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modernComment_139_6D9AE8C8.xml" ContentType="application/vnd.ms-powerpoint.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drawings/drawing2.xml" ContentType="application/vnd.openxmlformats-officedocument.drawingml.chartshapes+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drawings/drawing3.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drawings/drawing4.xml" ContentType="application/vnd.openxmlformats-officedocument.drawingml.chartshapes+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6"/>
  </p:notesMasterIdLst>
  <p:handoutMasterIdLst>
    <p:handoutMasterId r:id="rId17"/>
  </p:handoutMasterIdLst>
  <p:sldIdLst>
    <p:sldId id="257" r:id="rId5"/>
    <p:sldId id="313" r:id="rId6"/>
    <p:sldId id="300" r:id="rId7"/>
    <p:sldId id="312" r:id="rId8"/>
    <p:sldId id="311" r:id="rId9"/>
    <p:sldId id="314" r:id="rId10"/>
    <p:sldId id="307" r:id="rId11"/>
    <p:sldId id="295" r:id="rId12"/>
    <p:sldId id="287" r:id="rId13"/>
    <p:sldId id="315" r:id="rId14"/>
    <p:sldId id="26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A2C6B57-5BC7-AE02-546F-E6C509A9AD83}" name="elizabeth.puls@polkcountyiowa.gov" initials="el" userId="S::urn:spo:guest#elizabeth.puls@polkcountyiowa.gov::" providerId="AD"/>
  <p188:author id="{BD718C7A-747D-B736-A1FF-97D0FAFF9EA5}" name="Heeren, Tessa" initials="HT" userId="S::theeren@uiowa.edu::035fbc8f-cb4c-4495-9b93-afdb006d3911" providerId="AD"/>
  <p188:author id="{646D578E-60C2-D5AD-06E7-EB2808F676F1}" name="sara.lupkes@polkcountyiowa.gov" initials="sa" userId="S::urn:spo:guest#sara.lupkes@polkcountyiowa.gov::"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eeren, Tessa" initials="HT" lastIdx="1" clrIdx="0">
    <p:extLst>
      <p:ext uri="{19B8F6BF-5375-455C-9EA6-DF929625EA0E}">
        <p15:presenceInfo xmlns:p15="http://schemas.microsoft.com/office/powerpoint/2012/main" userId="S::theeren@uiowa.edu::035fbc8f-cb4c-4495-9b93-afdb006d3911" providerId="AD"/>
      </p:ext>
    </p:extLst>
  </p:cmAuthor>
  <p:cmAuthor id="2" name="Sara Lupkes" initials="SL" lastIdx="5" clrIdx="1">
    <p:extLst>
      <p:ext uri="{19B8F6BF-5375-455C-9EA6-DF929625EA0E}">
        <p15:presenceInfo xmlns:p15="http://schemas.microsoft.com/office/powerpoint/2012/main" userId="S-1-5-21-1202660629-796845957-1801674531-108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D050"/>
    <a:srgbClr val="FFCD00"/>
    <a:srgbClr val="95B3D7"/>
    <a:srgbClr val="FDE8E7"/>
    <a:srgbClr val="E2FAE8"/>
    <a:srgbClr val="FCD5D4"/>
    <a:srgbClr val="D4F8DD"/>
    <a:srgbClr val="C6F6D1"/>
    <a:srgbClr val="CAF2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40D0B2-7466-4F69-A7D8-19093D325E6C}" v="94" dt="2023-10-24T01:33:39.5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708" y="60"/>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eren, Tessa" userId="035fbc8f-cb4c-4495-9b93-afdb006d3911" providerId="ADAL" clId="{4840D0B2-7466-4F69-A7D8-19093D325E6C}"/>
    <pc:docChg chg="undo redo custSel addSld delSld modSld sldOrd">
      <pc:chgData name="Heeren, Tessa" userId="035fbc8f-cb4c-4495-9b93-afdb006d3911" providerId="ADAL" clId="{4840D0B2-7466-4F69-A7D8-19093D325E6C}" dt="2023-10-24T01:47:06.264" v="923" actId="1076"/>
      <pc:docMkLst>
        <pc:docMk/>
      </pc:docMkLst>
      <pc:sldChg chg="modSp mod">
        <pc:chgData name="Heeren, Tessa" userId="035fbc8f-cb4c-4495-9b93-afdb006d3911" providerId="ADAL" clId="{4840D0B2-7466-4F69-A7D8-19093D325E6C}" dt="2023-10-23T19:59:21.429" v="3" actId="27636"/>
        <pc:sldMkLst>
          <pc:docMk/>
          <pc:sldMk cId="3335962996" sldId="257"/>
        </pc:sldMkLst>
        <pc:spChg chg="mod">
          <ac:chgData name="Heeren, Tessa" userId="035fbc8f-cb4c-4495-9b93-afdb006d3911" providerId="ADAL" clId="{4840D0B2-7466-4F69-A7D8-19093D325E6C}" dt="2023-10-23T19:59:21.429" v="3" actId="27636"/>
          <ac:spMkLst>
            <pc:docMk/>
            <pc:sldMk cId="3335962996" sldId="257"/>
            <ac:spMk id="3" creationId="{E4A6F870-F80B-B244-B223-507B85F15094}"/>
          </ac:spMkLst>
        </pc:spChg>
      </pc:sldChg>
      <pc:sldChg chg="addSp delSp modSp mod">
        <pc:chgData name="Heeren, Tessa" userId="035fbc8f-cb4c-4495-9b93-afdb006d3911" providerId="ADAL" clId="{4840D0B2-7466-4F69-A7D8-19093D325E6C}" dt="2023-10-24T01:36:47.893" v="662" actId="20577"/>
        <pc:sldMkLst>
          <pc:docMk/>
          <pc:sldMk cId="2852037908" sldId="287"/>
        </pc:sldMkLst>
        <pc:spChg chg="mod">
          <ac:chgData name="Heeren, Tessa" userId="035fbc8f-cb4c-4495-9b93-afdb006d3911" providerId="ADAL" clId="{4840D0B2-7466-4F69-A7D8-19093D325E6C}" dt="2023-10-24T01:36:36.724" v="660" actId="313"/>
          <ac:spMkLst>
            <pc:docMk/>
            <pc:sldMk cId="2852037908" sldId="287"/>
            <ac:spMk id="2" creationId="{8E851813-597A-D04C-A56F-A8D4CA01DD32}"/>
          </ac:spMkLst>
        </pc:spChg>
        <pc:spChg chg="mod ord">
          <ac:chgData name="Heeren, Tessa" userId="035fbc8f-cb4c-4495-9b93-afdb006d3911" providerId="ADAL" clId="{4840D0B2-7466-4F69-A7D8-19093D325E6C}" dt="2023-10-24T01:36:47.893" v="662" actId="20577"/>
          <ac:spMkLst>
            <pc:docMk/>
            <pc:sldMk cId="2852037908" sldId="287"/>
            <ac:spMk id="5" creationId="{6A8FDA1A-E6AF-B410-36BC-2ADEF2704D59}"/>
          </ac:spMkLst>
        </pc:spChg>
        <pc:graphicFrameChg chg="del">
          <ac:chgData name="Heeren, Tessa" userId="035fbc8f-cb4c-4495-9b93-afdb006d3911" providerId="ADAL" clId="{4840D0B2-7466-4F69-A7D8-19093D325E6C}" dt="2023-10-24T01:28:37.848" v="319" actId="478"/>
          <ac:graphicFrameMkLst>
            <pc:docMk/>
            <pc:sldMk cId="2852037908" sldId="287"/>
            <ac:graphicFrameMk id="3" creationId="{50E24E02-C3B0-455B-8118-C9BFADE38430}"/>
          </ac:graphicFrameMkLst>
        </pc:graphicFrameChg>
        <pc:graphicFrameChg chg="add mod">
          <ac:chgData name="Heeren, Tessa" userId="035fbc8f-cb4c-4495-9b93-afdb006d3911" providerId="ADAL" clId="{4840D0B2-7466-4F69-A7D8-19093D325E6C}" dt="2023-10-24T01:33:39.517" v="373"/>
          <ac:graphicFrameMkLst>
            <pc:docMk/>
            <pc:sldMk cId="2852037908" sldId="287"/>
            <ac:graphicFrameMk id="6" creationId="{257EB939-8113-4395-8751-ED9416AF9942}"/>
          </ac:graphicFrameMkLst>
        </pc:graphicFrameChg>
        <pc:graphicFrameChg chg="add mod">
          <ac:chgData name="Heeren, Tessa" userId="035fbc8f-cb4c-4495-9b93-afdb006d3911" providerId="ADAL" clId="{4840D0B2-7466-4F69-A7D8-19093D325E6C}" dt="2023-10-24T01:31:46.031" v="355"/>
          <ac:graphicFrameMkLst>
            <pc:docMk/>
            <pc:sldMk cId="2852037908" sldId="287"/>
            <ac:graphicFrameMk id="7" creationId="{1AC9E7E3-8FD4-4AAB-9447-4CBE20EB9F4B}"/>
          </ac:graphicFrameMkLst>
        </pc:graphicFrameChg>
        <pc:cxnChg chg="add mod">
          <ac:chgData name="Heeren, Tessa" userId="035fbc8f-cb4c-4495-9b93-afdb006d3911" providerId="ADAL" clId="{4840D0B2-7466-4F69-A7D8-19093D325E6C}" dt="2023-10-24T01:31:52.286" v="357" actId="1076"/>
          <ac:cxnSpMkLst>
            <pc:docMk/>
            <pc:sldMk cId="2852037908" sldId="287"/>
            <ac:cxnSpMk id="8" creationId="{ED53A56D-D459-6259-94A6-7B83E3233136}"/>
          </ac:cxnSpMkLst>
        </pc:cxnChg>
      </pc:sldChg>
      <pc:sldChg chg="del">
        <pc:chgData name="Heeren, Tessa" userId="035fbc8f-cb4c-4495-9b93-afdb006d3911" providerId="ADAL" clId="{4840D0B2-7466-4F69-A7D8-19093D325E6C}" dt="2023-10-23T19:59:49.327" v="5" actId="47"/>
        <pc:sldMkLst>
          <pc:docMk/>
          <pc:sldMk cId="3148096340" sldId="299"/>
        </pc:sldMkLst>
      </pc:sldChg>
      <pc:sldChg chg="addSp delSp modSp mod">
        <pc:chgData name="Heeren, Tessa" userId="035fbc8f-cb4c-4495-9b93-afdb006d3911" providerId="ADAL" clId="{4840D0B2-7466-4F69-A7D8-19093D325E6C}" dt="2023-10-24T01:17:41.250" v="148" actId="20577"/>
        <pc:sldMkLst>
          <pc:docMk/>
          <pc:sldMk cId="4273734387" sldId="300"/>
        </pc:sldMkLst>
        <pc:spChg chg="mod">
          <ac:chgData name="Heeren, Tessa" userId="035fbc8f-cb4c-4495-9b93-afdb006d3911" providerId="ADAL" clId="{4840D0B2-7466-4F69-A7D8-19093D325E6C}" dt="2023-10-23T20:00:08.785" v="6"/>
          <ac:spMkLst>
            <pc:docMk/>
            <pc:sldMk cId="4273734387" sldId="300"/>
            <ac:spMk id="2" creationId="{6CA4025F-2941-41B9-9394-B92E0E1AF7A3}"/>
          </ac:spMkLst>
        </pc:spChg>
        <pc:spChg chg="mod">
          <ac:chgData name="Heeren, Tessa" userId="035fbc8f-cb4c-4495-9b93-afdb006d3911" providerId="ADAL" clId="{4840D0B2-7466-4F69-A7D8-19093D325E6C}" dt="2023-10-24T01:17:41.250" v="148" actId="20577"/>
          <ac:spMkLst>
            <pc:docMk/>
            <pc:sldMk cId="4273734387" sldId="300"/>
            <ac:spMk id="14" creationId="{72F73805-FAFB-039C-8785-0D53FA06A206}"/>
          </ac:spMkLst>
        </pc:spChg>
        <pc:graphicFrameChg chg="del">
          <ac:chgData name="Heeren, Tessa" userId="035fbc8f-cb4c-4495-9b93-afdb006d3911" providerId="ADAL" clId="{4840D0B2-7466-4F69-A7D8-19093D325E6C}" dt="2023-10-23T20:03:34.078" v="78" actId="478"/>
          <ac:graphicFrameMkLst>
            <pc:docMk/>
            <pc:sldMk cId="4273734387" sldId="300"/>
            <ac:graphicFrameMk id="6" creationId="{A5E8176E-F836-1CAF-8417-854B73F62F26}"/>
          </ac:graphicFrameMkLst>
        </pc:graphicFrameChg>
        <pc:graphicFrameChg chg="add del mod">
          <ac:chgData name="Heeren, Tessa" userId="035fbc8f-cb4c-4495-9b93-afdb006d3911" providerId="ADAL" clId="{4840D0B2-7466-4F69-A7D8-19093D325E6C}" dt="2023-10-23T20:03:59.198" v="86"/>
          <ac:graphicFrameMkLst>
            <pc:docMk/>
            <pc:sldMk cId="4273734387" sldId="300"/>
            <ac:graphicFrameMk id="7" creationId="{6726B9D4-31B3-94E2-3D28-F6B786E8E335}"/>
          </ac:graphicFrameMkLst>
        </pc:graphicFrameChg>
        <pc:graphicFrameChg chg="add mod">
          <ac:chgData name="Heeren, Tessa" userId="035fbc8f-cb4c-4495-9b93-afdb006d3911" providerId="ADAL" clId="{4840D0B2-7466-4F69-A7D8-19093D325E6C}" dt="2023-10-23T20:05:08.723" v="107" actId="1076"/>
          <ac:graphicFrameMkLst>
            <pc:docMk/>
            <pc:sldMk cId="4273734387" sldId="300"/>
            <ac:graphicFrameMk id="8" creationId="{D1C6FED3-B774-6FE3-07F6-97852D63C9CD}"/>
          </ac:graphicFrameMkLst>
        </pc:graphicFrameChg>
        <pc:picChg chg="del">
          <ac:chgData name="Heeren, Tessa" userId="035fbc8f-cb4c-4495-9b93-afdb006d3911" providerId="ADAL" clId="{4840D0B2-7466-4F69-A7D8-19093D325E6C}" dt="2023-10-23T20:00:53.360" v="11" actId="478"/>
          <ac:picMkLst>
            <pc:docMk/>
            <pc:sldMk cId="4273734387" sldId="300"/>
            <ac:picMk id="3" creationId="{1C71E0EB-C6C4-C331-5FA9-3CAA0F88B28B}"/>
          </ac:picMkLst>
        </pc:picChg>
        <pc:picChg chg="add mod modCrop">
          <ac:chgData name="Heeren, Tessa" userId="035fbc8f-cb4c-4495-9b93-afdb006d3911" providerId="ADAL" clId="{4840D0B2-7466-4F69-A7D8-19093D325E6C}" dt="2023-10-23T20:05:03.475" v="106" actId="1076"/>
          <ac:picMkLst>
            <pc:docMk/>
            <pc:sldMk cId="4273734387" sldId="300"/>
            <ac:picMk id="5" creationId="{107C4D6D-872F-08D6-116D-EE6E15DF18BA}"/>
          </ac:picMkLst>
        </pc:picChg>
      </pc:sldChg>
      <pc:sldChg chg="addSp delSp modSp mod">
        <pc:chgData name="Heeren, Tessa" userId="035fbc8f-cb4c-4495-9b93-afdb006d3911" providerId="ADAL" clId="{4840D0B2-7466-4F69-A7D8-19093D325E6C}" dt="2023-10-24T01:27:41.384" v="289" actId="114"/>
        <pc:sldMkLst>
          <pc:docMk/>
          <pc:sldMk cId="3050971686" sldId="307"/>
        </pc:sldMkLst>
        <pc:spChg chg="mod">
          <ac:chgData name="Heeren, Tessa" userId="035fbc8f-cb4c-4495-9b93-afdb006d3911" providerId="ADAL" clId="{4840D0B2-7466-4F69-A7D8-19093D325E6C}" dt="2023-10-23T20:00:08.785" v="6"/>
          <ac:spMkLst>
            <pc:docMk/>
            <pc:sldMk cId="3050971686" sldId="307"/>
            <ac:spMk id="2" creationId="{6CA4025F-2941-41B9-9394-B92E0E1AF7A3}"/>
          </ac:spMkLst>
        </pc:spChg>
        <pc:spChg chg="mod">
          <ac:chgData name="Heeren, Tessa" userId="035fbc8f-cb4c-4495-9b93-afdb006d3911" providerId="ADAL" clId="{4840D0B2-7466-4F69-A7D8-19093D325E6C}" dt="2023-10-24T01:27:41.384" v="289" actId="114"/>
          <ac:spMkLst>
            <pc:docMk/>
            <pc:sldMk cId="3050971686" sldId="307"/>
            <ac:spMk id="6" creationId="{78E5C4B9-D5A9-5AF1-B46A-8A85BECA6129}"/>
          </ac:spMkLst>
        </pc:spChg>
        <pc:graphicFrameChg chg="add mod">
          <ac:chgData name="Heeren, Tessa" userId="035fbc8f-cb4c-4495-9b93-afdb006d3911" providerId="ADAL" clId="{4840D0B2-7466-4F69-A7D8-19093D325E6C}" dt="2023-10-23T20:10:09.454" v="125" actId="1076"/>
          <ac:graphicFrameMkLst>
            <pc:docMk/>
            <pc:sldMk cId="3050971686" sldId="307"/>
            <ac:graphicFrameMk id="3" creationId="{274A3145-DEEA-44ED-923E-4A15F8F141CF}"/>
          </ac:graphicFrameMkLst>
        </pc:graphicFrameChg>
        <pc:graphicFrameChg chg="del">
          <ac:chgData name="Heeren, Tessa" userId="035fbc8f-cb4c-4495-9b93-afdb006d3911" providerId="ADAL" clId="{4840D0B2-7466-4F69-A7D8-19093D325E6C}" dt="2023-10-23T20:10:05.336" v="123" actId="478"/>
          <ac:graphicFrameMkLst>
            <pc:docMk/>
            <pc:sldMk cId="3050971686" sldId="307"/>
            <ac:graphicFrameMk id="5" creationId="{274A3145-DEEA-44ED-923E-4A15F8F141CF}"/>
          </ac:graphicFrameMkLst>
        </pc:graphicFrameChg>
      </pc:sldChg>
      <pc:sldChg chg="modSp del">
        <pc:chgData name="Heeren, Tessa" userId="035fbc8f-cb4c-4495-9b93-afdb006d3911" providerId="ADAL" clId="{4840D0B2-7466-4F69-A7D8-19093D325E6C}" dt="2023-10-24T01:38:41.539" v="767" actId="2696"/>
        <pc:sldMkLst>
          <pc:docMk/>
          <pc:sldMk cId="299104261" sldId="308"/>
        </pc:sldMkLst>
        <pc:spChg chg="mod">
          <ac:chgData name="Heeren, Tessa" userId="035fbc8f-cb4c-4495-9b93-afdb006d3911" providerId="ADAL" clId="{4840D0B2-7466-4F69-A7D8-19093D325E6C}" dt="2023-10-23T20:00:08.785" v="6"/>
          <ac:spMkLst>
            <pc:docMk/>
            <pc:sldMk cId="299104261" sldId="308"/>
            <ac:spMk id="2" creationId="{6CA4025F-2941-41B9-9394-B92E0E1AF7A3}"/>
          </ac:spMkLst>
        </pc:spChg>
      </pc:sldChg>
      <pc:sldChg chg="addSp delSp modSp mod">
        <pc:chgData name="Heeren, Tessa" userId="035fbc8f-cb4c-4495-9b93-afdb006d3911" providerId="ADAL" clId="{4840D0B2-7466-4F69-A7D8-19093D325E6C}" dt="2023-10-23T20:07:22.103" v="122" actId="1076"/>
        <pc:sldMkLst>
          <pc:docMk/>
          <pc:sldMk cId="1637615740" sldId="311"/>
        </pc:sldMkLst>
        <pc:spChg chg="mod">
          <ac:chgData name="Heeren, Tessa" userId="035fbc8f-cb4c-4495-9b93-afdb006d3911" providerId="ADAL" clId="{4840D0B2-7466-4F69-A7D8-19093D325E6C}" dt="2023-10-23T20:00:08.785" v="6"/>
          <ac:spMkLst>
            <pc:docMk/>
            <pc:sldMk cId="1637615740" sldId="311"/>
            <ac:spMk id="2" creationId="{6CA4025F-2941-41B9-9394-B92E0E1AF7A3}"/>
          </ac:spMkLst>
        </pc:spChg>
        <pc:graphicFrameChg chg="add del mod">
          <ac:chgData name="Heeren, Tessa" userId="035fbc8f-cb4c-4495-9b93-afdb006d3911" providerId="ADAL" clId="{4840D0B2-7466-4F69-A7D8-19093D325E6C}" dt="2023-10-23T20:06:59.584" v="116"/>
          <ac:graphicFrameMkLst>
            <pc:docMk/>
            <pc:sldMk cId="1637615740" sldId="311"/>
            <ac:graphicFrameMk id="3" creationId="{54A69845-5C9D-234F-C021-099E6FB91345}"/>
          </ac:graphicFrameMkLst>
        </pc:graphicFrameChg>
        <pc:graphicFrameChg chg="add mod modGraphic">
          <ac:chgData name="Heeren, Tessa" userId="035fbc8f-cb4c-4495-9b93-afdb006d3911" providerId="ADAL" clId="{4840D0B2-7466-4F69-A7D8-19093D325E6C}" dt="2023-10-23T20:07:22.103" v="122" actId="1076"/>
          <ac:graphicFrameMkLst>
            <pc:docMk/>
            <pc:sldMk cId="1637615740" sldId="311"/>
            <ac:graphicFrameMk id="5" creationId="{521F3FEE-A5CF-D868-C60B-EF2E8B5A0044}"/>
          </ac:graphicFrameMkLst>
        </pc:graphicFrameChg>
        <pc:graphicFrameChg chg="del">
          <ac:chgData name="Heeren, Tessa" userId="035fbc8f-cb4c-4495-9b93-afdb006d3911" providerId="ADAL" clId="{4840D0B2-7466-4F69-A7D8-19093D325E6C}" dt="2023-10-23T20:06:54.507" v="114" actId="478"/>
          <ac:graphicFrameMkLst>
            <pc:docMk/>
            <pc:sldMk cId="1637615740" sldId="311"/>
            <ac:graphicFrameMk id="6" creationId="{883FD041-DBA9-29E0-0CF7-86F4C7E70A19}"/>
          </ac:graphicFrameMkLst>
        </pc:graphicFrameChg>
      </pc:sldChg>
      <pc:sldChg chg="addSp delSp modSp mod">
        <pc:chgData name="Heeren, Tessa" userId="035fbc8f-cb4c-4495-9b93-afdb006d3911" providerId="ADAL" clId="{4840D0B2-7466-4F69-A7D8-19093D325E6C}" dt="2023-10-24T01:18:17.201" v="151"/>
        <pc:sldMkLst>
          <pc:docMk/>
          <pc:sldMk cId="4230603734" sldId="312"/>
        </pc:sldMkLst>
        <pc:spChg chg="mod">
          <ac:chgData name="Heeren, Tessa" userId="035fbc8f-cb4c-4495-9b93-afdb006d3911" providerId="ADAL" clId="{4840D0B2-7466-4F69-A7D8-19093D325E6C}" dt="2023-10-23T20:00:08.785" v="6"/>
          <ac:spMkLst>
            <pc:docMk/>
            <pc:sldMk cId="4230603734" sldId="312"/>
            <ac:spMk id="2" creationId="{21FB17B8-B87B-0F4F-431B-0143B0860916}"/>
          </ac:spMkLst>
        </pc:spChg>
        <pc:graphicFrameChg chg="add mod">
          <ac:chgData name="Heeren, Tessa" userId="035fbc8f-cb4c-4495-9b93-afdb006d3911" providerId="ADAL" clId="{4840D0B2-7466-4F69-A7D8-19093D325E6C}" dt="2023-10-24T01:18:17.201" v="151"/>
          <ac:graphicFrameMkLst>
            <pc:docMk/>
            <pc:sldMk cId="4230603734" sldId="312"/>
            <ac:graphicFrameMk id="3" creationId="{4F8B7710-06BA-4912-9D80-A4144CC38554}"/>
          </ac:graphicFrameMkLst>
        </pc:graphicFrameChg>
        <pc:graphicFrameChg chg="del">
          <ac:chgData name="Heeren, Tessa" userId="035fbc8f-cb4c-4495-9b93-afdb006d3911" providerId="ADAL" clId="{4840D0B2-7466-4F69-A7D8-19093D325E6C}" dt="2023-10-23T20:06:23.290" v="110" actId="478"/>
          <ac:graphicFrameMkLst>
            <pc:docMk/>
            <pc:sldMk cId="4230603734" sldId="312"/>
            <ac:graphicFrameMk id="11" creationId="{40619BB6-2219-4788-AC45-A4D7C616BF73}"/>
          </ac:graphicFrameMkLst>
        </pc:graphicFrameChg>
      </pc:sldChg>
      <pc:sldChg chg="add addCm">
        <pc:chgData name="Heeren, Tessa" userId="035fbc8f-cb4c-4495-9b93-afdb006d3911" providerId="ADAL" clId="{4840D0B2-7466-4F69-A7D8-19093D325E6C}" dt="2023-10-23T20:05:58.539" v="109"/>
        <pc:sldMkLst>
          <pc:docMk/>
          <pc:sldMk cId="1838868680" sldId="313"/>
        </pc:sldMkLst>
        <pc:extLst>
          <p:ext xmlns:p="http://schemas.openxmlformats.org/presentationml/2006/main" uri="{D6D511B9-2390-475A-947B-AFAB55BFBCF1}">
            <pc226:cmChg xmlns:pc226="http://schemas.microsoft.com/office/powerpoint/2022/06/main/command" chg="add">
              <pc226:chgData name="Heeren, Tessa" userId="035fbc8f-cb4c-4495-9b93-afdb006d3911" providerId="ADAL" clId="{4840D0B2-7466-4F69-A7D8-19093D325E6C}" dt="2023-10-23T20:05:58.539" v="109"/>
              <pc2:cmMkLst xmlns:pc2="http://schemas.microsoft.com/office/powerpoint/2019/9/main/command">
                <pc:docMk/>
                <pc:sldMk cId="1838868680" sldId="313"/>
                <pc2:cmMk id="{5B639883-1E85-4F0F-AC36-618D1E018A51}"/>
              </pc2:cmMkLst>
            </pc226:cmChg>
          </p:ext>
        </pc:extLst>
      </pc:sldChg>
      <pc:sldChg chg="addSp delSp modSp add mod">
        <pc:chgData name="Heeren, Tessa" userId="035fbc8f-cb4c-4495-9b93-afdb006d3911" providerId="ADAL" clId="{4840D0B2-7466-4F69-A7D8-19093D325E6C}" dt="2023-10-24T01:24:18.419" v="281" actId="20577"/>
        <pc:sldMkLst>
          <pc:docMk/>
          <pc:sldMk cId="4098984756" sldId="314"/>
        </pc:sldMkLst>
        <pc:spChg chg="mod">
          <ac:chgData name="Heeren, Tessa" userId="035fbc8f-cb4c-4495-9b93-afdb006d3911" providerId="ADAL" clId="{4840D0B2-7466-4F69-A7D8-19093D325E6C}" dt="2023-10-24T01:24:11.194" v="274" actId="20577"/>
          <ac:spMkLst>
            <pc:docMk/>
            <pc:sldMk cId="4098984756" sldId="314"/>
            <ac:spMk id="2" creationId="{6CA4025F-2941-41B9-9394-B92E0E1AF7A3}"/>
          </ac:spMkLst>
        </pc:spChg>
        <pc:spChg chg="mod">
          <ac:chgData name="Heeren, Tessa" userId="035fbc8f-cb4c-4495-9b93-afdb006d3911" providerId="ADAL" clId="{4840D0B2-7466-4F69-A7D8-19093D325E6C}" dt="2023-10-24T01:24:18.419" v="281" actId="20577"/>
          <ac:spMkLst>
            <pc:docMk/>
            <pc:sldMk cId="4098984756" sldId="314"/>
            <ac:spMk id="3" creationId="{70F0E78E-9E6D-A723-2AC8-EDCB6FDB2159}"/>
          </ac:spMkLst>
        </pc:spChg>
        <pc:spChg chg="mod ord">
          <ac:chgData name="Heeren, Tessa" userId="035fbc8f-cb4c-4495-9b93-afdb006d3911" providerId="ADAL" clId="{4840D0B2-7466-4F69-A7D8-19093D325E6C}" dt="2023-10-24T01:24:02.518" v="267" actId="170"/>
          <ac:spMkLst>
            <pc:docMk/>
            <pc:sldMk cId="4098984756" sldId="314"/>
            <ac:spMk id="6" creationId="{78E5C4B9-D5A9-5AF1-B46A-8A85BECA6129}"/>
          </ac:spMkLst>
        </pc:spChg>
        <pc:graphicFrameChg chg="add mod">
          <ac:chgData name="Heeren, Tessa" userId="035fbc8f-cb4c-4495-9b93-afdb006d3911" providerId="ADAL" clId="{4840D0B2-7466-4F69-A7D8-19093D325E6C}" dt="2023-10-24T01:23:46.330" v="264" actId="14100"/>
          <ac:graphicFrameMkLst>
            <pc:docMk/>
            <pc:sldMk cId="4098984756" sldId="314"/>
            <ac:graphicFrameMk id="5" creationId="{BA4DB1CD-0E6C-426D-A50E-9991F1393847}"/>
          </ac:graphicFrameMkLst>
        </pc:graphicFrameChg>
        <pc:graphicFrameChg chg="del">
          <ac:chgData name="Heeren, Tessa" userId="035fbc8f-cb4c-4495-9b93-afdb006d3911" providerId="ADAL" clId="{4840D0B2-7466-4F69-A7D8-19093D325E6C}" dt="2023-10-24T01:19:04.272" v="152" actId="478"/>
          <ac:graphicFrameMkLst>
            <pc:docMk/>
            <pc:sldMk cId="4098984756" sldId="314"/>
            <ac:graphicFrameMk id="9" creationId="{F7115276-64B2-BF10-7AF8-2C907479EB15}"/>
          </ac:graphicFrameMkLst>
        </pc:graphicFrameChg>
      </pc:sldChg>
      <pc:sldChg chg="modSp add mod ord">
        <pc:chgData name="Heeren, Tessa" userId="035fbc8f-cb4c-4495-9b93-afdb006d3911" providerId="ADAL" clId="{4840D0B2-7466-4F69-A7D8-19093D325E6C}" dt="2023-10-24T01:47:06.264" v="923" actId="1076"/>
        <pc:sldMkLst>
          <pc:docMk/>
          <pc:sldMk cId="3307016833" sldId="315"/>
        </pc:sldMkLst>
        <pc:spChg chg="mod">
          <ac:chgData name="Heeren, Tessa" userId="035fbc8f-cb4c-4495-9b93-afdb006d3911" providerId="ADAL" clId="{4840D0B2-7466-4F69-A7D8-19093D325E6C}" dt="2023-10-24T01:47:06.264" v="923" actId="1076"/>
          <ac:spMkLst>
            <pc:docMk/>
            <pc:sldMk cId="3307016833" sldId="315"/>
            <ac:spMk id="5" creationId="{58514B7D-E8A5-45D2-FDF7-3CCFAD81A185}"/>
          </ac:spMkLst>
        </pc:spChg>
        <pc:spChg chg="mod">
          <ac:chgData name="Heeren, Tessa" userId="035fbc8f-cb4c-4495-9b93-afdb006d3911" providerId="ADAL" clId="{4840D0B2-7466-4F69-A7D8-19093D325E6C}" dt="2023-10-24T01:40:01.285" v="868" actId="20577"/>
          <ac:spMkLst>
            <pc:docMk/>
            <pc:sldMk cId="3307016833" sldId="315"/>
            <ac:spMk id="10" creationId="{ECA24464-5A49-A720-C9B5-E30EEEFEB871}"/>
          </ac:spMkLst>
        </pc:spChg>
        <pc:spChg chg="mod">
          <ac:chgData name="Heeren, Tessa" userId="035fbc8f-cb4c-4495-9b93-afdb006d3911" providerId="ADAL" clId="{4840D0B2-7466-4F69-A7D8-19093D325E6C}" dt="2023-10-24T01:46:52.813" v="918" actId="1076"/>
          <ac:spMkLst>
            <pc:docMk/>
            <pc:sldMk cId="3307016833" sldId="315"/>
            <ac:spMk id="11" creationId="{F74C5CC9-C6FF-CD50-D280-62D97628A4B8}"/>
          </ac:spMkLst>
        </pc:spChg>
        <pc:spChg chg="mod">
          <ac:chgData name="Heeren, Tessa" userId="035fbc8f-cb4c-4495-9b93-afdb006d3911" providerId="ADAL" clId="{4840D0B2-7466-4F69-A7D8-19093D325E6C}" dt="2023-10-24T01:47:01.848" v="921" actId="14100"/>
          <ac:spMkLst>
            <pc:docMk/>
            <pc:sldMk cId="3307016833" sldId="315"/>
            <ac:spMk id="14" creationId="{0707CA03-ADB0-F8C2-CA2D-4D8073960AAC}"/>
          </ac:spMkLst>
        </pc:spChg>
        <pc:spChg chg="mod">
          <ac:chgData name="Heeren, Tessa" userId="035fbc8f-cb4c-4495-9b93-afdb006d3911" providerId="ADAL" clId="{4840D0B2-7466-4F69-A7D8-19093D325E6C}" dt="2023-10-24T01:46:48.954" v="917" actId="1076"/>
          <ac:spMkLst>
            <pc:docMk/>
            <pc:sldMk cId="3307016833" sldId="315"/>
            <ac:spMk id="15" creationId="{6C74FCEB-38E7-3E31-8513-2C41C81BE40E}"/>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oleObject" Target="https://iowa.sharepoint.com/sites/law/Shared%20Documents/Centers/Law,%20Health,%20Policy%20and%20Disability%20Center%20(LHPDC)/Polk%20County%20Behavioral%20Health%20and%20Disability%20Services/Reports/Charts/2023%20IHH%20SC%20Outcome%20data.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https://iowa.sharepoint.com/sites/law/Shared%20Documents/Centers/Law,%20Health,%20Policy%20and%20Disability%20Center%20(LHPDC)/Polk%20County%20Behavioral%20Health%20and%20Disability%20Services/Quantitative%20Satisfaction%20Surveys/THE%20IHH%20survey%20results%202023%20charts.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2.xml"/><Relationship Id="rId4" Type="http://schemas.openxmlformats.org/officeDocument/2006/relationships/oleObject" Target="https://iowa.sharepoint.com/sites/law/Shared%20Documents/Centers/Law,%20Health,%20Policy%20and%20Disability%20Center%20(LHPDC)/Polk%20County%20Behavioral%20Health%20and%20Disability%20Services/Outcome%20Data/2023%20IHH%20SC%20Outcome%20data.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5" Type="http://schemas.openxmlformats.org/officeDocument/2006/relationships/chartUserShapes" Target="../drawings/drawing3.xml"/><Relationship Id="rId4" Type="http://schemas.openxmlformats.org/officeDocument/2006/relationships/oleObject" Target="https://iowa.sharepoint.com/sites/law/Shared%20Documents/Centers/Law,%20Health,%20Policy%20and%20Disability%20Center%20(LHPDC)/Polk%20County%20Behavioral%20Health%20and%20Disability%20Services/Reports/Charts/2023%20IHH%20SC%20Outcome%20data.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5" Type="http://schemas.openxmlformats.org/officeDocument/2006/relationships/chartUserShapes" Target="../drawings/drawing4.xml"/><Relationship Id="rId4" Type="http://schemas.openxmlformats.org/officeDocument/2006/relationships/oleObject" Target="https://iowa.sharepoint.com/sites/law/Shared%20Documents/Centers/Law,%20Health,%20Policy%20and%20Disability%20Center%20(LHPDC)/Polk%20County%20Behavioral%20Health%20and%20Disability%20Services/Outcome%20Data/2023%20IHH%20SC%20Outcome%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1405777737420378E-2"/>
          <c:y val="4.3201037450117094E-2"/>
          <c:w val="0.67062476565429319"/>
          <c:h val="0.87638362241010193"/>
        </c:manualLayout>
      </c:layout>
      <c:barChart>
        <c:barDir val="col"/>
        <c:grouping val="clustered"/>
        <c:varyColors val="0"/>
        <c:ser>
          <c:idx val="4"/>
          <c:order val="0"/>
          <c:tx>
            <c:strRef>
              <c:f>'Overall Performance'!$C$3</c:f>
              <c:strCache>
                <c:ptCount val="1"/>
                <c:pt idx="0">
                  <c:v>2023 results</c:v>
                </c:pt>
              </c:strCache>
            </c:strRef>
          </c:tx>
          <c:spPr>
            <a:solidFill>
              <a:sysClr val="window" lastClr="FFFFFF">
                <a:lumMod val="85000"/>
              </a:sysClr>
            </a:solidFill>
            <a:ln>
              <a:noFill/>
            </a:ln>
            <a:effectLst/>
          </c:spPr>
          <c:invertIfNegative val="0"/>
          <c:dPt>
            <c:idx val="0"/>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1-4435-44B9-8722-1E801A3E6D87}"/>
              </c:ext>
            </c:extLst>
          </c:dPt>
          <c:dPt>
            <c:idx val="1"/>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3-4435-44B9-8722-1E801A3E6D87}"/>
              </c:ext>
            </c:extLst>
          </c:dPt>
          <c:dPt>
            <c:idx val="2"/>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5-4435-44B9-8722-1E801A3E6D87}"/>
              </c:ext>
            </c:extLst>
          </c:dPt>
          <c:dPt>
            <c:idx val="4"/>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7-4435-44B9-8722-1E801A3E6D87}"/>
              </c:ext>
            </c:extLst>
          </c:dPt>
          <c:dPt>
            <c:idx val="5"/>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9-4435-44B9-8722-1E801A3E6D87}"/>
              </c:ext>
            </c:extLst>
          </c:dPt>
          <c:dPt>
            <c:idx val="6"/>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B-4435-44B9-8722-1E801A3E6D87}"/>
              </c:ext>
            </c:extLst>
          </c:dPt>
          <c:dPt>
            <c:idx val="7"/>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D-4435-44B9-8722-1E801A3E6D87}"/>
              </c:ext>
            </c:extLst>
          </c:dPt>
          <c:dPt>
            <c:idx val="8"/>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F-4435-44B9-8722-1E801A3E6D87}"/>
              </c:ext>
            </c:extLst>
          </c:dPt>
          <c:dPt>
            <c:idx val="9"/>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1-4435-44B9-8722-1E801A3E6D87}"/>
              </c:ext>
            </c:extLst>
          </c:dPt>
          <c:dPt>
            <c:idx val="10"/>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3-4435-44B9-8722-1E801A3E6D87}"/>
              </c:ext>
            </c:extLst>
          </c:dPt>
          <c:dPt>
            <c:idx val="11"/>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5-4435-44B9-8722-1E801A3E6D87}"/>
              </c:ext>
            </c:extLst>
          </c:dPt>
          <c:dPt>
            <c:idx val="12"/>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7-4435-44B9-8722-1E801A3E6D87}"/>
              </c:ext>
            </c:extLst>
          </c:dPt>
          <c:dPt>
            <c:idx val="13"/>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9-4435-44B9-8722-1E801A3E6D87}"/>
              </c:ext>
            </c:extLst>
          </c:dPt>
          <c:dPt>
            <c:idx val="14"/>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B-4435-44B9-8722-1E801A3E6D87}"/>
              </c:ext>
            </c:extLst>
          </c:dPt>
          <c:dPt>
            <c:idx val="15"/>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D-4435-44B9-8722-1E801A3E6D87}"/>
              </c:ext>
            </c:extLst>
          </c:dPt>
          <c:dPt>
            <c:idx val="16"/>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F-4435-44B9-8722-1E801A3E6D87}"/>
              </c:ext>
            </c:extLst>
          </c:dPt>
          <c:dLbls>
            <c:dLbl>
              <c:idx val="1"/>
              <c:layout>
                <c:manualLayout>
                  <c:x val="3.968253968253968E-3"/>
                  <c:y val="-2.483441114475869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435-44B9-8722-1E801A3E6D87}"/>
                </c:ext>
              </c:extLst>
            </c:dLbl>
            <c:dLbl>
              <c:idx val="2"/>
              <c:layout>
                <c:manualLayout>
                  <c:x val="3.9682539682538952E-3"/>
                  <c:y val="8.892840554284792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435-44B9-8722-1E801A3E6D87}"/>
                </c:ext>
              </c:extLst>
            </c:dLbl>
            <c:numFmt formatCode="0%" sourceLinked="0"/>
            <c:spPr>
              <a:noFill/>
              <a:ln>
                <a:noFill/>
              </a:ln>
              <a:effectLst/>
            </c:spPr>
            <c:txPr>
              <a:bodyPr rot="0" spcFirstLastPara="1" vertOverflow="ellipsis" vert="horz" wrap="square" lIns="38100" tIns="19050" rIns="38100" bIns="19050" anchor="ctr" anchorCtr="0">
                <a:spAutoFit/>
              </a:bodyPr>
              <a:lstStyle/>
              <a:p>
                <a:pPr algn="ctr">
                  <a:defRPr sz="16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'Overall Performance'!$A$4:$A$6</c:f>
              <c:strCache>
                <c:ptCount val="3"/>
                <c:pt idx="0">
                  <c:v>Broadlawns</c:v>
                </c:pt>
                <c:pt idx="1">
                  <c:v>CSA</c:v>
                </c:pt>
                <c:pt idx="2">
                  <c:v>Eyerly Ball</c:v>
                </c:pt>
              </c:strCache>
              <c:extLst/>
            </c:strRef>
          </c:cat>
          <c:val>
            <c:numRef>
              <c:f>'Overall Performance'!$C$4:$C$6</c:f>
              <c:numCache>
                <c:formatCode>0%</c:formatCode>
                <c:ptCount val="3"/>
                <c:pt idx="0">
                  <c:v>0.87333333333333341</c:v>
                </c:pt>
                <c:pt idx="1">
                  <c:v>0.92333333333333334</c:v>
                </c:pt>
                <c:pt idx="2">
                  <c:v>0.92333333333333334</c:v>
                </c:pt>
              </c:numCache>
              <c:extLst/>
            </c:numRef>
          </c:val>
          <c:extLst>
            <c:ext xmlns:c16="http://schemas.microsoft.com/office/drawing/2014/chart" uri="{C3380CC4-5D6E-409C-BE32-E72D297353CC}">
              <c16:uniqueId val="{00000020-4435-44B9-8722-1E801A3E6D87}"/>
            </c:ext>
          </c:extLst>
        </c:ser>
        <c:dLbls>
          <c:showLegendKey val="0"/>
          <c:showVal val="0"/>
          <c:showCatName val="0"/>
          <c:showSerName val="0"/>
          <c:showPercent val="0"/>
          <c:showBubbleSize val="0"/>
        </c:dLbls>
        <c:gapWidth val="25"/>
        <c:axId val="155245216"/>
        <c:axId val="155246784"/>
      </c:barChart>
      <c:lineChart>
        <c:grouping val="standard"/>
        <c:varyColors val="0"/>
        <c:ser>
          <c:idx val="0"/>
          <c:order val="1"/>
          <c:tx>
            <c:strRef>
              <c:f>'Overall Performance'!$E$3</c:f>
              <c:strCache>
                <c:ptCount val="1"/>
                <c:pt idx="0">
                  <c:v>System average </c:v>
                </c:pt>
              </c:strCache>
            </c:strRef>
          </c:tx>
          <c:spPr>
            <a:ln w="28575" cap="rnd">
              <a:solidFill>
                <a:sysClr val="windowText" lastClr="000000">
                  <a:alpha val="50000"/>
                </a:sysClr>
              </a:solidFill>
              <a:prstDash val="sysDot"/>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21-4435-44B9-8722-1E801A3E6D87}"/>
                </c:ext>
              </c:extLst>
            </c:dLbl>
            <c:dLbl>
              <c:idx val="1"/>
              <c:delete val="1"/>
              <c:extLst>
                <c:ext xmlns:c15="http://schemas.microsoft.com/office/drawing/2012/chart" uri="{CE6537A1-D6FC-4f65-9D91-7224C49458BB}"/>
                <c:ext xmlns:c16="http://schemas.microsoft.com/office/drawing/2014/chart" uri="{C3380CC4-5D6E-409C-BE32-E72D297353CC}">
                  <c16:uniqueId val="{00000022-4435-44B9-8722-1E801A3E6D87}"/>
                </c:ext>
              </c:extLst>
            </c:dLbl>
            <c:dLbl>
              <c:idx val="2"/>
              <c:layout>
                <c:manualLayout>
                  <c:x val="-0.49841488563929509"/>
                  <c:y val="-4.1033367412216984E-2"/>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dLblPos val="r"/>
              <c:showLegendKey val="0"/>
              <c:showVal val="1"/>
              <c:showCatName val="0"/>
              <c:showSerName val="1"/>
              <c:showPercent val="0"/>
              <c:showBubbleSize val="0"/>
              <c:separator> </c:separator>
              <c:extLst>
                <c:ext xmlns:c15="http://schemas.microsoft.com/office/drawing/2012/chart" uri="{CE6537A1-D6FC-4f65-9D91-7224C49458BB}">
                  <c15:layout>
                    <c:manualLayout>
                      <c:w val="0.39746937882764655"/>
                      <c:h val="7.017459947347128E-2"/>
                    </c:manualLayout>
                  </c15:layout>
                </c:ext>
                <c:ext xmlns:c16="http://schemas.microsoft.com/office/drawing/2014/chart" uri="{C3380CC4-5D6E-409C-BE32-E72D297353CC}">
                  <c16:uniqueId val="{00000023-4435-44B9-8722-1E801A3E6D87}"/>
                </c:ext>
              </c:extLst>
            </c:dLbl>
            <c:dLbl>
              <c:idx val="4"/>
              <c:delete val="1"/>
              <c:extLst>
                <c:ext xmlns:c15="http://schemas.microsoft.com/office/drawing/2012/chart" uri="{CE6537A1-D6FC-4f65-9D91-7224C49458BB}"/>
                <c:ext xmlns:c16="http://schemas.microsoft.com/office/drawing/2014/chart" uri="{C3380CC4-5D6E-409C-BE32-E72D297353CC}">
                  <c16:uniqueId val="{00000024-4435-44B9-8722-1E801A3E6D87}"/>
                </c:ext>
              </c:extLst>
            </c:dLbl>
            <c:dLbl>
              <c:idx val="5"/>
              <c:delete val="1"/>
              <c:extLst>
                <c:ext xmlns:c15="http://schemas.microsoft.com/office/drawing/2012/chart" uri="{CE6537A1-D6FC-4f65-9D91-7224C49458BB}"/>
                <c:ext xmlns:c16="http://schemas.microsoft.com/office/drawing/2014/chart" uri="{C3380CC4-5D6E-409C-BE32-E72D297353CC}">
                  <c16:uniqueId val="{00000025-4435-44B9-8722-1E801A3E6D87}"/>
                </c:ext>
              </c:extLst>
            </c:dLbl>
            <c:dLbl>
              <c:idx val="6"/>
              <c:delete val="1"/>
              <c:extLst>
                <c:ext xmlns:c15="http://schemas.microsoft.com/office/drawing/2012/chart" uri="{CE6537A1-D6FC-4f65-9D91-7224C49458BB}"/>
                <c:ext xmlns:c16="http://schemas.microsoft.com/office/drawing/2014/chart" uri="{C3380CC4-5D6E-409C-BE32-E72D297353CC}">
                  <c16:uniqueId val="{00000026-4435-44B9-8722-1E801A3E6D87}"/>
                </c:ext>
              </c:extLst>
            </c:dLbl>
            <c:dLbl>
              <c:idx val="7"/>
              <c:delete val="1"/>
              <c:extLst>
                <c:ext xmlns:c15="http://schemas.microsoft.com/office/drawing/2012/chart" uri="{CE6537A1-D6FC-4f65-9D91-7224C49458BB}"/>
                <c:ext xmlns:c16="http://schemas.microsoft.com/office/drawing/2014/chart" uri="{C3380CC4-5D6E-409C-BE32-E72D297353CC}">
                  <c16:uniqueId val="{00000027-4435-44B9-8722-1E801A3E6D87}"/>
                </c:ext>
              </c:extLst>
            </c:dLbl>
            <c:dLbl>
              <c:idx val="8"/>
              <c:delete val="1"/>
              <c:extLst>
                <c:ext xmlns:c15="http://schemas.microsoft.com/office/drawing/2012/chart" uri="{CE6537A1-D6FC-4f65-9D91-7224C49458BB}"/>
                <c:ext xmlns:c16="http://schemas.microsoft.com/office/drawing/2014/chart" uri="{C3380CC4-5D6E-409C-BE32-E72D297353CC}">
                  <c16:uniqueId val="{00000028-4435-44B9-8722-1E801A3E6D87}"/>
                </c:ext>
              </c:extLst>
            </c:dLbl>
            <c:dLbl>
              <c:idx val="9"/>
              <c:delete val="1"/>
              <c:extLst>
                <c:ext xmlns:c15="http://schemas.microsoft.com/office/drawing/2012/chart" uri="{CE6537A1-D6FC-4f65-9D91-7224C49458BB}"/>
                <c:ext xmlns:c16="http://schemas.microsoft.com/office/drawing/2014/chart" uri="{C3380CC4-5D6E-409C-BE32-E72D297353CC}">
                  <c16:uniqueId val="{00000029-4435-44B9-8722-1E801A3E6D87}"/>
                </c:ext>
              </c:extLst>
            </c:dLbl>
            <c:dLbl>
              <c:idx val="10"/>
              <c:delete val="1"/>
              <c:extLst>
                <c:ext xmlns:c15="http://schemas.microsoft.com/office/drawing/2012/chart" uri="{CE6537A1-D6FC-4f65-9D91-7224C49458BB}"/>
                <c:ext xmlns:c16="http://schemas.microsoft.com/office/drawing/2014/chart" uri="{C3380CC4-5D6E-409C-BE32-E72D297353CC}">
                  <c16:uniqueId val="{0000002A-4435-44B9-8722-1E801A3E6D87}"/>
                </c:ext>
              </c:extLst>
            </c:dLbl>
            <c:dLbl>
              <c:idx val="11"/>
              <c:delete val="1"/>
              <c:extLst>
                <c:ext xmlns:c15="http://schemas.microsoft.com/office/drawing/2012/chart" uri="{CE6537A1-D6FC-4f65-9D91-7224C49458BB}"/>
                <c:ext xmlns:c16="http://schemas.microsoft.com/office/drawing/2014/chart" uri="{C3380CC4-5D6E-409C-BE32-E72D297353CC}">
                  <c16:uniqueId val="{0000002B-4435-44B9-8722-1E801A3E6D87}"/>
                </c:ext>
              </c:extLst>
            </c:dLbl>
            <c:dLbl>
              <c:idx val="12"/>
              <c:delete val="1"/>
              <c:extLst>
                <c:ext xmlns:c15="http://schemas.microsoft.com/office/drawing/2012/chart" uri="{CE6537A1-D6FC-4f65-9D91-7224C49458BB}"/>
                <c:ext xmlns:c16="http://schemas.microsoft.com/office/drawing/2014/chart" uri="{C3380CC4-5D6E-409C-BE32-E72D297353CC}">
                  <c16:uniqueId val="{0000002C-4435-44B9-8722-1E801A3E6D87}"/>
                </c:ext>
              </c:extLst>
            </c:dLbl>
            <c:dLbl>
              <c:idx val="13"/>
              <c:delete val="1"/>
              <c:extLst>
                <c:ext xmlns:c15="http://schemas.microsoft.com/office/drawing/2012/chart" uri="{CE6537A1-D6FC-4f65-9D91-7224C49458BB}"/>
                <c:ext xmlns:c16="http://schemas.microsoft.com/office/drawing/2014/chart" uri="{C3380CC4-5D6E-409C-BE32-E72D297353CC}">
                  <c16:uniqueId val="{0000002D-4435-44B9-8722-1E801A3E6D87}"/>
                </c:ext>
              </c:extLst>
            </c:dLbl>
            <c:dLbl>
              <c:idx val="14"/>
              <c:delete val="1"/>
              <c:extLst>
                <c:ext xmlns:c15="http://schemas.microsoft.com/office/drawing/2012/chart" uri="{CE6537A1-D6FC-4f65-9D91-7224C49458BB}"/>
                <c:ext xmlns:c16="http://schemas.microsoft.com/office/drawing/2014/chart" uri="{C3380CC4-5D6E-409C-BE32-E72D297353CC}">
                  <c16:uniqueId val="{0000002E-4435-44B9-8722-1E801A3E6D87}"/>
                </c:ext>
              </c:extLst>
            </c:dLbl>
            <c:dLbl>
              <c:idx val="15"/>
              <c:delete val="1"/>
              <c:extLst>
                <c:ext xmlns:c15="http://schemas.microsoft.com/office/drawing/2012/chart" uri="{CE6537A1-D6FC-4f65-9D91-7224C49458BB}"/>
                <c:ext xmlns:c16="http://schemas.microsoft.com/office/drawing/2014/chart" uri="{C3380CC4-5D6E-409C-BE32-E72D297353CC}">
                  <c16:uniqueId val="{0000002F-4435-44B9-8722-1E801A3E6D87}"/>
                </c:ext>
              </c:extLst>
            </c:dLbl>
            <c:dLbl>
              <c:idx val="16"/>
              <c:delete val="1"/>
              <c:extLst>
                <c:ext xmlns:c15="http://schemas.microsoft.com/office/drawing/2012/chart" uri="{CE6537A1-D6FC-4f65-9D91-7224C49458BB}"/>
                <c:ext xmlns:c16="http://schemas.microsoft.com/office/drawing/2014/chart" uri="{C3380CC4-5D6E-409C-BE32-E72D297353CC}">
                  <c16:uniqueId val="{00000030-4435-44B9-8722-1E801A3E6D87}"/>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dLblPos val="t"/>
            <c:showLegendKey val="0"/>
            <c:showVal val="1"/>
            <c:showCatName val="0"/>
            <c:showSerName val="1"/>
            <c:showPercent val="0"/>
            <c:showBubbleSize val="0"/>
            <c:separator> </c:separator>
            <c:showLeaderLines val="0"/>
            <c:extLst>
              <c:ext xmlns:c15="http://schemas.microsoft.com/office/drawing/2012/chart" uri="{CE6537A1-D6FC-4f65-9D91-7224C49458BB}">
                <c15:showLeaderLines val="0"/>
              </c:ext>
            </c:extLst>
          </c:dLbls>
          <c:cat>
            <c:strRef>
              <c:f>'Overall Performance'!$A$4:$A$6</c:f>
              <c:strCache>
                <c:ptCount val="3"/>
                <c:pt idx="0">
                  <c:v>Broadlawns</c:v>
                </c:pt>
                <c:pt idx="1">
                  <c:v>CSA</c:v>
                </c:pt>
                <c:pt idx="2">
                  <c:v>Eyerly Ball</c:v>
                </c:pt>
              </c:strCache>
              <c:extLst/>
            </c:strRef>
          </c:cat>
          <c:val>
            <c:numRef>
              <c:f>'Overall Performance'!$E$4:$E$6</c:f>
              <c:numCache>
                <c:formatCode>0%</c:formatCode>
                <c:ptCount val="3"/>
                <c:pt idx="0">
                  <c:v>0.8933333333333332</c:v>
                </c:pt>
                <c:pt idx="1">
                  <c:v>0.8933333333333332</c:v>
                </c:pt>
                <c:pt idx="2">
                  <c:v>0.8933333333333332</c:v>
                </c:pt>
              </c:numCache>
              <c:extLst/>
            </c:numRef>
          </c:val>
          <c:smooth val="0"/>
          <c:extLst>
            <c:ext xmlns:c16="http://schemas.microsoft.com/office/drawing/2014/chart" uri="{C3380CC4-5D6E-409C-BE32-E72D297353CC}">
              <c16:uniqueId val="{00000031-4435-44B9-8722-1E801A3E6D87}"/>
            </c:ext>
          </c:extLst>
        </c:ser>
        <c:ser>
          <c:idx val="1"/>
          <c:order val="2"/>
          <c:tx>
            <c:strRef>
              <c:f>'Overall Performance'!$F$3</c:f>
              <c:strCache>
                <c:ptCount val="1"/>
                <c:pt idx="0">
                  <c:v>Exceeds Expectations 88%+</c:v>
                </c:pt>
              </c:strCache>
            </c:strRef>
          </c:tx>
          <c:spPr>
            <a:ln w="28575" cap="rnd">
              <a:solidFill>
                <a:srgbClr val="1F497D">
                  <a:alpha val="50000"/>
                </a:srgbClr>
              </a:solidFill>
              <a:prstDash val="dash"/>
              <a:round/>
            </a:ln>
            <a:effectLst/>
          </c:spPr>
          <c:marker>
            <c:symbol val="none"/>
          </c:marker>
          <c:dLbls>
            <c:dLbl>
              <c:idx val="0"/>
              <c:delete val="1"/>
              <c:extLst xmlns:c15="http://schemas.microsoft.com/office/drawing/2012/chart">
                <c:ext xmlns:c15="http://schemas.microsoft.com/office/drawing/2012/chart" uri="{CE6537A1-D6FC-4f65-9D91-7224C49458BB}">
                  <c15:layout>
                    <c:manualLayout>
                      <c:w val="0.23920567375886526"/>
                      <c:h val="5.5901243262563342E-2"/>
                    </c:manualLayout>
                  </c15:layout>
                </c:ext>
                <c:ext xmlns:c16="http://schemas.microsoft.com/office/drawing/2014/chart" uri="{C3380CC4-5D6E-409C-BE32-E72D297353CC}">
                  <c16:uniqueId val="{00000032-4435-44B9-8722-1E801A3E6D87}"/>
                </c:ext>
              </c:extLst>
            </c:dLbl>
            <c:dLbl>
              <c:idx val="1"/>
              <c:delete val="1"/>
              <c:extLst>
                <c:ext xmlns:c15="http://schemas.microsoft.com/office/drawing/2012/chart" uri="{CE6537A1-D6FC-4f65-9D91-7224C49458BB}"/>
                <c:ext xmlns:c16="http://schemas.microsoft.com/office/drawing/2014/chart" uri="{C3380CC4-5D6E-409C-BE32-E72D297353CC}">
                  <c16:uniqueId val="{00000033-4435-44B9-8722-1E801A3E6D87}"/>
                </c:ext>
              </c:extLst>
            </c:dLbl>
            <c:dLbl>
              <c:idx val="2"/>
              <c:layout>
                <c:manualLayout>
                  <c:x val="2.897106611673541E-2"/>
                  <c:y val="-1.5297233631673034E-2"/>
                </c:manualLayout>
              </c:layout>
              <c:spPr>
                <a:noFill/>
                <a:ln>
                  <a:noFill/>
                </a:ln>
                <a:effectLst/>
              </c:spPr>
              <c:txPr>
                <a:bodyPr rot="0" spcFirstLastPara="1" vertOverflow="ellipsis" vert="horz" wrap="square" lIns="38100" tIns="19050" rIns="38100" bIns="19050" anchor="ctr" anchorCtr="0">
                  <a:noAutofit/>
                </a:bodyPr>
                <a:lstStyle/>
                <a:p>
                  <a:pPr algn="r">
                    <a:defRPr sz="1200" b="1"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showLegendKey val="0"/>
              <c:showVal val="0"/>
              <c:showCatName val="0"/>
              <c:showSerName val="1"/>
              <c:showPercent val="0"/>
              <c:showBubbleSize val="0"/>
              <c:separator> </c:separator>
              <c:extLst>
                <c:ext xmlns:c15="http://schemas.microsoft.com/office/drawing/2012/chart" uri="{CE6537A1-D6FC-4f65-9D91-7224C49458BB}">
                  <c15:layout>
                    <c:manualLayout>
                      <c:w val="0.2537321897262842"/>
                      <c:h val="0.2515228876572661"/>
                    </c:manualLayout>
                  </c15:layout>
                </c:ext>
                <c:ext xmlns:c16="http://schemas.microsoft.com/office/drawing/2014/chart" uri="{C3380CC4-5D6E-409C-BE32-E72D297353CC}">
                  <c16:uniqueId val="{00000034-4435-44B9-8722-1E801A3E6D87}"/>
                </c:ext>
              </c:extLst>
            </c:dLbl>
            <c:dLbl>
              <c:idx val="4"/>
              <c:delete val="1"/>
              <c:extLst>
                <c:ext xmlns:c15="http://schemas.microsoft.com/office/drawing/2012/chart" uri="{CE6537A1-D6FC-4f65-9D91-7224C49458BB}"/>
                <c:ext xmlns:c16="http://schemas.microsoft.com/office/drawing/2014/chart" uri="{C3380CC4-5D6E-409C-BE32-E72D297353CC}">
                  <c16:uniqueId val="{00000035-4435-44B9-8722-1E801A3E6D87}"/>
                </c:ext>
              </c:extLst>
            </c:dLbl>
            <c:dLbl>
              <c:idx val="5"/>
              <c:delete val="1"/>
              <c:extLst>
                <c:ext xmlns:c15="http://schemas.microsoft.com/office/drawing/2012/chart" uri="{CE6537A1-D6FC-4f65-9D91-7224C49458BB}"/>
                <c:ext xmlns:c16="http://schemas.microsoft.com/office/drawing/2014/chart" uri="{C3380CC4-5D6E-409C-BE32-E72D297353CC}">
                  <c16:uniqueId val="{00000036-4435-44B9-8722-1E801A3E6D87}"/>
                </c:ext>
              </c:extLst>
            </c:dLbl>
            <c:dLbl>
              <c:idx val="6"/>
              <c:delete val="1"/>
              <c:extLst>
                <c:ext xmlns:c15="http://schemas.microsoft.com/office/drawing/2012/chart" uri="{CE6537A1-D6FC-4f65-9D91-7224C49458BB}"/>
                <c:ext xmlns:c16="http://schemas.microsoft.com/office/drawing/2014/chart" uri="{C3380CC4-5D6E-409C-BE32-E72D297353CC}">
                  <c16:uniqueId val="{00000037-4435-44B9-8722-1E801A3E6D87}"/>
                </c:ext>
              </c:extLst>
            </c:dLbl>
            <c:dLbl>
              <c:idx val="7"/>
              <c:delete val="1"/>
              <c:extLst>
                <c:ext xmlns:c15="http://schemas.microsoft.com/office/drawing/2012/chart" uri="{CE6537A1-D6FC-4f65-9D91-7224C49458BB}"/>
                <c:ext xmlns:c16="http://schemas.microsoft.com/office/drawing/2014/chart" uri="{C3380CC4-5D6E-409C-BE32-E72D297353CC}">
                  <c16:uniqueId val="{00000038-4435-44B9-8722-1E801A3E6D87}"/>
                </c:ext>
              </c:extLst>
            </c:dLbl>
            <c:dLbl>
              <c:idx val="8"/>
              <c:delete val="1"/>
              <c:extLst>
                <c:ext xmlns:c15="http://schemas.microsoft.com/office/drawing/2012/chart" uri="{CE6537A1-D6FC-4f65-9D91-7224C49458BB}"/>
                <c:ext xmlns:c16="http://schemas.microsoft.com/office/drawing/2014/chart" uri="{C3380CC4-5D6E-409C-BE32-E72D297353CC}">
                  <c16:uniqueId val="{00000039-4435-44B9-8722-1E801A3E6D87}"/>
                </c:ext>
              </c:extLst>
            </c:dLbl>
            <c:dLbl>
              <c:idx val="9"/>
              <c:delete val="1"/>
              <c:extLst>
                <c:ext xmlns:c15="http://schemas.microsoft.com/office/drawing/2012/chart" uri="{CE6537A1-D6FC-4f65-9D91-7224C49458BB}"/>
                <c:ext xmlns:c16="http://schemas.microsoft.com/office/drawing/2014/chart" uri="{C3380CC4-5D6E-409C-BE32-E72D297353CC}">
                  <c16:uniqueId val="{0000003A-4435-44B9-8722-1E801A3E6D87}"/>
                </c:ext>
              </c:extLst>
            </c:dLbl>
            <c:dLbl>
              <c:idx val="10"/>
              <c:delete val="1"/>
              <c:extLst>
                <c:ext xmlns:c15="http://schemas.microsoft.com/office/drawing/2012/chart" uri="{CE6537A1-D6FC-4f65-9D91-7224C49458BB}"/>
                <c:ext xmlns:c16="http://schemas.microsoft.com/office/drawing/2014/chart" uri="{C3380CC4-5D6E-409C-BE32-E72D297353CC}">
                  <c16:uniqueId val="{0000003B-4435-44B9-8722-1E801A3E6D87}"/>
                </c:ext>
              </c:extLst>
            </c:dLbl>
            <c:dLbl>
              <c:idx val="11"/>
              <c:delete val="1"/>
              <c:extLst>
                <c:ext xmlns:c15="http://schemas.microsoft.com/office/drawing/2012/chart" uri="{CE6537A1-D6FC-4f65-9D91-7224C49458BB}"/>
                <c:ext xmlns:c16="http://schemas.microsoft.com/office/drawing/2014/chart" uri="{C3380CC4-5D6E-409C-BE32-E72D297353CC}">
                  <c16:uniqueId val="{0000003C-4435-44B9-8722-1E801A3E6D87}"/>
                </c:ext>
              </c:extLst>
            </c:dLbl>
            <c:dLbl>
              <c:idx val="12"/>
              <c:delete val="1"/>
              <c:extLst>
                <c:ext xmlns:c15="http://schemas.microsoft.com/office/drawing/2012/chart" uri="{CE6537A1-D6FC-4f65-9D91-7224C49458BB}"/>
                <c:ext xmlns:c16="http://schemas.microsoft.com/office/drawing/2014/chart" uri="{C3380CC4-5D6E-409C-BE32-E72D297353CC}">
                  <c16:uniqueId val="{0000003D-4435-44B9-8722-1E801A3E6D87}"/>
                </c:ext>
              </c:extLst>
            </c:dLbl>
            <c:dLbl>
              <c:idx val="13"/>
              <c:delete val="1"/>
              <c:extLst>
                <c:ext xmlns:c15="http://schemas.microsoft.com/office/drawing/2012/chart" uri="{CE6537A1-D6FC-4f65-9D91-7224C49458BB}"/>
                <c:ext xmlns:c16="http://schemas.microsoft.com/office/drawing/2014/chart" uri="{C3380CC4-5D6E-409C-BE32-E72D297353CC}">
                  <c16:uniqueId val="{0000003E-4435-44B9-8722-1E801A3E6D87}"/>
                </c:ext>
              </c:extLst>
            </c:dLbl>
            <c:dLbl>
              <c:idx val="14"/>
              <c:delete val="1"/>
              <c:extLst>
                <c:ext xmlns:c15="http://schemas.microsoft.com/office/drawing/2012/chart" uri="{CE6537A1-D6FC-4f65-9D91-7224C49458BB}"/>
                <c:ext xmlns:c16="http://schemas.microsoft.com/office/drawing/2014/chart" uri="{C3380CC4-5D6E-409C-BE32-E72D297353CC}">
                  <c16:uniqueId val="{0000003F-4435-44B9-8722-1E801A3E6D87}"/>
                </c:ext>
              </c:extLst>
            </c:dLbl>
            <c:dLbl>
              <c:idx val="15"/>
              <c:delete val="1"/>
              <c:extLst>
                <c:ext xmlns:c15="http://schemas.microsoft.com/office/drawing/2012/chart" uri="{CE6537A1-D6FC-4f65-9D91-7224C49458BB}"/>
                <c:ext xmlns:c16="http://schemas.microsoft.com/office/drawing/2014/chart" uri="{C3380CC4-5D6E-409C-BE32-E72D297353CC}">
                  <c16:uniqueId val="{00000040-4435-44B9-8722-1E801A3E6D87}"/>
                </c:ext>
              </c:extLst>
            </c:dLbl>
            <c:dLbl>
              <c:idx val="16"/>
              <c:delete val="1"/>
              <c:extLst>
                <c:ext xmlns:c15="http://schemas.microsoft.com/office/drawing/2012/chart" uri="{CE6537A1-D6FC-4f65-9D91-7224C49458BB}"/>
                <c:ext xmlns:c16="http://schemas.microsoft.com/office/drawing/2014/chart" uri="{C3380CC4-5D6E-409C-BE32-E72D297353CC}">
                  <c16:uniqueId val="{00000041-4435-44B9-8722-1E801A3E6D87}"/>
                </c:ext>
              </c:extLst>
            </c:dLbl>
            <c:spPr>
              <a:noFill/>
              <a:ln>
                <a:noFill/>
              </a:ln>
              <a:effectLst/>
            </c:spPr>
            <c:txPr>
              <a:bodyPr rot="0" spcFirstLastPara="1" vertOverflow="ellipsis" vert="horz" wrap="square" lIns="38100" tIns="19050" rIns="38100" bIns="19050" anchor="ctr" anchorCtr="0">
                <a:spAutoFit/>
              </a:bodyPr>
              <a:lstStyle/>
              <a:p>
                <a:pPr algn="ctr">
                  <a:defRPr sz="1200" b="1"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showLegendKey val="0"/>
            <c:showVal val="0"/>
            <c:showCatName val="0"/>
            <c:showSerName val="1"/>
            <c:showPercent val="0"/>
            <c:showBubbleSize val="0"/>
            <c:showLeaderLines val="0"/>
            <c:extLst xmlns:c15="http://schemas.microsoft.com/office/drawing/2012/chart">
              <c:ext xmlns:c15="http://schemas.microsoft.com/office/drawing/2012/chart" uri="{CE6537A1-D6FC-4f65-9D91-7224C49458BB}">
                <c15:showLeaderLines val="0"/>
              </c:ext>
            </c:extLst>
          </c:dLbls>
          <c:cat>
            <c:strRef>
              <c:f>'Overall Performance'!$A$4:$A$6</c:f>
              <c:strCache>
                <c:ptCount val="3"/>
                <c:pt idx="0">
                  <c:v>Broadlawns</c:v>
                </c:pt>
                <c:pt idx="1">
                  <c:v>CSA</c:v>
                </c:pt>
                <c:pt idx="2">
                  <c:v>Eyerly Ball</c:v>
                </c:pt>
              </c:strCache>
              <c:extLst/>
            </c:strRef>
          </c:cat>
          <c:val>
            <c:numRef>
              <c:f>'Overall Performance'!$G$4:$G$6</c:f>
              <c:numCache>
                <c:formatCode>0%</c:formatCode>
                <c:ptCount val="3"/>
                <c:pt idx="0">
                  <c:v>0.88</c:v>
                </c:pt>
                <c:pt idx="1">
                  <c:v>0.88</c:v>
                </c:pt>
                <c:pt idx="2">
                  <c:v>0.88</c:v>
                </c:pt>
              </c:numCache>
              <c:extLst/>
            </c:numRef>
          </c:val>
          <c:smooth val="0"/>
          <c:extLst xmlns:c15="http://schemas.microsoft.com/office/drawing/2012/chart">
            <c:ext xmlns:c16="http://schemas.microsoft.com/office/drawing/2014/chart" uri="{C3380CC4-5D6E-409C-BE32-E72D297353CC}">
              <c16:uniqueId val="{00000042-4435-44B9-8722-1E801A3E6D87}"/>
            </c:ext>
          </c:extLst>
        </c:ser>
        <c:ser>
          <c:idx val="2"/>
          <c:order val="3"/>
          <c:tx>
            <c:strRef>
              <c:f>'Overall Performance'!$G$3</c:f>
              <c:strCache>
                <c:ptCount val="1"/>
                <c:pt idx="0">
                  <c:v>Meets Expectations</c:v>
                </c:pt>
              </c:strCache>
            </c:strRef>
          </c:tx>
          <c:spPr>
            <a:ln w="28575" cap="rnd">
              <a:solidFill>
                <a:srgbClr val="008000">
                  <a:alpha val="50000"/>
                </a:srgbClr>
              </a:solidFill>
              <a:prstDash val="dash"/>
              <a:round/>
            </a:ln>
            <a:effectLst/>
          </c:spPr>
          <c:marker>
            <c:symbol val="none"/>
          </c:marker>
          <c:dLbls>
            <c:dLbl>
              <c:idx val="0"/>
              <c:layout>
                <c:manualLayout>
                  <c:x val="0.46343769528808898"/>
                  <c:y val="-1.5711760403525871E-2"/>
                </c:manualLayout>
              </c:layout>
              <c:spPr>
                <a:noFill/>
                <a:ln>
                  <a:noFill/>
                </a:ln>
                <a:effectLst/>
              </c:spPr>
              <c:txPr>
                <a:bodyPr rot="0" spcFirstLastPara="1" vertOverflow="ellipsis" vert="horz" wrap="square" lIns="38100" tIns="19050" rIns="38100" bIns="19050" anchor="ctr" anchorCtr="0">
                  <a:noAutofit/>
                </a:bodyPr>
                <a:lstStyle/>
                <a:p>
                  <a:pPr algn="r">
                    <a:defRPr sz="1200" b="1" i="0" u="none" strike="noStrike" kern="1200" baseline="0">
                      <a:solidFill>
                        <a:srgbClr val="0099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1"/>
              <c:showPercent val="0"/>
              <c:showBubbleSize val="0"/>
              <c:separator> </c:separator>
              <c:extLst>
                <c:ext xmlns:c15="http://schemas.microsoft.com/office/drawing/2012/chart" uri="{CE6537A1-D6FC-4f65-9D91-7224C49458BB}">
                  <c15:layout>
                    <c:manualLayout>
                      <c:w val="0.26403387076615425"/>
                      <c:h val="0.23653933918852399"/>
                    </c:manualLayout>
                  </c15:layout>
                </c:ext>
                <c:ext xmlns:c16="http://schemas.microsoft.com/office/drawing/2014/chart" uri="{C3380CC4-5D6E-409C-BE32-E72D297353CC}">
                  <c16:uniqueId val="{00000043-4435-44B9-8722-1E801A3E6D87}"/>
                </c:ext>
              </c:extLst>
            </c:dLbl>
            <c:dLbl>
              <c:idx val="1"/>
              <c:delete val="1"/>
              <c:extLst>
                <c:ext xmlns:c15="http://schemas.microsoft.com/office/drawing/2012/chart" uri="{CE6537A1-D6FC-4f65-9D91-7224C49458BB}"/>
                <c:ext xmlns:c16="http://schemas.microsoft.com/office/drawing/2014/chart" uri="{C3380CC4-5D6E-409C-BE32-E72D297353CC}">
                  <c16:uniqueId val="{00000044-4435-44B9-8722-1E801A3E6D87}"/>
                </c:ext>
              </c:extLst>
            </c:dLbl>
            <c:dLbl>
              <c:idx val="2"/>
              <c:delete val="1"/>
              <c:extLst>
                <c:ext xmlns:c15="http://schemas.microsoft.com/office/drawing/2012/chart" uri="{CE6537A1-D6FC-4f65-9D91-7224C49458BB}"/>
                <c:ext xmlns:c16="http://schemas.microsoft.com/office/drawing/2014/chart" uri="{C3380CC4-5D6E-409C-BE32-E72D297353CC}">
                  <c16:uniqueId val="{00000045-4435-44B9-8722-1E801A3E6D87}"/>
                </c:ext>
              </c:extLst>
            </c:dLbl>
            <c:dLbl>
              <c:idx val="4"/>
              <c:delete val="1"/>
              <c:extLst>
                <c:ext xmlns:c15="http://schemas.microsoft.com/office/drawing/2012/chart" uri="{CE6537A1-D6FC-4f65-9D91-7224C49458BB}"/>
                <c:ext xmlns:c16="http://schemas.microsoft.com/office/drawing/2014/chart" uri="{C3380CC4-5D6E-409C-BE32-E72D297353CC}">
                  <c16:uniqueId val="{00000046-4435-44B9-8722-1E801A3E6D87}"/>
                </c:ext>
              </c:extLst>
            </c:dLbl>
            <c:dLbl>
              <c:idx val="5"/>
              <c:delete val="1"/>
              <c:extLst>
                <c:ext xmlns:c15="http://schemas.microsoft.com/office/drawing/2012/chart" uri="{CE6537A1-D6FC-4f65-9D91-7224C49458BB}"/>
                <c:ext xmlns:c16="http://schemas.microsoft.com/office/drawing/2014/chart" uri="{C3380CC4-5D6E-409C-BE32-E72D297353CC}">
                  <c16:uniqueId val="{00000047-4435-44B9-8722-1E801A3E6D87}"/>
                </c:ext>
              </c:extLst>
            </c:dLbl>
            <c:dLbl>
              <c:idx val="6"/>
              <c:delete val="1"/>
              <c:extLst>
                <c:ext xmlns:c15="http://schemas.microsoft.com/office/drawing/2012/chart" uri="{CE6537A1-D6FC-4f65-9D91-7224C49458BB}"/>
                <c:ext xmlns:c16="http://schemas.microsoft.com/office/drawing/2014/chart" uri="{C3380CC4-5D6E-409C-BE32-E72D297353CC}">
                  <c16:uniqueId val="{00000048-4435-44B9-8722-1E801A3E6D87}"/>
                </c:ext>
              </c:extLst>
            </c:dLbl>
            <c:dLbl>
              <c:idx val="7"/>
              <c:delete val="1"/>
              <c:extLst>
                <c:ext xmlns:c15="http://schemas.microsoft.com/office/drawing/2012/chart" uri="{CE6537A1-D6FC-4f65-9D91-7224C49458BB}"/>
                <c:ext xmlns:c16="http://schemas.microsoft.com/office/drawing/2014/chart" uri="{C3380CC4-5D6E-409C-BE32-E72D297353CC}">
                  <c16:uniqueId val="{00000049-4435-44B9-8722-1E801A3E6D87}"/>
                </c:ext>
              </c:extLst>
            </c:dLbl>
            <c:dLbl>
              <c:idx val="8"/>
              <c:delete val="1"/>
              <c:extLst>
                <c:ext xmlns:c15="http://schemas.microsoft.com/office/drawing/2012/chart" uri="{CE6537A1-D6FC-4f65-9D91-7224C49458BB}"/>
                <c:ext xmlns:c16="http://schemas.microsoft.com/office/drawing/2014/chart" uri="{C3380CC4-5D6E-409C-BE32-E72D297353CC}">
                  <c16:uniqueId val="{0000004A-4435-44B9-8722-1E801A3E6D87}"/>
                </c:ext>
              </c:extLst>
            </c:dLbl>
            <c:dLbl>
              <c:idx val="9"/>
              <c:delete val="1"/>
              <c:extLst>
                <c:ext xmlns:c15="http://schemas.microsoft.com/office/drawing/2012/chart" uri="{CE6537A1-D6FC-4f65-9D91-7224C49458BB}"/>
                <c:ext xmlns:c16="http://schemas.microsoft.com/office/drawing/2014/chart" uri="{C3380CC4-5D6E-409C-BE32-E72D297353CC}">
                  <c16:uniqueId val="{0000004B-4435-44B9-8722-1E801A3E6D87}"/>
                </c:ext>
              </c:extLst>
            </c:dLbl>
            <c:dLbl>
              <c:idx val="10"/>
              <c:delete val="1"/>
              <c:extLst>
                <c:ext xmlns:c15="http://schemas.microsoft.com/office/drawing/2012/chart" uri="{CE6537A1-D6FC-4f65-9D91-7224C49458BB}"/>
                <c:ext xmlns:c16="http://schemas.microsoft.com/office/drawing/2014/chart" uri="{C3380CC4-5D6E-409C-BE32-E72D297353CC}">
                  <c16:uniqueId val="{0000004C-4435-44B9-8722-1E801A3E6D87}"/>
                </c:ext>
              </c:extLst>
            </c:dLbl>
            <c:dLbl>
              <c:idx val="11"/>
              <c:delete val="1"/>
              <c:extLst>
                <c:ext xmlns:c15="http://schemas.microsoft.com/office/drawing/2012/chart" uri="{CE6537A1-D6FC-4f65-9D91-7224C49458BB}"/>
                <c:ext xmlns:c16="http://schemas.microsoft.com/office/drawing/2014/chart" uri="{C3380CC4-5D6E-409C-BE32-E72D297353CC}">
                  <c16:uniqueId val="{0000004D-4435-44B9-8722-1E801A3E6D87}"/>
                </c:ext>
              </c:extLst>
            </c:dLbl>
            <c:dLbl>
              <c:idx val="12"/>
              <c:delete val="1"/>
              <c:extLst>
                <c:ext xmlns:c15="http://schemas.microsoft.com/office/drawing/2012/chart" uri="{CE6537A1-D6FC-4f65-9D91-7224C49458BB}"/>
                <c:ext xmlns:c16="http://schemas.microsoft.com/office/drawing/2014/chart" uri="{C3380CC4-5D6E-409C-BE32-E72D297353CC}">
                  <c16:uniqueId val="{0000004E-4435-44B9-8722-1E801A3E6D87}"/>
                </c:ext>
              </c:extLst>
            </c:dLbl>
            <c:dLbl>
              <c:idx val="13"/>
              <c:delete val="1"/>
              <c:extLst>
                <c:ext xmlns:c15="http://schemas.microsoft.com/office/drawing/2012/chart" uri="{CE6537A1-D6FC-4f65-9D91-7224C49458BB}"/>
                <c:ext xmlns:c16="http://schemas.microsoft.com/office/drawing/2014/chart" uri="{C3380CC4-5D6E-409C-BE32-E72D297353CC}">
                  <c16:uniqueId val="{0000004F-4435-44B9-8722-1E801A3E6D87}"/>
                </c:ext>
              </c:extLst>
            </c:dLbl>
            <c:dLbl>
              <c:idx val="14"/>
              <c:delete val="1"/>
              <c:extLst>
                <c:ext xmlns:c15="http://schemas.microsoft.com/office/drawing/2012/chart" uri="{CE6537A1-D6FC-4f65-9D91-7224C49458BB}"/>
                <c:ext xmlns:c16="http://schemas.microsoft.com/office/drawing/2014/chart" uri="{C3380CC4-5D6E-409C-BE32-E72D297353CC}">
                  <c16:uniqueId val="{00000050-4435-44B9-8722-1E801A3E6D87}"/>
                </c:ext>
              </c:extLst>
            </c:dLbl>
            <c:dLbl>
              <c:idx val="15"/>
              <c:delete val="1"/>
              <c:extLst>
                <c:ext xmlns:c15="http://schemas.microsoft.com/office/drawing/2012/chart" uri="{CE6537A1-D6FC-4f65-9D91-7224C49458BB}"/>
                <c:ext xmlns:c16="http://schemas.microsoft.com/office/drawing/2014/chart" uri="{C3380CC4-5D6E-409C-BE32-E72D297353CC}">
                  <c16:uniqueId val="{00000051-4435-44B9-8722-1E801A3E6D87}"/>
                </c:ext>
              </c:extLst>
            </c:dLbl>
            <c:dLbl>
              <c:idx val="16"/>
              <c:delete val="1"/>
              <c:extLst>
                <c:ext xmlns:c15="http://schemas.microsoft.com/office/drawing/2012/chart" uri="{CE6537A1-D6FC-4f65-9D91-7224C49458BB}"/>
                <c:ext xmlns:c16="http://schemas.microsoft.com/office/drawing/2014/chart" uri="{C3380CC4-5D6E-409C-BE32-E72D297353CC}">
                  <c16:uniqueId val="{00000052-4435-44B9-8722-1E801A3E6D87}"/>
                </c:ext>
              </c:extLst>
            </c:dLbl>
            <c:spPr>
              <a:noFill/>
              <a:ln>
                <a:noFill/>
              </a:ln>
              <a:effectLst/>
            </c:spPr>
            <c:txPr>
              <a:bodyPr rot="0" spcFirstLastPara="1" vertOverflow="ellipsis" vert="horz" wrap="square" lIns="38100" tIns="19050" rIns="38100" bIns="19050" anchor="ctr" anchorCtr="0">
                <a:spAutoFit/>
              </a:bodyPr>
              <a:lstStyle/>
              <a:p>
                <a:pPr algn="r">
                  <a:defRPr sz="1200" b="1" i="0" u="none" strike="noStrike" kern="1200" baseline="0">
                    <a:solidFill>
                      <a:srgbClr val="0099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0"/>
              </c:ext>
            </c:extLst>
          </c:dLbls>
          <c:cat>
            <c:strRef>
              <c:f>'Overall Performance'!$A$4:$A$6</c:f>
              <c:strCache>
                <c:ptCount val="3"/>
                <c:pt idx="0">
                  <c:v>Broadlawns</c:v>
                </c:pt>
                <c:pt idx="1">
                  <c:v>CSA</c:v>
                </c:pt>
                <c:pt idx="2">
                  <c:v>Eyerly Ball</c:v>
                </c:pt>
              </c:strCache>
              <c:extLst/>
            </c:strRef>
          </c:cat>
          <c:val>
            <c:numRef>
              <c:f>'Overall Performance'!$H$4:$H$6</c:f>
              <c:numCache>
                <c:formatCode>0%</c:formatCode>
                <c:ptCount val="3"/>
                <c:pt idx="0">
                  <c:v>0.75</c:v>
                </c:pt>
                <c:pt idx="1">
                  <c:v>0.75</c:v>
                </c:pt>
                <c:pt idx="2">
                  <c:v>0.75</c:v>
                </c:pt>
              </c:numCache>
              <c:extLst/>
            </c:numRef>
          </c:val>
          <c:smooth val="0"/>
          <c:extLst>
            <c:ext xmlns:c16="http://schemas.microsoft.com/office/drawing/2014/chart" uri="{C3380CC4-5D6E-409C-BE32-E72D297353CC}">
              <c16:uniqueId val="{00000053-4435-44B9-8722-1E801A3E6D87}"/>
            </c:ext>
          </c:extLst>
        </c:ser>
        <c:ser>
          <c:idx val="3"/>
          <c:order val="4"/>
          <c:tx>
            <c:strRef>
              <c:f>'Overall Performance'!$H$3</c:f>
              <c:strCache>
                <c:ptCount val="1"/>
                <c:pt idx="0">
                  <c:v>Needs Improvement</c:v>
                </c:pt>
              </c:strCache>
            </c:strRef>
          </c:tx>
          <c:spPr>
            <a:ln w="28575" cap="rnd">
              <a:solidFill>
                <a:srgbClr val="FF9900">
                  <a:alpha val="50000"/>
                </a:srgbClr>
              </a:solidFill>
              <a:prstDash val="dash"/>
              <a:round/>
            </a:ln>
            <a:effectLst/>
          </c:spPr>
          <c:marker>
            <c:symbol val="none"/>
          </c:marker>
          <c:dLbls>
            <c:dLbl>
              <c:idx val="0"/>
              <c:layout>
                <c:manualLayout>
                  <c:x val="0.47204115110611172"/>
                  <c:y val="-1.9337673906934753E-2"/>
                </c:manualLayout>
              </c:layout>
              <c:spPr>
                <a:noFill/>
                <a:ln>
                  <a:noFill/>
                </a:ln>
                <a:effectLst/>
              </c:spPr>
              <c:txPr>
                <a:bodyPr rot="0" spcFirstLastPara="1" vertOverflow="ellipsis" vert="horz" wrap="square" lIns="38100" tIns="19050" rIns="38100" bIns="19050" anchor="ctr" anchorCtr="0">
                  <a:noAutofit/>
                </a:bodyPr>
                <a:lstStyle/>
                <a:p>
                  <a:pPr algn="r">
                    <a:defRPr sz="1200" b="1" i="0" u="none" strike="noStrike" kern="1200" baseline="0">
                      <a:solidFill>
                        <a:srgbClr val="CC66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1"/>
              <c:showPercent val="0"/>
              <c:showBubbleSize val="0"/>
              <c:separator> </c:separator>
              <c:extLst>
                <c:ext xmlns:c15="http://schemas.microsoft.com/office/drawing/2012/chart" uri="{CE6537A1-D6FC-4f65-9D91-7224C49458BB}">
                  <c15:layout>
                    <c:manualLayout>
                      <c:w val="0.2653510498687664"/>
                      <c:h val="0.16120228707174702"/>
                    </c:manualLayout>
                  </c15:layout>
                </c:ext>
                <c:ext xmlns:c16="http://schemas.microsoft.com/office/drawing/2014/chart" uri="{C3380CC4-5D6E-409C-BE32-E72D297353CC}">
                  <c16:uniqueId val="{00000054-4435-44B9-8722-1E801A3E6D87}"/>
                </c:ext>
              </c:extLst>
            </c:dLbl>
            <c:dLbl>
              <c:idx val="1"/>
              <c:delete val="1"/>
              <c:extLst>
                <c:ext xmlns:c15="http://schemas.microsoft.com/office/drawing/2012/chart" uri="{CE6537A1-D6FC-4f65-9D91-7224C49458BB}"/>
                <c:ext xmlns:c16="http://schemas.microsoft.com/office/drawing/2014/chart" uri="{C3380CC4-5D6E-409C-BE32-E72D297353CC}">
                  <c16:uniqueId val="{00000055-4435-44B9-8722-1E801A3E6D87}"/>
                </c:ext>
              </c:extLst>
            </c:dLbl>
            <c:dLbl>
              <c:idx val="2"/>
              <c:delete val="1"/>
              <c:extLst>
                <c:ext xmlns:c15="http://schemas.microsoft.com/office/drawing/2012/chart" uri="{CE6537A1-D6FC-4f65-9D91-7224C49458BB}"/>
                <c:ext xmlns:c16="http://schemas.microsoft.com/office/drawing/2014/chart" uri="{C3380CC4-5D6E-409C-BE32-E72D297353CC}">
                  <c16:uniqueId val="{00000056-4435-44B9-8722-1E801A3E6D87}"/>
                </c:ext>
              </c:extLst>
            </c:dLbl>
            <c:dLbl>
              <c:idx val="4"/>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7-4435-44B9-8722-1E801A3E6D87}"/>
                </c:ext>
              </c:extLst>
            </c:dLbl>
            <c:dLbl>
              <c:idx val="5"/>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8-4435-44B9-8722-1E801A3E6D87}"/>
                </c:ext>
              </c:extLst>
            </c:dLbl>
            <c:dLbl>
              <c:idx val="6"/>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9-4435-44B9-8722-1E801A3E6D87}"/>
                </c:ext>
              </c:extLst>
            </c:dLbl>
            <c:dLbl>
              <c:idx val="7"/>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A-4435-44B9-8722-1E801A3E6D87}"/>
                </c:ext>
              </c:extLst>
            </c:dLbl>
            <c:dLbl>
              <c:idx val="8"/>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B-4435-44B9-8722-1E801A3E6D87}"/>
                </c:ext>
              </c:extLst>
            </c:dLbl>
            <c:dLbl>
              <c:idx val="9"/>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C-4435-44B9-8722-1E801A3E6D87}"/>
                </c:ext>
              </c:extLst>
            </c:dLbl>
            <c:dLbl>
              <c:idx val="10"/>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D-4435-44B9-8722-1E801A3E6D87}"/>
                </c:ext>
              </c:extLst>
            </c:dLbl>
            <c:dLbl>
              <c:idx val="11"/>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E-4435-44B9-8722-1E801A3E6D87}"/>
                </c:ext>
              </c:extLst>
            </c:dLbl>
            <c:dLbl>
              <c:idx val="12"/>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F-4435-44B9-8722-1E801A3E6D87}"/>
                </c:ext>
              </c:extLst>
            </c:dLbl>
            <c:dLbl>
              <c:idx val="13"/>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60-4435-44B9-8722-1E801A3E6D87}"/>
                </c:ext>
              </c:extLst>
            </c:dLbl>
            <c:dLbl>
              <c:idx val="14"/>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61-4435-44B9-8722-1E801A3E6D87}"/>
                </c:ext>
              </c:extLst>
            </c:dLbl>
            <c:dLbl>
              <c:idx val="15"/>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62-4435-44B9-8722-1E801A3E6D87}"/>
                </c:ext>
              </c:extLst>
            </c:dLbl>
            <c:dLbl>
              <c:idx val="16"/>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63-4435-44B9-8722-1E801A3E6D87}"/>
                </c:ext>
              </c:extLst>
            </c:dLbl>
            <c:spPr>
              <a:noFill/>
              <a:ln>
                <a:noFill/>
              </a:ln>
              <a:effectLst/>
            </c:spPr>
            <c:txPr>
              <a:bodyPr rot="0" spcFirstLastPara="1" vertOverflow="ellipsis" vert="horz" wrap="square" lIns="38100" tIns="19050" rIns="38100" bIns="19050" anchor="ctr" anchorCtr="0">
                <a:spAutoFit/>
              </a:bodyPr>
              <a:lstStyle/>
              <a:p>
                <a:pPr algn="ctr">
                  <a:defRPr sz="1200" b="1" i="0" u="none" strike="noStrike" kern="1200" baseline="0">
                    <a:solidFill>
                      <a:srgbClr val="CC66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1"/>
            <c:showPercent val="0"/>
            <c:showBubbleSize val="0"/>
            <c:separator> </c:separator>
            <c:showLeaderLines val="0"/>
            <c:extLst xmlns:c15="http://schemas.microsoft.com/office/drawing/2012/chart">
              <c:ext xmlns:c15="http://schemas.microsoft.com/office/drawing/2012/chart" uri="{CE6537A1-D6FC-4f65-9D91-7224C49458BB}">
                <c15:showLeaderLines val="0"/>
              </c:ext>
            </c:extLst>
          </c:dLbls>
          <c:cat>
            <c:strRef>
              <c:f>'Overall Performance'!$A$4:$A$6</c:f>
              <c:strCache>
                <c:ptCount val="3"/>
                <c:pt idx="0">
                  <c:v>Broadlawns</c:v>
                </c:pt>
                <c:pt idx="1">
                  <c:v>CSA</c:v>
                </c:pt>
                <c:pt idx="2">
                  <c:v>Eyerly Ball</c:v>
                </c:pt>
              </c:strCache>
              <c:extLst/>
            </c:strRef>
          </c:cat>
          <c:val>
            <c:numRef>
              <c:f>'Overall Performance'!$I$4:$I$6</c:f>
              <c:numCache>
                <c:formatCode>0%</c:formatCode>
                <c:ptCount val="3"/>
                <c:pt idx="0">
                  <c:v>0.63</c:v>
                </c:pt>
                <c:pt idx="1">
                  <c:v>0.63</c:v>
                </c:pt>
                <c:pt idx="2">
                  <c:v>0.63</c:v>
                </c:pt>
              </c:numCache>
              <c:extLst/>
            </c:numRef>
          </c:val>
          <c:smooth val="0"/>
          <c:extLst xmlns:c15="http://schemas.microsoft.com/office/drawing/2012/chart">
            <c:ext xmlns:c16="http://schemas.microsoft.com/office/drawing/2014/chart" uri="{C3380CC4-5D6E-409C-BE32-E72D297353CC}">
              <c16:uniqueId val="{00000064-4435-44B9-8722-1E801A3E6D87}"/>
            </c:ext>
          </c:extLst>
        </c:ser>
        <c:ser>
          <c:idx val="5"/>
          <c:order val="5"/>
          <c:tx>
            <c:strRef>
              <c:f>'Overall Performance'!$I$3</c:f>
              <c:strCache>
                <c:ptCount val="1"/>
                <c:pt idx="0">
                  <c:v>&lt;63% Does Not Meet Minimum Expectations</c:v>
                </c:pt>
              </c:strCache>
            </c:strRef>
          </c:tx>
          <c:spPr>
            <a:ln w="28575" cap="rnd">
              <a:noFill/>
              <a:round/>
            </a:ln>
            <a:effectLst/>
          </c:spPr>
          <c:marker>
            <c:symbol val="none"/>
          </c:marker>
          <c:dLbls>
            <c:dLbl>
              <c:idx val="1"/>
              <c:layout>
                <c:manualLayout>
                  <c:x val="3.9679571303586979E-2"/>
                  <c:y val="0.25760603074293631"/>
                </c:manualLayout>
              </c:layout>
              <c:spPr>
                <a:noFill/>
                <a:ln>
                  <a:noFill/>
                </a:ln>
                <a:effectLst/>
              </c:spPr>
              <c:txPr>
                <a:bodyPr rot="0" spcFirstLastPara="1" vertOverflow="ellipsis" vert="horz" wrap="square" lIns="38100" tIns="19050" rIns="38100" bIns="19050" anchor="ctr" anchorCtr="0">
                  <a:noAutofit/>
                </a:bodyPr>
                <a:lstStyle/>
                <a:p>
                  <a:pPr algn="r">
                    <a:defRPr sz="1200" b="1" i="0" u="none" strike="noStrike" kern="1200" baseline="0">
                      <a:solidFill>
                        <a:srgbClr val="C00000"/>
                      </a:solidFill>
                      <a:latin typeface="Arial" panose="020B0604020202020204" pitchFamily="34" charset="0"/>
                      <a:ea typeface="+mn-ea"/>
                      <a:cs typeface="Arial" panose="020B0604020202020204" pitchFamily="34" charset="0"/>
                    </a:defRPr>
                  </a:pPr>
                  <a:endParaRPr lang="en-US"/>
                </a:p>
              </c:txPr>
              <c:showLegendKey val="0"/>
              <c:showVal val="0"/>
              <c:showCatName val="0"/>
              <c:showSerName val="1"/>
              <c:showPercent val="0"/>
              <c:showBubbleSize val="0"/>
              <c:extLst>
                <c:ext xmlns:c15="http://schemas.microsoft.com/office/drawing/2012/chart" uri="{CE6537A1-D6FC-4f65-9D91-7224C49458BB}">
                  <c15:layout>
                    <c:manualLayout>
                      <c:w val="0.47119485064366956"/>
                      <c:h val="0.15620713035870515"/>
                    </c:manualLayout>
                  </c15:layout>
                </c:ext>
                <c:ext xmlns:c16="http://schemas.microsoft.com/office/drawing/2014/chart" uri="{C3380CC4-5D6E-409C-BE32-E72D297353CC}">
                  <c16:uniqueId val="{00000065-4435-44B9-8722-1E801A3E6D87}"/>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C00000"/>
                    </a:solidFill>
                    <a:latin typeface="Arial" panose="020B0604020202020204" pitchFamily="34" charset="0"/>
                    <a:ea typeface="+mn-ea"/>
                    <a:cs typeface="Arial" panose="020B0604020202020204" pitchFamily="34"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'Overall Performance'!$A$4:$A$6</c:f>
              <c:strCache>
                <c:ptCount val="3"/>
                <c:pt idx="0">
                  <c:v>Broadlawns</c:v>
                </c:pt>
                <c:pt idx="1">
                  <c:v>CSA</c:v>
                </c:pt>
                <c:pt idx="2">
                  <c:v>Eyerly Ball</c:v>
                </c:pt>
              </c:strCache>
              <c:extLst/>
            </c:strRef>
          </c:cat>
          <c:val>
            <c:numRef>
              <c:f>'Overall Performance'!$J$4:$J$6</c:f>
              <c:numCache>
                <c:formatCode>0%</c:formatCode>
                <c:ptCount val="3"/>
                <c:pt idx="0">
                  <c:v>0.7</c:v>
                </c:pt>
                <c:pt idx="1">
                  <c:v>0.7</c:v>
                </c:pt>
                <c:pt idx="2">
                  <c:v>0.7</c:v>
                </c:pt>
              </c:numCache>
              <c:extLst/>
            </c:numRef>
          </c:val>
          <c:smooth val="0"/>
          <c:extLst xmlns:c15="http://schemas.microsoft.com/office/drawing/2012/chart">
            <c:ext xmlns:c16="http://schemas.microsoft.com/office/drawing/2014/chart" uri="{C3380CC4-5D6E-409C-BE32-E72D297353CC}">
              <c16:uniqueId val="{00000066-4435-44B9-8722-1E801A3E6D87}"/>
            </c:ext>
          </c:extLst>
        </c:ser>
        <c:dLbls>
          <c:showLegendKey val="0"/>
          <c:showVal val="0"/>
          <c:showCatName val="0"/>
          <c:showSerName val="0"/>
          <c:showPercent val="0"/>
          <c:showBubbleSize val="0"/>
        </c:dLbls>
        <c:marker val="1"/>
        <c:smooth val="0"/>
        <c:axId val="155245216"/>
        <c:axId val="155246784"/>
      </c:lineChart>
      <c:catAx>
        <c:axId val="155245216"/>
        <c:scaling>
          <c:orientation val="minMax"/>
        </c:scaling>
        <c:delete val="0"/>
        <c:axPos val="b"/>
        <c:numFmt formatCode="General" sourceLinked="1"/>
        <c:majorTickMark val="out"/>
        <c:minorTickMark val="none"/>
        <c:tickLblPos val="nextTo"/>
        <c:spPr>
          <a:noFill/>
          <a:ln w="9525" cap="flat" cmpd="sng" algn="ctr">
            <a:solidFill>
              <a:srgbClr val="4472C4">
                <a:alpha val="90000"/>
              </a:srgbClr>
            </a:solidFill>
            <a:round/>
          </a:ln>
          <a:effectLst/>
        </c:spPr>
        <c:txPr>
          <a:bodyPr rot="0" spcFirstLastPara="1" vertOverflow="ellipsis" wrap="square" anchor="ctr" anchorCtr="1"/>
          <a:lstStyle/>
          <a:p>
            <a:pPr>
              <a:defRPr sz="1400" b="1" i="0" u="none" strike="noStrike" kern="1200" baseline="0">
                <a:solidFill>
                  <a:sysClr val="windowText" lastClr="000000">
                    <a:alpha val="88000"/>
                  </a:sysClr>
                </a:solidFill>
                <a:latin typeface="Arial" panose="020B0604020202020204" pitchFamily="34" charset="0"/>
                <a:ea typeface="+mn-ea"/>
                <a:cs typeface="Arial" panose="020B0604020202020204" pitchFamily="34" charset="0"/>
              </a:defRPr>
            </a:pPr>
            <a:endParaRPr lang="en-US"/>
          </a:p>
        </c:txPr>
        <c:crossAx val="155246784"/>
        <c:crosses val="autoZero"/>
        <c:auto val="0"/>
        <c:lblAlgn val="ctr"/>
        <c:lblOffset val="0"/>
        <c:noMultiLvlLbl val="0"/>
      </c:catAx>
      <c:valAx>
        <c:axId val="155246784"/>
        <c:scaling>
          <c:orientation val="minMax"/>
          <c:max val="1"/>
          <c:min val="0.5"/>
        </c:scaling>
        <c:delete val="0"/>
        <c:axPos val="l"/>
        <c:majorGridlines>
          <c:spPr>
            <a:ln w="9525" cap="flat" cmpd="sng" algn="ctr">
              <a:noFill/>
              <a:round/>
            </a:ln>
            <a:effectLst/>
          </c:spPr>
        </c:majorGridlines>
        <c:numFmt formatCode="0%" sourceLinked="1"/>
        <c:majorTickMark val="cross"/>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55245216"/>
        <c:crossesAt val="1"/>
        <c:crossBetween val="between"/>
        <c:majorUnit val="0.1"/>
        <c:minorUnit val="5.000000000000001E-2"/>
      </c:valAx>
      <c:spPr>
        <a:noFill/>
        <a:ln>
          <a:noFill/>
        </a:ln>
        <a:effectLst/>
      </c:spPr>
    </c:plotArea>
    <c:plotVisOnly val="1"/>
    <c:dispBlanksAs val="gap"/>
    <c:showDLblsOverMax val="0"/>
  </c:chart>
  <c:spPr>
    <a:solidFill>
      <a:schemeClr val="bg1"/>
    </a:solidFill>
    <a:ln w="9525" cap="flat" cmpd="sng" algn="ctr">
      <a:noFill/>
      <a:round/>
    </a:ln>
    <a:effectLst/>
  </c:spPr>
  <c:txPr>
    <a:bodyPr rot="2700000" anchor="ctr" anchorCtr="1"/>
    <a:lstStyle/>
    <a:p>
      <a:pPr>
        <a:defRPr>
          <a:solidFill>
            <a:sysClr val="windowText" lastClr="000000"/>
          </a:solidFill>
          <a:latin typeface="Times New Roman" panose="02020603050405020304" pitchFamily="18" charset="0"/>
          <a:cs typeface="Times New Roman" panose="02020603050405020304" pitchFamily="18" charset="0"/>
        </a:defRPr>
      </a:pPr>
      <a:endParaRPr lang="en-US"/>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66641797900262467"/>
          <c:y val="3.3521255523388693E-2"/>
          <c:w val="0.27106124234470691"/>
          <c:h val="0.83260847917399017"/>
        </c:manualLayout>
      </c:layout>
      <c:barChart>
        <c:barDir val="bar"/>
        <c:grouping val="stacked"/>
        <c:varyColors val="0"/>
        <c:ser>
          <c:idx val="3"/>
          <c:order val="0"/>
          <c:tx>
            <c:strRef>
              <c:f>'[THE IHH survey results 2023 charts.xlsx]2023 results Raw'!$S$2</c:f>
              <c:strCache>
                <c:ptCount val="1"/>
                <c:pt idx="0">
                  <c:v>% Agree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'[THE IHH survey results 2023 charts.xlsx]2023 results Raw'!$D$14:$D$25</c:f>
              <c:strCache>
                <c:ptCount val="11"/>
                <c:pt idx="0">
                  <c:v>Staff deliver necessary services</c:v>
                </c:pt>
                <c:pt idx="1">
                  <c:v>Knowledge of emergency contacts</c:v>
                </c:pt>
                <c:pt idx="2">
                  <c:v>Goals discussed</c:v>
                </c:pt>
                <c:pt idx="3">
                  <c:v>Staff support of independence</c:v>
                </c:pt>
                <c:pt idx="4">
                  <c:v>Staff are available as necessary</c:v>
                </c:pt>
                <c:pt idx="5">
                  <c:v>Staff are responsive to needs</c:v>
                </c:pt>
                <c:pt idx="6">
                  <c:v>Respectful treatment</c:v>
                </c:pt>
                <c:pt idx="7">
                  <c:v>Recommend services</c:v>
                </c:pt>
                <c:pt idx="8">
                  <c:v>Satisfaction with services</c:v>
                </c:pt>
                <c:pt idx="9">
                  <c:v>Help and support received</c:v>
                </c:pt>
                <c:pt idx="10">
                  <c:v>Medical care needs met</c:v>
                </c:pt>
              </c:strCache>
              <c:extLst/>
            </c:strRef>
          </c:cat>
          <c:val>
            <c:numRef>
              <c:f>'[THE IHH survey results 2023 charts.xlsx]2023 results Raw'!$S$14:$S$25</c:f>
              <c:numCache>
                <c:formatCode>0%</c:formatCode>
                <c:ptCount val="11"/>
                <c:pt idx="0">
                  <c:v>0.94444444444444442</c:v>
                </c:pt>
                <c:pt idx="1">
                  <c:v>0.93650793650793651</c:v>
                </c:pt>
                <c:pt idx="2">
                  <c:v>0.93548387096774188</c:v>
                </c:pt>
                <c:pt idx="3">
                  <c:v>0.95041322314049592</c:v>
                </c:pt>
                <c:pt idx="4">
                  <c:v>0.92063492063492058</c:v>
                </c:pt>
                <c:pt idx="5">
                  <c:v>0.92307692307692313</c:v>
                </c:pt>
                <c:pt idx="6">
                  <c:v>0.97540983606557374</c:v>
                </c:pt>
                <c:pt idx="7">
                  <c:v>0.9285714285714286</c:v>
                </c:pt>
                <c:pt idx="8">
                  <c:v>0.94399999999999995</c:v>
                </c:pt>
                <c:pt idx="9">
                  <c:v>0.93650793650793651</c:v>
                </c:pt>
                <c:pt idx="10">
                  <c:v>0.98412698412698407</c:v>
                </c:pt>
              </c:numCache>
              <c:extLst/>
            </c:numRef>
          </c:val>
          <c:extLst xmlns:c15="http://schemas.microsoft.com/office/drawing/2012/chart">
            <c:ext xmlns:c16="http://schemas.microsoft.com/office/drawing/2014/chart" uri="{C3380CC4-5D6E-409C-BE32-E72D297353CC}">
              <c16:uniqueId val="{00000000-DB4E-4DD5-AC37-729338A2464E}"/>
            </c:ext>
          </c:extLst>
        </c:ser>
        <c:ser>
          <c:idx val="4"/>
          <c:order val="1"/>
          <c:tx>
            <c:strRef>
              <c:f>'[THE IHH survey results 2023 charts.xlsx]2023 results Raw'!$T$2</c:f>
              <c:strCache>
                <c:ptCount val="1"/>
                <c:pt idx="0">
                  <c:v>% Disagree</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'[THE IHH survey results 2023 charts.xlsx]2023 results Raw'!$D$14:$D$25</c:f>
              <c:strCache>
                <c:ptCount val="11"/>
                <c:pt idx="0">
                  <c:v>Staff deliver necessary services</c:v>
                </c:pt>
                <c:pt idx="1">
                  <c:v>Knowledge of emergency contacts</c:v>
                </c:pt>
                <c:pt idx="2">
                  <c:v>Goals discussed</c:v>
                </c:pt>
                <c:pt idx="3">
                  <c:v>Staff support of independence</c:v>
                </c:pt>
                <c:pt idx="4">
                  <c:v>Staff are available as necessary</c:v>
                </c:pt>
                <c:pt idx="5">
                  <c:v>Staff are responsive to needs</c:v>
                </c:pt>
                <c:pt idx="6">
                  <c:v>Respectful treatment</c:v>
                </c:pt>
                <c:pt idx="7">
                  <c:v>Recommend services</c:v>
                </c:pt>
                <c:pt idx="8">
                  <c:v>Satisfaction with services</c:v>
                </c:pt>
                <c:pt idx="9">
                  <c:v>Help and support received</c:v>
                </c:pt>
                <c:pt idx="10">
                  <c:v>Medical care needs met</c:v>
                </c:pt>
              </c:strCache>
              <c:extLst/>
            </c:strRef>
          </c:cat>
          <c:val>
            <c:numRef>
              <c:f>'[THE IHH survey results 2023 charts.xlsx]2023 results Raw'!$T$14:$T$25</c:f>
              <c:numCache>
                <c:formatCode>0%</c:formatCode>
                <c:ptCount val="11"/>
                <c:pt idx="0">
                  <c:v>5.5555555555555552E-2</c:v>
                </c:pt>
                <c:pt idx="1">
                  <c:v>6.3492063492063489E-2</c:v>
                </c:pt>
                <c:pt idx="2">
                  <c:v>6.4516129032258063E-2</c:v>
                </c:pt>
                <c:pt idx="3">
                  <c:v>4.9586776859504134E-2</c:v>
                </c:pt>
                <c:pt idx="4">
                  <c:v>7.9365079365079361E-2</c:v>
                </c:pt>
                <c:pt idx="5">
                  <c:v>7.6923076923076927E-2</c:v>
                </c:pt>
                <c:pt idx="6">
                  <c:v>2.4590163934426229E-2</c:v>
                </c:pt>
                <c:pt idx="7">
                  <c:v>7.1428571428571425E-2</c:v>
                </c:pt>
                <c:pt idx="8">
                  <c:v>5.6000000000000001E-2</c:v>
                </c:pt>
                <c:pt idx="9">
                  <c:v>6.3492063492063489E-2</c:v>
                </c:pt>
                <c:pt idx="10">
                  <c:v>1.5873015873015872E-2</c:v>
                </c:pt>
              </c:numCache>
              <c:extLst/>
            </c:numRef>
          </c:val>
          <c:extLst xmlns:c15="http://schemas.microsoft.com/office/drawing/2012/chart">
            <c:ext xmlns:c16="http://schemas.microsoft.com/office/drawing/2014/chart" uri="{C3380CC4-5D6E-409C-BE32-E72D297353CC}">
              <c16:uniqueId val="{00000001-DB4E-4DD5-AC37-729338A2464E}"/>
            </c:ext>
          </c:extLst>
        </c:ser>
        <c:dLbls>
          <c:dLblPos val="ctr"/>
          <c:showLegendKey val="0"/>
          <c:showVal val="1"/>
          <c:showCatName val="0"/>
          <c:showSerName val="0"/>
          <c:showPercent val="0"/>
          <c:showBubbleSize val="0"/>
        </c:dLbls>
        <c:gapWidth val="150"/>
        <c:overlap val="100"/>
        <c:axId val="917697983"/>
        <c:axId val="917693823"/>
        <c:extLst/>
      </c:barChart>
      <c:catAx>
        <c:axId val="91769798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917693823"/>
        <c:crosses val="autoZero"/>
        <c:auto val="1"/>
        <c:lblAlgn val="ctr"/>
        <c:lblOffset val="100"/>
        <c:noMultiLvlLbl val="0"/>
      </c:catAx>
      <c:valAx>
        <c:axId val="917693823"/>
        <c:scaling>
          <c:orientation val="minMax"/>
          <c:max val="1"/>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917697983"/>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extLst/>
  </c:chart>
  <c:spPr>
    <a:solidFill>
      <a:schemeClr val="bg1"/>
    </a:solidFill>
    <a:ln w="9525" cap="flat" cmpd="sng" algn="ctr">
      <a:noFill/>
      <a:round/>
    </a:ln>
    <a:effectLst/>
  </c:spPr>
  <c:txPr>
    <a:bodyPr/>
    <a:lstStyle/>
    <a:p>
      <a:pPr>
        <a:defRPr>
          <a:latin typeface="Arial" panose="020B0604020202020204" pitchFamily="34" charset="0"/>
          <a:cs typeface="Arial" panose="020B0604020202020204" pitchFamily="34" charset="0"/>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1405777737420378E-2"/>
          <c:y val="4.3201037450117094E-2"/>
          <c:w val="0.57456786651668534"/>
          <c:h val="0.85371171089162989"/>
        </c:manualLayout>
      </c:layout>
      <c:barChart>
        <c:barDir val="col"/>
        <c:grouping val="clustered"/>
        <c:varyColors val="0"/>
        <c:ser>
          <c:idx val="4"/>
          <c:order val="0"/>
          <c:tx>
            <c:strRef>
              <c:f>'Participant Satisfaction'!$C$3</c:f>
              <c:strCache>
                <c:ptCount val="1"/>
                <c:pt idx="0">
                  <c:v>2023 results</c:v>
                </c:pt>
              </c:strCache>
            </c:strRef>
          </c:tx>
          <c:spPr>
            <a:solidFill>
              <a:sysClr val="window" lastClr="FFFFFF">
                <a:lumMod val="85000"/>
              </a:sysClr>
            </a:solidFill>
            <a:ln>
              <a:noFill/>
            </a:ln>
            <a:effectLst/>
          </c:spPr>
          <c:invertIfNegative val="0"/>
          <c:dPt>
            <c:idx val="0"/>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1-A836-487B-B448-40BB2782CE48}"/>
              </c:ext>
            </c:extLst>
          </c:dPt>
          <c:dPt>
            <c:idx val="1"/>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3-A836-487B-B448-40BB2782CE48}"/>
              </c:ext>
            </c:extLst>
          </c:dPt>
          <c:dPt>
            <c:idx val="2"/>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5-A836-487B-B448-40BB2782CE48}"/>
              </c:ext>
            </c:extLst>
          </c:dPt>
          <c:dPt>
            <c:idx val="3"/>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7-A836-487B-B448-40BB2782CE48}"/>
              </c:ext>
            </c:extLst>
          </c:dPt>
          <c:dPt>
            <c:idx val="4"/>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9-A836-487B-B448-40BB2782CE48}"/>
              </c:ext>
            </c:extLst>
          </c:dPt>
          <c:dPt>
            <c:idx val="5"/>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B-A836-487B-B448-40BB2782CE48}"/>
              </c:ext>
            </c:extLst>
          </c:dPt>
          <c:dPt>
            <c:idx val="6"/>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D-A836-487B-B448-40BB2782CE48}"/>
              </c:ext>
            </c:extLst>
          </c:dPt>
          <c:dPt>
            <c:idx val="7"/>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F-A836-487B-B448-40BB2782CE48}"/>
              </c:ext>
            </c:extLst>
          </c:dPt>
          <c:dPt>
            <c:idx val="8"/>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1-A836-487B-B448-40BB2782CE48}"/>
              </c:ext>
            </c:extLst>
          </c:dPt>
          <c:dPt>
            <c:idx val="9"/>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3-A836-487B-B448-40BB2782CE48}"/>
              </c:ext>
            </c:extLst>
          </c:dPt>
          <c:dPt>
            <c:idx val="10"/>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5-A836-487B-B448-40BB2782CE48}"/>
              </c:ext>
            </c:extLst>
          </c:dPt>
          <c:dPt>
            <c:idx val="11"/>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7-A836-487B-B448-40BB2782CE48}"/>
              </c:ext>
            </c:extLst>
          </c:dPt>
          <c:dPt>
            <c:idx val="12"/>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9-A836-487B-B448-40BB2782CE48}"/>
              </c:ext>
            </c:extLst>
          </c:dPt>
          <c:dPt>
            <c:idx val="13"/>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B-A836-487B-B448-40BB2782CE48}"/>
              </c:ext>
            </c:extLst>
          </c:dPt>
          <c:dPt>
            <c:idx val="14"/>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D-A836-487B-B448-40BB2782CE48}"/>
              </c:ext>
            </c:extLst>
          </c:dPt>
          <c:dPt>
            <c:idx val="15"/>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F-A836-487B-B448-40BB2782CE48}"/>
              </c:ext>
            </c:extLst>
          </c:dPt>
          <c:dPt>
            <c:idx val="16"/>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21-A836-487B-B448-40BB2782CE48}"/>
              </c:ext>
            </c:extLst>
          </c:dPt>
          <c:dPt>
            <c:idx val="17"/>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23-A836-487B-B448-40BB2782CE48}"/>
              </c:ext>
            </c:extLst>
          </c:dPt>
          <c:dLbls>
            <c:dLbl>
              <c:idx val="1"/>
              <c:layout>
                <c:manualLayout>
                  <c:x val="-1.984126984126984E-3"/>
                  <c:y val="8.894702419882273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836-487B-B448-40BB2782CE48}"/>
                </c:ext>
              </c:extLst>
            </c:dLbl>
            <c:dLbl>
              <c:idx val="4"/>
              <c:layout>
                <c:manualLayout>
                  <c:x val="3.9682539682538952E-3"/>
                  <c:y val="0.10638761717898408"/>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836-487B-B448-40BB2782CE48}"/>
                </c:ext>
              </c:extLst>
            </c:dLbl>
            <c:numFmt formatCode="0%" sourceLinked="0"/>
            <c:spPr>
              <a:noFill/>
              <a:ln>
                <a:noFill/>
              </a:ln>
              <a:effectLst/>
            </c:spPr>
            <c:txPr>
              <a:bodyPr rot="0" spcFirstLastPara="1" vertOverflow="ellipsis" vert="horz" wrap="square" lIns="38100" tIns="19050" rIns="38100" bIns="19050" anchor="ctr" anchorCtr="0">
                <a:spAutoFit/>
              </a:bodyPr>
              <a:lstStyle/>
              <a:p>
                <a:pPr algn="ctr">
                  <a:defRPr sz="16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'Participant Satisfaction'!$A$32:$A$36</c:f>
              <c:numCache>
                <c:formatCode>General</c:formatCode>
                <c:ptCount val="5"/>
                <c:pt idx="0">
                  <c:v>2019</c:v>
                </c:pt>
                <c:pt idx="1">
                  <c:v>2020</c:v>
                </c:pt>
                <c:pt idx="2">
                  <c:v>2021</c:v>
                </c:pt>
                <c:pt idx="3">
                  <c:v>2022</c:v>
                </c:pt>
                <c:pt idx="4">
                  <c:v>2023</c:v>
                </c:pt>
              </c:numCache>
            </c:numRef>
          </c:cat>
          <c:val>
            <c:numRef>
              <c:f>'Participant Satisfaction'!$C$32:$C$36</c:f>
              <c:numCache>
                <c:formatCode>0%</c:formatCode>
                <c:ptCount val="5"/>
                <c:pt idx="0">
                  <c:v>0.95</c:v>
                </c:pt>
                <c:pt idx="1">
                  <c:v>0.93</c:v>
                </c:pt>
                <c:pt idx="2">
                  <c:v>0.95</c:v>
                </c:pt>
                <c:pt idx="3">
                  <c:v>0.96</c:v>
                </c:pt>
                <c:pt idx="4">
                  <c:v>0.94</c:v>
                </c:pt>
              </c:numCache>
            </c:numRef>
          </c:val>
          <c:extLst>
            <c:ext xmlns:c16="http://schemas.microsoft.com/office/drawing/2014/chart" uri="{C3380CC4-5D6E-409C-BE32-E72D297353CC}">
              <c16:uniqueId val="{00000024-A836-487B-B448-40BB2782CE48}"/>
            </c:ext>
          </c:extLst>
        </c:ser>
        <c:dLbls>
          <c:showLegendKey val="0"/>
          <c:showVal val="0"/>
          <c:showCatName val="0"/>
          <c:showSerName val="0"/>
          <c:showPercent val="0"/>
          <c:showBubbleSize val="0"/>
        </c:dLbls>
        <c:gapWidth val="25"/>
        <c:axId val="155245216"/>
        <c:axId val="155246784"/>
      </c:barChart>
      <c:lineChart>
        <c:grouping val="standard"/>
        <c:varyColors val="0"/>
        <c:ser>
          <c:idx val="1"/>
          <c:order val="2"/>
          <c:tx>
            <c:strRef>
              <c:f>'Participant Satisfaction'!$F$3</c:f>
              <c:strCache>
                <c:ptCount val="1"/>
                <c:pt idx="0">
                  <c:v>Exceeds Expectations 95%+</c:v>
                </c:pt>
              </c:strCache>
            </c:strRef>
          </c:tx>
          <c:spPr>
            <a:ln w="28575" cap="rnd">
              <a:solidFill>
                <a:srgbClr val="1F497D">
                  <a:alpha val="50000"/>
                </a:srgbClr>
              </a:solidFill>
              <a:prstDash val="dash"/>
              <a:round/>
            </a:ln>
            <a:effectLst/>
          </c:spPr>
          <c:marker>
            <c:symbol val="none"/>
          </c:marker>
          <c:dLbls>
            <c:dLbl>
              <c:idx val="0"/>
              <c:delete val="1"/>
              <c:extLst xmlns:c15="http://schemas.microsoft.com/office/drawing/2012/chart">
                <c:ext xmlns:c15="http://schemas.microsoft.com/office/drawing/2012/chart" uri="{CE6537A1-D6FC-4f65-9D91-7224C49458BB}">
                  <c15:layout>
                    <c:manualLayout>
                      <c:w val="0.23920567375886526"/>
                      <c:h val="5.5901243262563342E-2"/>
                    </c:manualLayout>
                  </c15:layout>
                </c:ext>
                <c:ext xmlns:c16="http://schemas.microsoft.com/office/drawing/2014/chart" uri="{C3380CC4-5D6E-409C-BE32-E72D297353CC}">
                  <c16:uniqueId val="{00000025-A836-487B-B448-40BB2782CE48}"/>
                </c:ext>
              </c:extLst>
            </c:dLbl>
            <c:dLbl>
              <c:idx val="1"/>
              <c:delete val="1"/>
              <c:extLst>
                <c:ext xmlns:c15="http://schemas.microsoft.com/office/drawing/2012/chart" uri="{CE6537A1-D6FC-4f65-9D91-7224C49458BB}"/>
                <c:ext xmlns:c16="http://schemas.microsoft.com/office/drawing/2014/chart" uri="{C3380CC4-5D6E-409C-BE32-E72D297353CC}">
                  <c16:uniqueId val="{00000026-A836-487B-B448-40BB2782CE48}"/>
                </c:ext>
              </c:extLst>
            </c:dLbl>
            <c:dLbl>
              <c:idx val="2"/>
              <c:layout>
                <c:manualLayout>
                  <c:x val="0.28428571428571414"/>
                  <c:y val="-1.640419947506563E-2"/>
                </c:manualLayout>
              </c:layout>
              <c:spPr>
                <a:noFill/>
                <a:ln>
                  <a:noFill/>
                </a:ln>
                <a:effectLst/>
              </c:spPr>
              <c:txPr>
                <a:bodyPr rot="0" spcFirstLastPara="1" vertOverflow="ellipsis" vert="horz" wrap="square" lIns="38100" tIns="19050" rIns="38100" bIns="19050" anchor="ctr" anchorCtr="0">
                  <a:noAutofit/>
                </a:bodyPr>
                <a:lstStyle/>
                <a:p>
                  <a:pPr algn="r">
                    <a:defRPr sz="1200" b="1"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showLegendKey val="0"/>
              <c:showVal val="0"/>
              <c:showCatName val="0"/>
              <c:showSerName val="1"/>
              <c:showPercent val="0"/>
              <c:showBubbleSize val="0"/>
              <c:separator> </c:separator>
              <c:extLst>
                <c:ext xmlns:c15="http://schemas.microsoft.com/office/drawing/2012/chart" uri="{CE6537A1-D6FC-4f65-9D91-7224C49458BB}">
                  <c15:layout>
                    <c:manualLayout>
                      <c:w val="0.26629202599675039"/>
                      <c:h val="0.15025524934383203"/>
                    </c:manualLayout>
                  </c15:layout>
                </c:ext>
                <c:ext xmlns:c16="http://schemas.microsoft.com/office/drawing/2014/chart" uri="{C3380CC4-5D6E-409C-BE32-E72D297353CC}">
                  <c16:uniqueId val="{00000027-A836-487B-B448-40BB2782CE48}"/>
                </c:ext>
              </c:extLst>
            </c:dLbl>
            <c:dLbl>
              <c:idx val="3"/>
              <c:delete val="1"/>
              <c:extLst>
                <c:ext xmlns:c15="http://schemas.microsoft.com/office/drawing/2012/chart" uri="{CE6537A1-D6FC-4f65-9D91-7224C49458BB}"/>
                <c:ext xmlns:c16="http://schemas.microsoft.com/office/drawing/2014/chart" uri="{C3380CC4-5D6E-409C-BE32-E72D297353CC}">
                  <c16:uniqueId val="{00000028-A836-487B-B448-40BB2782CE48}"/>
                </c:ext>
              </c:extLst>
            </c:dLbl>
            <c:dLbl>
              <c:idx val="4"/>
              <c:delete val="1"/>
              <c:extLst>
                <c:ext xmlns:c15="http://schemas.microsoft.com/office/drawing/2012/chart" uri="{CE6537A1-D6FC-4f65-9D91-7224C49458BB}"/>
                <c:ext xmlns:c16="http://schemas.microsoft.com/office/drawing/2014/chart" uri="{C3380CC4-5D6E-409C-BE32-E72D297353CC}">
                  <c16:uniqueId val="{00000029-A836-487B-B448-40BB2782CE48}"/>
                </c:ext>
              </c:extLst>
            </c:dLbl>
            <c:dLbl>
              <c:idx val="5"/>
              <c:delete val="1"/>
              <c:extLst>
                <c:ext xmlns:c15="http://schemas.microsoft.com/office/drawing/2012/chart" uri="{CE6537A1-D6FC-4f65-9D91-7224C49458BB}"/>
                <c:ext xmlns:c16="http://schemas.microsoft.com/office/drawing/2014/chart" uri="{C3380CC4-5D6E-409C-BE32-E72D297353CC}">
                  <c16:uniqueId val="{0000002A-A836-487B-B448-40BB2782CE48}"/>
                </c:ext>
              </c:extLst>
            </c:dLbl>
            <c:dLbl>
              <c:idx val="6"/>
              <c:delete val="1"/>
              <c:extLst>
                <c:ext xmlns:c15="http://schemas.microsoft.com/office/drawing/2012/chart" uri="{CE6537A1-D6FC-4f65-9D91-7224C49458BB}"/>
                <c:ext xmlns:c16="http://schemas.microsoft.com/office/drawing/2014/chart" uri="{C3380CC4-5D6E-409C-BE32-E72D297353CC}">
                  <c16:uniqueId val="{0000002B-A836-487B-B448-40BB2782CE48}"/>
                </c:ext>
              </c:extLst>
            </c:dLbl>
            <c:dLbl>
              <c:idx val="7"/>
              <c:delete val="1"/>
              <c:extLst>
                <c:ext xmlns:c15="http://schemas.microsoft.com/office/drawing/2012/chart" uri="{CE6537A1-D6FC-4f65-9D91-7224C49458BB}"/>
                <c:ext xmlns:c16="http://schemas.microsoft.com/office/drawing/2014/chart" uri="{C3380CC4-5D6E-409C-BE32-E72D297353CC}">
                  <c16:uniqueId val="{0000002C-A836-487B-B448-40BB2782CE48}"/>
                </c:ext>
              </c:extLst>
            </c:dLbl>
            <c:dLbl>
              <c:idx val="8"/>
              <c:delete val="1"/>
              <c:extLst>
                <c:ext xmlns:c15="http://schemas.microsoft.com/office/drawing/2012/chart" uri="{CE6537A1-D6FC-4f65-9D91-7224C49458BB}"/>
                <c:ext xmlns:c16="http://schemas.microsoft.com/office/drawing/2014/chart" uri="{C3380CC4-5D6E-409C-BE32-E72D297353CC}">
                  <c16:uniqueId val="{0000002D-A836-487B-B448-40BB2782CE48}"/>
                </c:ext>
              </c:extLst>
            </c:dLbl>
            <c:dLbl>
              <c:idx val="9"/>
              <c:delete val="1"/>
              <c:extLst>
                <c:ext xmlns:c15="http://schemas.microsoft.com/office/drawing/2012/chart" uri="{CE6537A1-D6FC-4f65-9D91-7224C49458BB}"/>
                <c:ext xmlns:c16="http://schemas.microsoft.com/office/drawing/2014/chart" uri="{C3380CC4-5D6E-409C-BE32-E72D297353CC}">
                  <c16:uniqueId val="{0000002E-A836-487B-B448-40BB2782CE48}"/>
                </c:ext>
              </c:extLst>
            </c:dLbl>
            <c:dLbl>
              <c:idx val="10"/>
              <c:delete val="1"/>
              <c:extLst>
                <c:ext xmlns:c15="http://schemas.microsoft.com/office/drawing/2012/chart" uri="{CE6537A1-D6FC-4f65-9D91-7224C49458BB}"/>
                <c:ext xmlns:c16="http://schemas.microsoft.com/office/drawing/2014/chart" uri="{C3380CC4-5D6E-409C-BE32-E72D297353CC}">
                  <c16:uniqueId val="{0000002F-A836-487B-B448-40BB2782CE48}"/>
                </c:ext>
              </c:extLst>
            </c:dLbl>
            <c:dLbl>
              <c:idx val="11"/>
              <c:delete val="1"/>
              <c:extLst>
                <c:ext xmlns:c15="http://schemas.microsoft.com/office/drawing/2012/chart" uri="{CE6537A1-D6FC-4f65-9D91-7224C49458BB}"/>
                <c:ext xmlns:c16="http://schemas.microsoft.com/office/drawing/2014/chart" uri="{C3380CC4-5D6E-409C-BE32-E72D297353CC}">
                  <c16:uniqueId val="{00000030-A836-487B-B448-40BB2782CE48}"/>
                </c:ext>
              </c:extLst>
            </c:dLbl>
            <c:dLbl>
              <c:idx val="12"/>
              <c:delete val="1"/>
              <c:extLst>
                <c:ext xmlns:c15="http://schemas.microsoft.com/office/drawing/2012/chart" uri="{CE6537A1-D6FC-4f65-9D91-7224C49458BB}"/>
                <c:ext xmlns:c16="http://schemas.microsoft.com/office/drawing/2014/chart" uri="{C3380CC4-5D6E-409C-BE32-E72D297353CC}">
                  <c16:uniqueId val="{00000031-A836-487B-B448-40BB2782CE48}"/>
                </c:ext>
              </c:extLst>
            </c:dLbl>
            <c:dLbl>
              <c:idx val="13"/>
              <c:delete val="1"/>
              <c:extLst>
                <c:ext xmlns:c15="http://schemas.microsoft.com/office/drawing/2012/chart" uri="{CE6537A1-D6FC-4f65-9D91-7224C49458BB}"/>
                <c:ext xmlns:c16="http://schemas.microsoft.com/office/drawing/2014/chart" uri="{C3380CC4-5D6E-409C-BE32-E72D297353CC}">
                  <c16:uniqueId val="{00000032-A836-487B-B448-40BB2782CE48}"/>
                </c:ext>
              </c:extLst>
            </c:dLbl>
            <c:dLbl>
              <c:idx val="14"/>
              <c:delete val="1"/>
              <c:extLst>
                <c:ext xmlns:c15="http://schemas.microsoft.com/office/drawing/2012/chart" uri="{CE6537A1-D6FC-4f65-9D91-7224C49458BB}"/>
                <c:ext xmlns:c16="http://schemas.microsoft.com/office/drawing/2014/chart" uri="{C3380CC4-5D6E-409C-BE32-E72D297353CC}">
                  <c16:uniqueId val="{00000033-A836-487B-B448-40BB2782CE48}"/>
                </c:ext>
              </c:extLst>
            </c:dLbl>
            <c:dLbl>
              <c:idx val="15"/>
              <c:delete val="1"/>
              <c:extLst>
                <c:ext xmlns:c15="http://schemas.microsoft.com/office/drawing/2012/chart" uri="{CE6537A1-D6FC-4f65-9D91-7224C49458BB}"/>
                <c:ext xmlns:c16="http://schemas.microsoft.com/office/drawing/2014/chart" uri="{C3380CC4-5D6E-409C-BE32-E72D297353CC}">
                  <c16:uniqueId val="{00000034-A836-487B-B448-40BB2782CE48}"/>
                </c:ext>
              </c:extLst>
            </c:dLbl>
            <c:dLbl>
              <c:idx val="16"/>
              <c:delete val="1"/>
              <c:extLst>
                <c:ext xmlns:c15="http://schemas.microsoft.com/office/drawing/2012/chart" uri="{CE6537A1-D6FC-4f65-9D91-7224C49458BB}"/>
                <c:ext xmlns:c16="http://schemas.microsoft.com/office/drawing/2014/chart" uri="{C3380CC4-5D6E-409C-BE32-E72D297353CC}">
                  <c16:uniqueId val="{00000035-A836-487B-B448-40BB2782CE48}"/>
                </c:ext>
              </c:extLst>
            </c:dLbl>
            <c:dLbl>
              <c:idx val="17"/>
              <c:delete val="1"/>
              <c:extLst>
                <c:ext xmlns:c15="http://schemas.microsoft.com/office/drawing/2012/chart" uri="{CE6537A1-D6FC-4f65-9D91-7224C49458BB}"/>
                <c:ext xmlns:c16="http://schemas.microsoft.com/office/drawing/2014/chart" uri="{C3380CC4-5D6E-409C-BE32-E72D297353CC}">
                  <c16:uniqueId val="{00000036-A836-487B-B448-40BB2782CE48}"/>
                </c:ext>
              </c:extLst>
            </c:dLbl>
            <c:spPr>
              <a:noFill/>
              <a:ln>
                <a:noFill/>
              </a:ln>
              <a:effectLst/>
            </c:spPr>
            <c:txPr>
              <a:bodyPr rot="0" spcFirstLastPara="1" vertOverflow="ellipsis" vert="horz" wrap="square" lIns="38100" tIns="19050" rIns="38100" bIns="19050" anchor="ctr" anchorCtr="0">
                <a:spAutoFit/>
              </a:bodyPr>
              <a:lstStyle/>
              <a:p>
                <a:pPr algn="ctr">
                  <a:defRPr sz="1200" b="1"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showLegendKey val="0"/>
            <c:showVal val="0"/>
            <c:showCatName val="0"/>
            <c:showSerName val="1"/>
            <c:showPercent val="0"/>
            <c:showBubbleSize val="0"/>
            <c:showLeaderLines val="0"/>
            <c:extLst xmlns:c15="http://schemas.microsoft.com/office/drawing/2012/chart">
              <c:ext xmlns:c15="http://schemas.microsoft.com/office/drawing/2012/chart" uri="{CE6537A1-D6FC-4f65-9D91-7224C49458BB}">
                <c15:showLeaderLines val="0"/>
              </c:ext>
            </c:extLst>
          </c:dLbls>
          <c:cat>
            <c:numRef>
              <c:f>'Participant Satisfaction'!$A$32:$A$36</c:f>
              <c:numCache>
                <c:formatCode>General</c:formatCode>
                <c:ptCount val="5"/>
                <c:pt idx="0">
                  <c:v>2019</c:v>
                </c:pt>
                <c:pt idx="1">
                  <c:v>2020</c:v>
                </c:pt>
                <c:pt idx="2">
                  <c:v>2021</c:v>
                </c:pt>
                <c:pt idx="3">
                  <c:v>2022</c:v>
                </c:pt>
                <c:pt idx="4">
                  <c:v>2023</c:v>
                </c:pt>
              </c:numCache>
            </c:numRef>
          </c:cat>
          <c:val>
            <c:numRef>
              <c:f>'Participant Satisfaction'!$G$32:$G$36</c:f>
              <c:numCache>
                <c:formatCode>0%</c:formatCode>
                <c:ptCount val="5"/>
                <c:pt idx="0">
                  <c:v>0.95</c:v>
                </c:pt>
                <c:pt idx="1">
                  <c:v>0.95</c:v>
                </c:pt>
                <c:pt idx="2">
                  <c:v>0.95</c:v>
                </c:pt>
                <c:pt idx="3">
                  <c:v>0.95</c:v>
                </c:pt>
                <c:pt idx="4">
                  <c:v>0.95</c:v>
                </c:pt>
              </c:numCache>
            </c:numRef>
          </c:val>
          <c:smooth val="0"/>
          <c:extLst xmlns:c15="http://schemas.microsoft.com/office/drawing/2012/chart">
            <c:ext xmlns:c16="http://schemas.microsoft.com/office/drawing/2014/chart" uri="{C3380CC4-5D6E-409C-BE32-E72D297353CC}">
              <c16:uniqueId val="{00000037-A836-487B-B448-40BB2782CE48}"/>
            </c:ext>
          </c:extLst>
        </c:ser>
        <c:ser>
          <c:idx val="2"/>
          <c:order val="3"/>
          <c:tx>
            <c:strRef>
              <c:f>'Participant Satisfaction'!$G$3</c:f>
              <c:strCache>
                <c:ptCount val="1"/>
                <c:pt idx="0">
                  <c:v>Meets Expectations</c:v>
                </c:pt>
              </c:strCache>
            </c:strRef>
          </c:tx>
          <c:spPr>
            <a:ln w="28575" cap="rnd">
              <a:solidFill>
                <a:srgbClr val="008000">
                  <a:alpha val="50000"/>
                </a:srgbClr>
              </a:solidFill>
              <a:prstDash val="dash"/>
              <a:round/>
            </a:ln>
            <a:effectLst/>
          </c:spPr>
          <c:marker>
            <c:symbol val="none"/>
          </c:marker>
          <c:dLbls>
            <c:dLbl>
              <c:idx val="0"/>
              <c:layout>
                <c:manualLayout>
                  <c:x val="0.44184906574178229"/>
                  <c:y val="4.9891082123563451E-3"/>
                </c:manualLayout>
              </c:layout>
              <c:spPr>
                <a:noFill/>
                <a:ln>
                  <a:noFill/>
                </a:ln>
                <a:effectLst/>
              </c:spPr>
              <c:txPr>
                <a:bodyPr rot="0" spcFirstLastPara="1" vertOverflow="ellipsis" vert="horz" wrap="square" lIns="38100" tIns="19050" rIns="38100" bIns="19050" anchor="ctr" anchorCtr="0">
                  <a:noAutofit/>
                </a:bodyPr>
                <a:lstStyle/>
                <a:p>
                  <a:pPr algn="r">
                    <a:defRPr sz="1200" b="1" i="0" u="none" strike="noStrike" kern="1200" baseline="0">
                      <a:solidFill>
                        <a:srgbClr val="0099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1"/>
              <c:showPercent val="0"/>
              <c:showBubbleSize val="0"/>
              <c:separator> </c:separator>
              <c:extLst>
                <c:ext xmlns:c15="http://schemas.microsoft.com/office/drawing/2012/chart" uri="{CE6537A1-D6FC-4f65-9D91-7224C49458BB}">
                  <c15:layout>
                    <c:manualLayout>
                      <c:w val="0.34386122562069182"/>
                      <c:h val="5.3925927325814881E-2"/>
                    </c:manualLayout>
                  </c15:layout>
                </c:ext>
                <c:ext xmlns:c16="http://schemas.microsoft.com/office/drawing/2014/chart" uri="{C3380CC4-5D6E-409C-BE32-E72D297353CC}">
                  <c16:uniqueId val="{00000038-A836-487B-B448-40BB2782CE48}"/>
                </c:ext>
              </c:extLst>
            </c:dLbl>
            <c:dLbl>
              <c:idx val="1"/>
              <c:delete val="1"/>
              <c:extLst>
                <c:ext xmlns:c15="http://schemas.microsoft.com/office/drawing/2012/chart" uri="{CE6537A1-D6FC-4f65-9D91-7224C49458BB}"/>
                <c:ext xmlns:c16="http://schemas.microsoft.com/office/drawing/2014/chart" uri="{C3380CC4-5D6E-409C-BE32-E72D297353CC}">
                  <c16:uniqueId val="{00000039-A836-487B-B448-40BB2782CE48}"/>
                </c:ext>
              </c:extLst>
            </c:dLbl>
            <c:dLbl>
              <c:idx val="2"/>
              <c:delete val="1"/>
              <c:extLst>
                <c:ext xmlns:c15="http://schemas.microsoft.com/office/drawing/2012/chart" uri="{CE6537A1-D6FC-4f65-9D91-7224C49458BB}"/>
                <c:ext xmlns:c16="http://schemas.microsoft.com/office/drawing/2014/chart" uri="{C3380CC4-5D6E-409C-BE32-E72D297353CC}">
                  <c16:uniqueId val="{0000003A-A836-487B-B448-40BB2782CE48}"/>
                </c:ext>
              </c:extLst>
            </c:dLbl>
            <c:dLbl>
              <c:idx val="3"/>
              <c:delete val="1"/>
              <c:extLst>
                <c:ext xmlns:c15="http://schemas.microsoft.com/office/drawing/2012/chart" uri="{CE6537A1-D6FC-4f65-9D91-7224C49458BB}"/>
                <c:ext xmlns:c16="http://schemas.microsoft.com/office/drawing/2014/chart" uri="{C3380CC4-5D6E-409C-BE32-E72D297353CC}">
                  <c16:uniqueId val="{0000003B-A836-487B-B448-40BB2782CE48}"/>
                </c:ext>
              </c:extLst>
            </c:dLbl>
            <c:dLbl>
              <c:idx val="4"/>
              <c:delete val="1"/>
              <c:extLst>
                <c:ext xmlns:c15="http://schemas.microsoft.com/office/drawing/2012/chart" uri="{CE6537A1-D6FC-4f65-9D91-7224C49458BB}"/>
                <c:ext xmlns:c16="http://schemas.microsoft.com/office/drawing/2014/chart" uri="{C3380CC4-5D6E-409C-BE32-E72D297353CC}">
                  <c16:uniqueId val="{0000003C-A836-487B-B448-40BB2782CE48}"/>
                </c:ext>
              </c:extLst>
            </c:dLbl>
            <c:dLbl>
              <c:idx val="5"/>
              <c:delete val="1"/>
              <c:extLst>
                <c:ext xmlns:c15="http://schemas.microsoft.com/office/drawing/2012/chart" uri="{CE6537A1-D6FC-4f65-9D91-7224C49458BB}"/>
                <c:ext xmlns:c16="http://schemas.microsoft.com/office/drawing/2014/chart" uri="{C3380CC4-5D6E-409C-BE32-E72D297353CC}">
                  <c16:uniqueId val="{0000003D-A836-487B-B448-40BB2782CE48}"/>
                </c:ext>
              </c:extLst>
            </c:dLbl>
            <c:dLbl>
              <c:idx val="6"/>
              <c:delete val="1"/>
              <c:extLst>
                <c:ext xmlns:c15="http://schemas.microsoft.com/office/drawing/2012/chart" uri="{CE6537A1-D6FC-4f65-9D91-7224C49458BB}"/>
                <c:ext xmlns:c16="http://schemas.microsoft.com/office/drawing/2014/chart" uri="{C3380CC4-5D6E-409C-BE32-E72D297353CC}">
                  <c16:uniqueId val="{0000003E-A836-487B-B448-40BB2782CE48}"/>
                </c:ext>
              </c:extLst>
            </c:dLbl>
            <c:dLbl>
              <c:idx val="7"/>
              <c:delete val="1"/>
              <c:extLst>
                <c:ext xmlns:c15="http://schemas.microsoft.com/office/drawing/2012/chart" uri="{CE6537A1-D6FC-4f65-9D91-7224C49458BB}"/>
                <c:ext xmlns:c16="http://schemas.microsoft.com/office/drawing/2014/chart" uri="{C3380CC4-5D6E-409C-BE32-E72D297353CC}">
                  <c16:uniqueId val="{0000003F-A836-487B-B448-40BB2782CE48}"/>
                </c:ext>
              </c:extLst>
            </c:dLbl>
            <c:dLbl>
              <c:idx val="8"/>
              <c:delete val="1"/>
              <c:extLst>
                <c:ext xmlns:c15="http://schemas.microsoft.com/office/drawing/2012/chart" uri="{CE6537A1-D6FC-4f65-9D91-7224C49458BB}"/>
                <c:ext xmlns:c16="http://schemas.microsoft.com/office/drawing/2014/chart" uri="{C3380CC4-5D6E-409C-BE32-E72D297353CC}">
                  <c16:uniqueId val="{00000040-A836-487B-B448-40BB2782CE48}"/>
                </c:ext>
              </c:extLst>
            </c:dLbl>
            <c:dLbl>
              <c:idx val="9"/>
              <c:delete val="1"/>
              <c:extLst>
                <c:ext xmlns:c15="http://schemas.microsoft.com/office/drawing/2012/chart" uri="{CE6537A1-D6FC-4f65-9D91-7224C49458BB}"/>
                <c:ext xmlns:c16="http://schemas.microsoft.com/office/drawing/2014/chart" uri="{C3380CC4-5D6E-409C-BE32-E72D297353CC}">
                  <c16:uniqueId val="{00000041-A836-487B-B448-40BB2782CE48}"/>
                </c:ext>
              </c:extLst>
            </c:dLbl>
            <c:dLbl>
              <c:idx val="10"/>
              <c:delete val="1"/>
              <c:extLst>
                <c:ext xmlns:c15="http://schemas.microsoft.com/office/drawing/2012/chart" uri="{CE6537A1-D6FC-4f65-9D91-7224C49458BB}"/>
                <c:ext xmlns:c16="http://schemas.microsoft.com/office/drawing/2014/chart" uri="{C3380CC4-5D6E-409C-BE32-E72D297353CC}">
                  <c16:uniqueId val="{00000042-A836-487B-B448-40BB2782CE48}"/>
                </c:ext>
              </c:extLst>
            </c:dLbl>
            <c:dLbl>
              <c:idx val="11"/>
              <c:delete val="1"/>
              <c:extLst>
                <c:ext xmlns:c15="http://schemas.microsoft.com/office/drawing/2012/chart" uri="{CE6537A1-D6FC-4f65-9D91-7224C49458BB}"/>
                <c:ext xmlns:c16="http://schemas.microsoft.com/office/drawing/2014/chart" uri="{C3380CC4-5D6E-409C-BE32-E72D297353CC}">
                  <c16:uniqueId val="{00000043-A836-487B-B448-40BB2782CE48}"/>
                </c:ext>
              </c:extLst>
            </c:dLbl>
            <c:dLbl>
              <c:idx val="12"/>
              <c:delete val="1"/>
              <c:extLst>
                <c:ext xmlns:c15="http://schemas.microsoft.com/office/drawing/2012/chart" uri="{CE6537A1-D6FC-4f65-9D91-7224C49458BB}"/>
                <c:ext xmlns:c16="http://schemas.microsoft.com/office/drawing/2014/chart" uri="{C3380CC4-5D6E-409C-BE32-E72D297353CC}">
                  <c16:uniqueId val="{00000044-A836-487B-B448-40BB2782CE48}"/>
                </c:ext>
              </c:extLst>
            </c:dLbl>
            <c:dLbl>
              <c:idx val="13"/>
              <c:delete val="1"/>
              <c:extLst>
                <c:ext xmlns:c15="http://schemas.microsoft.com/office/drawing/2012/chart" uri="{CE6537A1-D6FC-4f65-9D91-7224C49458BB}"/>
                <c:ext xmlns:c16="http://schemas.microsoft.com/office/drawing/2014/chart" uri="{C3380CC4-5D6E-409C-BE32-E72D297353CC}">
                  <c16:uniqueId val="{00000045-A836-487B-B448-40BB2782CE48}"/>
                </c:ext>
              </c:extLst>
            </c:dLbl>
            <c:dLbl>
              <c:idx val="14"/>
              <c:delete val="1"/>
              <c:extLst>
                <c:ext xmlns:c15="http://schemas.microsoft.com/office/drawing/2012/chart" uri="{CE6537A1-D6FC-4f65-9D91-7224C49458BB}"/>
                <c:ext xmlns:c16="http://schemas.microsoft.com/office/drawing/2014/chart" uri="{C3380CC4-5D6E-409C-BE32-E72D297353CC}">
                  <c16:uniqueId val="{00000046-A836-487B-B448-40BB2782CE48}"/>
                </c:ext>
              </c:extLst>
            </c:dLbl>
            <c:dLbl>
              <c:idx val="15"/>
              <c:delete val="1"/>
              <c:extLst>
                <c:ext xmlns:c15="http://schemas.microsoft.com/office/drawing/2012/chart" uri="{CE6537A1-D6FC-4f65-9D91-7224C49458BB}"/>
                <c:ext xmlns:c16="http://schemas.microsoft.com/office/drawing/2014/chart" uri="{C3380CC4-5D6E-409C-BE32-E72D297353CC}">
                  <c16:uniqueId val="{00000047-A836-487B-B448-40BB2782CE48}"/>
                </c:ext>
              </c:extLst>
            </c:dLbl>
            <c:dLbl>
              <c:idx val="16"/>
              <c:delete val="1"/>
              <c:extLst>
                <c:ext xmlns:c15="http://schemas.microsoft.com/office/drawing/2012/chart" uri="{CE6537A1-D6FC-4f65-9D91-7224C49458BB}"/>
                <c:ext xmlns:c16="http://schemas.microsoft.com/office/drawing/2014/chart" uri="{C3380CC4-5D6E-409C-BE32-E72D297353CC}">
                  <c16:uniqueId val="{00000048-A836-487B-B448-40BB2782CE48}"/>
                </c:ext>
              </c:extLst>
            </c:dLbl>
            <c:dLbl>
              <c:idx val="17"/>
              <c:delete val="1"/>
              <c:extLst>
                <c:ext xmlns:c15="http://schemas.microsoft.com/office/drawing/2012/chart" uri="{CE6537A1-D6FC-4f65-9D91-7224C49458BB}"/>
                <c:ext xmlns:c16="http://schemas.microsoft.com/office/drawing/2014/chart" uri="{C3380CC4-5D6E-409C-BE32-E72D297353CC}">
                  <c16:uniqueId val="{00000049-A836-487B-B448-40BB2782CE48}"/>
                </c:ext>
              </c:extLst>
            </c:dLbl>
            <c:spPr>
              <a:noFill/>
              <a:ln>
                <a:noFill/>
              </a:ln>
              <a:effectLst/>
            </c:spPr>
            <c:txPr>
              <a:bodyPr rot="0" spcFirstLastPara="1" vertOverflow="ellipsis" vert="horz" wrap="square" lIns="38100" tIns="19050" rIns="38100" bIns="19050" anchor="ctr" anchorCtr="0">
                <a:spAutoFit/>
              </a:bodyPr>
              <a:lstStyle/>
              <a:p>
                <a:pPr algn="ctr">
                  <a:defRPr sz="1200" b="1" i="0" u="none" strike="noStrike" kern="1200" baseline="0">
                    <a:solidFill>
                      <a:srgbClr val="0099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0"/>
              </c:ext>
            </c:extLst>
          </c:dLbls>
          <c:cat>
            <c:numRef>
              <c:f>'Participant Satisfaction'!$A$32:$A$36</c:f>
              <c:numCache>
                <c:formatCode>General</c:formatCode>
                <c:ptCount val="5"/>
                <c:pt idx="0">
                  <c:v>2019</c:v>
                </c:pt>
                <c:pt idx="1">
                  <c:v>2020</c:v>
                </c:pt>
                <c:pt idx="2">
                  <c:v>2021</c:v>
                </c:pt>
                <c:pt idx="3">
                  <c:v>2022</c:v>
                </c:pt>
                <c:pt idx="4">
                  <c:v>2023</c:v>
                </c:pt>
              </c:numCache>
            </c:numRef>
          </c:cat>
          <c:val>
            <c:numRef>
              <c:f>'Participant Satisfaction'!$H$32:$H$36</c:f>
              <c:numCache>
                <c:formatCode>0%</c:formatCode>
                <c:ptCount val="5"/>
                <c:pt idx="0">
                  <c:v>0.9</c:v>
                </c:pt>
                <c:pt idx="1">
                  <c:v>0.9</c:v>
                </c:pt>
                <c:pt idx="2">
                  <c:v>0.9</c:v>
                </c:pt>
                <c:pt idx="3">
                  <c:v>0.9</c:v>
                </c:pt>
                <c:pt idx="4">
                  <c:v>0.9</c:v>
                </c:pt>
              </c:numCache>
            </c:numRef>
          </c:val>
          <c:smooth val="0"/>
          <c:extLst>
            <c:ext xmlns:c16="http://schemas.microsoft.com/office/drawing/2014/chart" uri="{C3380CC4-5D6E-409C-BE32-E72D297353CC}">
              <c16:uniqueId val="{0000004A-A836-487B-B448-40BB2782CE48}"/>
            </c:ext>
          </c:extLst>
        </c:ser>
        <c:ser>
          <c:idx val="3"/>
          <c:order val="4"/>
          <c:tx>
            <c:strRef>
              <c:f>'Participant Satisfaction'!$H$3</c:f>
              <c:strCache>
                <c:ptCount val="1"/>
                <c:pt idx="0">
                  <c:v>Needs Improvement</c:v>
                </c:pt>
              </c:strCache>
            </c:strRef>
          </c:tx>
          <c:spPr>
            <a:ln w="28575" cap="rnd">
              <a:solidFill>
                <a:srgbClr val="FF9900">
                  <a:alpha val="50000"/>
                </a:srgbClr>
              </a:solidFill>
              <a:prstDash val="dash"/>
              <a:round/>
            </a:ln>
            <a:effectLst/>
          </c:spPr>
          <c:marker>
            <c:symbol val="none"/>
          </c:marker>
          <c:dLbls>
            <c:dLbl>
              <c:idx val="0"/>
              <c:layout>
                <c:manualLayout>
                  <c:x val="0.49249007936507938"/>
                  <c:y val="7.8932415985607674E-3"/>
                </c:manualLayout>
              </c:layout>
              <c:spPr>
                <a:noFill/>
                <a:ln>
                  <a:noFill/>
                </a:ln>
                <a:effectLst/>
              </c:spPr>
              <c:txPr>
                <a:bodyPr rot="0" spcFirstLastPara="1" vertOverflow="ellipsis" vert="horz" wrap="square" lIns="38100" tIns="19050" rIns="38100" bIns="19050" anchor="ctr" anchorCtr="0">
                  <a:noAutofit/>
                </a:bodyPr>
                <a:lstStyle/>
                <a:p>
                  <a:pPr algn="ctr">
                    <a:defRPr sz="1200" b="1" i="0" u="none" strike="noStrike" kern="1200" baseline="0">
                      <a:solidFill>
                        <a:srgbClr val="CC66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1"/>
              <c:showPercent val="0"/>
              <c:showBubbleSize val="0"/>
              <c:separator> </c:separator>
              <c:extLst>
                <c:ext xmlns:c15="http://schemas.microsoft.com/office/drawing/2012/chart" uri="{CE6537A1-D6FC-4f65-9D91-7224C49458BB}">
                  <c15:layout>
                    <c:manualLayout>
                      <c:w val="0.30116454193225844"/>
                      <c:h val="0.13008691114395526"/>
                    </c:manualLayout>
                  </c15:layout>
                </c:ext>
                <c:ext xmlns:c16="http://schemas.microsoft.com/office/drawing/2014/chart" uri="{C3380CC4-5D6E-409C-BE32-E72D297353CC}">
                  <c16:uniqueId val="{0000004B-A836-487B-B448-40BB2782CE48}"/>
                </c:ext>
              </c:extLst>
            </c:dLbl>
            <c:dLbl>
              <c:idx val="1"/>
              <c:delete val="1"/>
              <c:extLst>
                <c:ext xmlns:c15="http://schemas.microsoft.com/office/drawing/2012/chart" uri="{CE6537A1-D6FC-4f65-9D91-7224C49458BB}"/>
                <c:ext xmlns:c16="http://schemas.microsoft.com/office/drawing/2014/chart" uri="{C3380CC4-5D6E-409C-BE32-E72D297353CC}">
                  <c16:uniqueId val="{0000004C-A836-487B-B448-40BB2782CE48}"/>
                </c:ext>
              </c:extLst>
            </c:dLbl>
            <c:dLbl>
              <c:idx val="2"/>
              <c:delete val="1"/>
              <c:extLst>
                <c:ext xmlns:c15="http://schemas.microsoft.com/office/drawing/2012/chart" uri="{CE6537A1-D6FC-4f65-9D91-7224C49458BB}"/>
                <c:ext xmlns:c16="http://schemas.microsoft.com/office/drawing/2014/chart" uri="{C3380CC4-5D6E-409C-BE32-E72D297353CC}">
                  <c16:uniqueId val="{0000004D-A836-487B-B448-40BB2782CE48}"/>
                </c:ext>
              </c:extLst>
            </c:dLbl>
            <c:dLbl>
              <c:idx val="3"/>
              <c:delete val="1"/>
              <c:extLst>
                <c:ext xmlns:c15="http://schemas.microsoft.com/office/drawing/2012/chart" uri="{CE6537A1-D6FC-4f65-9D91-7224C49458BB}"/>
                <c:ext xmlns:c16="http://schemas.microsoft.com/office/drawing/2014/chart" uri="{C3380CC4-5D6E-409C-BE32-E72D297353CC}">
                  <c16:uniqueId val="{0000004E-A836-487B-B448-40BB2782CE48}"/>
                </c:ext>
              </c:extLst>
            </c:dLbl>
            <c:dLbl>
              <c:idx val="4"/>
              <c:delete val="1"/>
              <c:extLst>
                <c:ext xmlns:c15="http://schemas.microsoft.com/office/drawing/2012/chart" uri="{CE6537A1-D6FC-4f65-9D91-7224C49458BB}"/>
                <c:ext xmlns:c16="http://schemas.microsoft.com/office/drawing/2014/chart" uri="{C3380CC4-5D6E-409C-BE32-E72D297353CC}">
                  <c16:uniqueId val="{0000004F-A836-487B-B448-40BB2782CE48}"/>
                </c:ext>
              </c:extLst>
            </c:dLbl>
            <c:dLbl>
              <c:idx val="5"/>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0-A836-487B-B448-40BB2782CE48}"/>
                </c:ext>
              </c:extLst>
            </c:dLbl>
            <c:dLbl>
              <c:idx val="6"/>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1-A836-487B-B448-40BB2782CE48}"/>
                </c:ext>
              </c:extLst>
            </c:dLbl>
            <c:dLbl>
              <c:idx val="7"/>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2-A836-487B-B448-40BB2782CE48}"/>
                </c:ext>
              </c:extLst>
            </c:dLbl>
            <c:dLbl>
              <c:idx val="8"/>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3-A836-487B-B448-40BB2782CE48}"/>
                </c:ext>
              </c:extLst>
            </c:dLbl>
            <c:dLbl>
              <c:idx val="9"/>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4-A836-487B-B448-40BB2782CE48}"/>
                </c:ext>
              </c:extLst>
            </c:dLbl>
            <c:dLbl>
              <c:idx val="10"/>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5-A836-487B-B448-40BB2782CE48}"/>
                </c:ext>
              </c:extLst>
            </c:dLbl>
            <c:dLbl>
              <c:idx val="11"/>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6-A836-487B-B448-40BB2782CE48}"/>
                </c:ext>
              </c:extLst>
            </c:dLbl>
            <c:dLbl>
              <c:idx val="12"/>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7-A836-487B-B448-40BB2782CE48}"/>
                </c:ext>
              </c:extLst>
            </c:dLbl>
            <c:dLbl>
              <c:idx val="13"/>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8-A836-487B-B448-40BB2782CE48}"/>
                </c:ext>
              </c:extLst>
            </c:dLbl>
            <c:dLbl>
              <c:idx val="14"/>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9-A836-487B-B448-40BB2782CE48}"/>
                </c:ext>
              </c:extLst>
            </c:dLbl>
            <c:dLbl>
              <c:idx val="15"/>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A-A836-487B-B448-40BB2782CE48}"/>
                </c:ext>
              </c:extLst>
            </c:dLbl>
            <c:dLbl>
              <c:idx val="16"/>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B-A836-487B-B448-40BB2782CE48}"/>
                </c:ext>
              </c:extLst>
            </c:dLbl>
            <c:dLbl>
              <c:idx val="17"/>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C-A836-487B-B448-40BB2782CE48}"/>
                </c:ext>
              </c:extLst>
            </c:dLbl>
            <c:spPr>
              <a:noFill/>
              <a:ln>
                <a:noFill/>
              </a:ln>
              <a:effectLst/>
            </c:spPr>
            <c:txPr>
              <a:bodyPr rot="0" spcFirstLastPara="1" vertOverflow="ellipsis" vert="horz" wrap="square" lIns="38100" tIns="19050" rIns="38100" bIns="19050" anchor="ctr" anchorCtr="0">
                <a:spAutoFit/>
              </a:bodyPr>
              <a:lstStyle/>
              <a:p>
                <a:pPr algn="ctr">
                  <a:defRPr sz="1200" b="1" i="0" u="none" strike="noStrike" kern="1200" baseline="0">
                    <a:solidFill>
                      <a:srgbClr val="CC66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1"/>
            <c:showPercent val="0"/>
            <c:showBubbleSize val="0"/>
            <c:separator> </c:separator>
            <c:showLeaderLines val="0"/>
            <c:extLst xmlns:c15="http://schemas.microsoft.com/office/drawing/2012/chart">
              <c:ext xmlns:c15="http://schemas.microsoft.com/office/drawing/2012/chart" uri="{CE6537A1-D6FC-4f65-9D91-7224C49458BB}">
                <c15:showLeaderLines val="0"/>
              </c:ext>
            </c:extLst>
          </c:dLbls>
          <c:cat>
            <c:numRef>
              <c:f>'Participant Satisfaction'!$A$32:$A$36</c:f>
              <c:numCache>
                <c:formatCode>General</c:formatCode>
                <c:ptCount val="5"/>
                <c:pt idx="0">
                  <c:v>2019</c:v>
                </c:pt>
                <c:pt idx="1">
                  <c:v>2020</c:v>
                </c:pt>
                <c:pt idx="2">
                  <c:v>2021</c:v>
                </c:pt>
                <c:pt idx="3">
                  <c:v>2022</c:v>
                </c:pt>
                <c:pt idx="4">
                  <c:v>2023</c:v>
                </c:pt>
              </c:numCache>
            </c:numRef>
          </c:cat>
          <c:val>
            <c:numRef>
              <c:f>'Participant Satisfaction'!$I$32:$I$36</c:f>
              <c:numCache>
                <c:formatCode>0%</c:formatCode>
                <c:ptCount val="5"/>
                <c:pt idx="0">
                  <c:v>0.85</c:v>
                </c:pt>
                <c:pt idx="1">
                  <c:v>0.85</c:v>
                </c:pt>
                <c:pt idx="2">
                  <c:v>0.85</c:v>
                </c:pt>
                <c:pt idx="3">
                  <c:v>0.85</c:v>
                </c:pt>
                <c:pt idx="4">
                  <c:v>0.85</c:v>
                </c:pt>
              </c:numCache>
            </c:numRef>
          </c:val>
          <c:smooth val="0"/>
          <c:extLst xmlns:c15="http://schemas.microsoft.com/office/drawing/2012/chart">
            <c:ext xmlns:c16="http://schemas.microsoft.com/office/drawing/2014/chart" uri="{C3380CC4-5D6E-409C-BE32-E72D297353CC}">
              <c16:uniqueId val="{0000005D-A836-487B-B448-40BB2782CE48}"/>
            </c:ext>
          </c:extLst>
        </c:ser>
        <c:ser>
          <c:idx val="5"/>
          <c:order val="5"/>
          <c:tx>
            <c:strRef>
              <c:f>'Participant Satisfaction'!$I$3</c:f>
              <c:strCache>
                <c:ptCount val="1"/>
                <c:pt idx="0">
                  <c:v>&lt;85% Does Not Meet Minimum Expectations</c:v>
                </c:pt>
              </c:strCache>
            </c:strRef>
          </c:tx>
          <c:spPr>
            <a:ln w="28575" cap="rnd">
              <a:noFill/>
              <a:round/>
            </a:ln>
            <a:effectLst/>
          </c:spPr>
          <c:marker>
            <c:symbol val="none"/>
          </c:marker>
          <c:dLbls>
            <c:dLbl>
              <c:idx val="1"/>
              <c:layout>
                <c:manualLayout>
                  <c:x val="0.3849705505561804"/>
                  <c:y val="3.932852143481963E-3"/>
                </c:manualLayout>
              </c:layout>
              <c:spPr>
                <a:noFill/>
                <a:ln>
                  <a:noFill/>
                </a:ln>
                <a:effectLst/>
              </c:spPr>
              <c:txPr>
                <a:bodyPr rot="0" spcFirstLastPara="1" vertOverflow="ellipsis" vert="horz" wrap="square" lIns="38100" tIns="19050" rIns="38100" bIns="19050" anchor="ctr" anchorCtr="0">
                  <a:noAutofit/>
                </a:bodyPr>
                <a:lstStyle/>
                <a:p>
                  <a:pPr algn="r">
                    <a:defRPr sz="1200" b="1" i="0" u="none" strike="noStrike" kern="1200" baseline="0">
                      <a:solidFill>
                        <a:srgbClr val="C00000"/>
                      </a:solidFill>
                      <a:latin typeface="Arial" panose="020B0604020202020204" pitchFamily="34" charset="0"/>
                      <a:ea typeface="+mn-ea"/>
                      <a:cs typeface="Arial" panose="020B0604020202020204" pitchFamily="34" charset="0"/>
                    </a:defRPr>
                  </a:pPr>
                  <a:endParaRPr lang="en-US"/>
                </a:p>
              </c:txPr>
              <c:showLegendKey val="0"/>
              <c:showVal val="0"/>
              <c:showCatName val="0"/>
              <c:showSerName val="1"/>
              <c:showPercent val="0"/>
              <c:showBubbleSize val="0"/>
              <c:extLst>
                <c:ext xmlns:c15="http://schemas.microsoft.com/office/drawing/2012/chart" uri="{CE6537A1-D6FC-4f65-9D91-7224C49458BB}">
                  <c15:layout>
                    <c:manualLayout>
                      <c:w val="0.27476627921509805"/>
                      <c:h val="0.14787379702537182"/>
                    </c:manualLayout>
                  </c15:layout>
                </c:ext>
                <c:ext xmlns:c16="http://schemas.microsoft.com/office/drawing/2014/chart" uri="{C3380CC4-5D6E-409C-BE32-E72D297353CC}">
                  <c16:uniqueId val="{0000005E-A836-487B-B448-40BB2782CE48}"/>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C00000"/>
                    </a:solidFill>
                    <a:latin typeface="Arial" panose="020B0604020202020204" pitchFamily="34" charset="0"/>
                    <a:ea typeface="+mn-ea"/>
                    <a:cs typeface="Arial" panose="020B0604020202020204" pitchFamily="34"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'Participant Satisfaction'!$A$32:$A$36</c:f>
              <c:numCache>
                <c:formatCode>General</c:formatCode>
                <c:ptCount val="5"/>
                <c:pt idx="0">
                  <c:v>2019</c:v>
                </c:pt>
                <c:pt idx="1">
                  <c:v>2020</c:v>
                </c:pt>
                <c:pt idx="2">
                  <c:v>2021</c:v>
                </c:pt>
                <c:pt idx="3">
                  <c:v>2022</c:v>
                </c:pt>
                <c:pt idx="4">
                  <c:v>2023</c:v>
                </c:pt>
              </c:numCache>
            </c:numRef>
          </c:cat>
          <c:val>
            <c:numRef>
              <c:f>'Participant Satisfaction'!$J$32:$J$36</c:f>
              <c:numCache>
                <c:formatCode>0%</c:formatCode>
                <c:ptCount val="5"/>
                <c:pt idx="0">
                  <c:v>0.7</c:v>
                </c:pt>
                <c:pt idx="1">
                  <c:v>0.7</c:v>
                </c:pt>
                <c:pt idx="2">
                  <c:v>0.7</c:v>
                </c:pt>
                <c:pt idx="3">
                  <c:v>0.7</c:v>
                </c:pt>
                <c:pt idx="4">
                  <c:v>0.7</c:v>
                </c:pt>
              </c:numCache>
            </c:numRef>
          </c:val>
          <c:smooth val="0"/>
          <c:extLst xmlns:c15="http://schemas.microsoft.com/office/drawing/2012/chart">
            <c:ext xmlns:c16="http://schemas.microsoft.com/office/drawing/2014/chart" uri="{C3380CC4-5D6E-409C-BE32-E72D297353CC}">
              <c16:uniqueId val="{0000005F-A836-487B-B448-40BB2782CE48}"/>
            </c:ext>
          </c:extLst>
        </c:ser>
        <c:dLbls>
          <c:showLegendKey val="0"/>
          <c:showVal val="0"/>
          <c:showCatName val="0"/>
          <c:showSerName val="0"/>
          <c:showPercent val="0"/>
          <c:showBubbleSize val="0"/>
        </c:dLbls>
        <c:marker val="1"/>
        <c:smooth val="0"/>
        <c:axId val="155245216"/>
        <c:axId val="155246784"/>
        <c:extLst>
          <c:ext xmlns:c15="http://schemas.microsoft.com/office/drawing/2012/chart" uri="{02D57815-91ED-43cb-92C2-25804820EDAC}">
            <c15:filteredLineSeries>
              <c15:ser>
                <c:idx val="0"/>
                <c:order val="1"/>
                <c:tx>
                  <c:strRef>
                    <c:extLst>
                      <c:ext uri="{02D57815-91ED-43cb-92C2-25804820EDAC}">
                        <c15:formulaRef>
                          <c15:sqref>'Participant Satisfaction'!$E$3</c15:sqref>
                        </c15:formulaRef>
                      </c:ext>
                    </c:extLst>
                    <c:strCache>
                      <c:ptCount val="1"/>
                      <c:pt idx="0">
                        <c:v>System average </c:v>
                      </c:pt>
                    </c:strCache>
                  </c:strRef>
                </c:tx>
                <c:spPr>
                  <a:ln w="28575" cap="rnd">
                    <a:solidFill>
                      <a:sysClr val="windowText" lastClr="000000">
                        <a:alpha val="50000"/>
                      </a:sysClr>
                    </a:solidFill>
                    <a:prstDash val="sysDot"/>
                    <a:round/>
                  </a:ln>
                  <a:effectLst/>
                </c:spPr>
                <c:marker>
                  <c:symbol val="none"/>
                </c:marker>
                <c:dLbls>
                  <c:dLbl>
                    <c:idx val="0"/>
                    <c:delete val="1"/>
                    <c:extLst>
                      <c:ext uri="{CE6537A1-D6FC-4f65-9D91-7224C49458BB}"/>
                      <c:ext xmlns:c16="http://schemas.microsoft.com/office/drawing/2014/chart" uri="{C3380CC4-5D6E-409C-BE32-E72D297353CC}">
                        <c16:uniqueId val="{00000060-A836-487B-B448-40BB2782CE48}"/>
                      </c:ext>
                    </c:extLst>
                  </c:dLbl>
                  <c:dLbl>
                    <c:idx val="1"/>
                    <c:delete val="1"/>
                    <c:extLst>
                      <c:ext uri="{CE6537A1-D6FC-4f65-9D91-7224C49458BB}"/>
                      <c:ext xmlns:c16="http://schemas.microsoft.com/office/drawing/2014/chart" uri="{C3380CC4-5D6E-409C-BE32-E72D297353CC}">
                        <c16:uniqueId val="{00000061-A836-487B-B448-40BB2782CE48}"/>
                      </c:ext>
                    </c:extLst>
                  </c:dLbl>
                  <c:dLbl>
                    <c:idx val="2"/>
                    <c:layout>
                      <c:manualLayout>
                        <c:x val="-0.32940061953448035"/>
                        <c:y val="-2.9889102174425818E-2"/>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dLblPos val="r"/>
                    <c:showLegendKey val="0"/>
                    <c:showVal val="1"/>
                    <c:showCatName val="0"/>
                    <c:showSerName val="1"/>
                    <c:showPercent val="0"/>
                    <c:showBubbleSize val="0"/>
                    <c:separator> </c:separator>
                    <c:extLst>
                      <c:ext uri="{CE6537A1-D6FC-4f65-9D91-7224C49458BB}">
                        <c15:layout>
                          <c:manualLayout>
                            <c:w val="0.26850118203309692"/>
                            <c:h val="3.980247532652479E-2"/>
                          </c:manualLayout>
                        </c15:layout>
                      </c:ext>
                      <c:ext xmlns:c16="http://schemas.microsoft.com/office/drawing/2014/chart" uri="{C3380CC4-5D6E-409C-BE32-E72D297353CC}">
                        <c16:uniqueId val="{00000062-A836-487B-B448-40BB2782CE48}"/>
                      </c:ext>
                    </c:extLst>
                  </c:dLbl>
                  <c:dLbl>
                    <c:idx val="3"/>
                    <c:delete val="1"/>
                    <c:extLst>
                      <c:ext uri="{CE6537A1-D6FC-4f65-9D91-7224C49458BB}"/>
                      <c:ext xmlns:c16="http://schemas.microsoft.com/office/drawing/2014/chart" uri="{C3380CC4-5D6E-409C-BE32-E72D297353CC}">
                        <c16:uniqueId val="{00000063-A836-487B-B448-40BB2782CE48}"/>
                      </c:ext>
                    </c:extLst>
                  </c:dLbl>
                  <c:dLbl>
                    <c:idx val="5"/>
                    <c:delete val="1"/>
                    <c:extLst>
                      <c:ext uri="{CE6537A1-D6FC-4f65-9D91-7224C49458BB}"/>
                      <c:ext xmlns:c16="http://schemas.microsoft.com/office/drawing/2014/chart" uri="{C3380CC4-5D6E-409C-BE32-E72D297353CC}">
                        <c16:uniqueId val="{00000064-A836-487B-B448-40BB2782CE48}"/>
                      </c:ext>
                    </c:extLst>
                  </c:dLbl>
                  <c:dLbl>
                    <c:idx val="6"/>
                    <c:delete val="1"/>
                    <c:extLst>
                      <c:ext uri="{CE6537A1-D6FC-4f65-9D91-7224C49458BB}"/>
                      <c:ext xmlns:c16="http://schemas.microsoft.com/office/drawing/2014/chart" uri="{C3380CC4-5D6E-409C-BE32-E72D297353CC}">
                        <c16:uniqueId val="{00000065-A836-487B-B448-40BB2782CE48}"/>
                      </c:ext>
                    </c:extLst>
                  </c:dLbl>
                  <c:dLbl>
                    <c:idx val="7"/>
                    <c:delete val="1"/>
                    <c:extLst>
                      <c:ext uri="{CE6537A1-D6FC-4f65-9D91-7224C49458BB}"/>
                      <c:ext xmlns:c16="http://schemas.microsoft.com/office/drawing/2014/chart" uri="{C3380CC4-5D6E-409C-BE32-E72D297353CC}">
                        <c16:uniqueId val="{00000066-A836-487B-B448-40BB2782CE48}"/>
                      </c:ext>
                    </c:extLst>
                  </c:dLbl>
                  <c:dLbl>
                    <c:idx val="8"/>
                    <c:delete val="1"/>
                    <c:extLst>
                      <c:ext uri="{CE6537A1-D6FC-4f65-9D91-7224C49458BB}"/>
                      <c:ext xmlns:c16="http://schemas.microsoft.com/office/drawing/2014/chart" uri="{C3380CC4-5D6E-409C-BE32-E72D297353CC}">
                        <c16:uniqueId val="{00000067-A836-487B-B448-40BB2782CE48}"/>
                      </c:ext>
                    </c:extLst>
                  </c:dLbl>
                  <c:dLbl>
                    <c:idx val="9"/>
                    <c:delete val="1"/>
                    <c:extLst>
                      <c:ext uri="{CE6537A1-D6FC-4f65-9D91-7224C49458BB}"/>
                      <c:ext xmlns:c16="http://schemas.microsoft.com/office/drawing/2014/chart" uri="{C3380CC4-5D6E-409C-BE32-E72D297353CC}">
                        <c16:uniqueId val="{00000068-A836-487B-B448-40BB2782CE48}"/>
                      </c:ext>
                    </c:extLst>
                  </c:dLbl>
                  <c:dLbl>
                    <c:idx val="10"/>
                    <c:delete val="1"/>
                    <c:extLst>
                      <c:ext uri="{CE6537A1-D6FC-4f65-9D91-7224C49458BB}"/>
                      <c:ext xmlns:c16="http://schemas.microsoft.com/office/drawing/2014/chart" uri="{C3380CC4-5D6E-409C-BE32-E72D297353CC}">
                        <c16:uniqueId val="{00000069-A836-487B-B448-40BB2782CE48}"/>
                      </c:ext>
                    </c:extLst>
                  </c:dLbl>
                  <c:dLbl>
                    <c:idx val="11"/>
                    <c:delete val="1"/>
                    <c:extLst>
                      <c:ext uri="{CE6537A1-D6FC-4f65-9D91-7224C49458BB}"/>
                      <c:ext xmlns:c16="http://schemas.microsoft.com/office/drawing/2014/chart" uri="{C3380CC4-5D6E-409C-BE32-E72D297353CC}">
                        <c16:uniqueId val="{0000006A-A836-487B-B448-40BB2782CE48}"/>
                      </c:ext>
                    </c:extLst>
                  </c:dLbl>
                  <c:dLbl>
                    <c:idx val="12"/>
                    <c:delete val="1"/>
                    <c:extLst>
                      <c:ext uri="{CE6537A1-D6FC-4f65-9D91-7224C49458BB}"/>
                      <c:ext xmlns:c16="http://schemas.microsoft.com/office/drawing/2014/chart" uri="{C3380CC4-5D6E-409C-BE32-E72D297353CC}">
                        <c16:uniqueId val="{0000006B-A836-487B-B448-40BB2782CE48}"/>
                      </c:ext>
                    </c:extLst>
                  </c:dLbl>
                  <c:dLbl>
                    <c:idx val="13"/>
                    <c:delete val="1"/>
                    <c:extLst>
                      <c:ext uri="{CE6537A1-D6FC-4f65-9D91-7224C49458BB}"/>
                      <c:ext xmlns:c16="http://schemas.microsoft.com/office/drawing/2014/chart" uri="{C3380CC4-5D6E-409C-BE32-E72D297353CC}">
                        <c16:uniqueId val="{0000006C-A836-487B-B448-40BB2782CE48}"/>
                      </c:ext>
                    </c:extLst>
                  </c:dLbl>
                  <c:dLbl>
                    <c:idx val="14"/>
                    <c:delete val="1"/>
                    <c:extLst>
                      <c:ext uri="{CE6537A1-D6FC-4f65-9D91-7224C49458BB}"/>
                      <c:ext xmlns:c16="http://schemas.microsoft.com/office/drawing/2014/chart" uri="{C3380CC4-5D6E-409C-BE32-E72D297353CC}">
                        <c16:uniqueId val="{0000006D-A836-487B-B448-40BB2782CE48}"/>
                      </c:ext>
                    </c:extLst>
                  </c:dLbl>
                  <c:dLbl>
                    <c:idx val="15"/>
                    <c:delete val="1"/>
                    <c:extLst>
                      <c:ext uri="{CE6537A1-D6FC-4f65-9D91-7224C49458BB}"/>
                      <c:ext xmlns:c16="http://schemas.microsoft.com/office/drawing/2014/chart" uri="{C3380CC4-5D6E-409C-BE32-E72D297353CC}">
                        <c16:uniqueId val="{0000006E-A836-487B-B448-40BB2782CE48}"/>
                      </c:ext>
                    </c:extLst>
                  </c:dLbl>
                  <c:dLbl>
                    <c:idx val="16"/>
                    <c:delete val="1"/>
                    <c:extLst>
                      <c:ext uri="{CE6537A1-D6FC-4f65-9D91-7224C49458BB}"/>
                      <c:ext xmlns:c16="http://schemas.microsoft.com/office/drawing/2014/chart" uri="{C3380CC4-5D6E-409C-BE32-E72D297353CC}">
                        <c16:uniqueId val="{0000006F-A836-487B-B448-40BB2782CE48}"/>
                      </c:ext>
                    </c:extLst>
                  </c:dLbl>
                  <c:dLbl>
                    <c:idx val="17"/>
                    <c:delete val="1"/>
                    <c:extLst>
                      <c:ext uri="{CE6537A1-D6FC-4f65-9D91-7224C49458BB}"/>
                      <c:ext xmlns:c16="http://schemas.microsoft.com/office/drawing/2014/chart" uri="{C3380CC4-5D6E-409C-BE32-E72D297353CC}">
                        <c16:uniqueId val="{00000070-A836-487B-B448-40BB2782CE48}"/>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dLblPos val="t"/>
                  <c:showLegendKey val="0"/>
                  <c:showVal val="1"/>
                  <c:showCatName val="0"/>
                  <c:showSerName val="1"/>
                  <c:showPercent val="0"/>
                  <c:showBubbleSize val="0"/>
                  <c:separator> </c:separator>
                  <c:showLeaderLines val="0"/>
                  <c:extLst>
                    <c:ext uri="{CE6537A1-D6FC-4f65-9D91-7224C49458BB}">
                      <c15:showLeaderLines val="0"/>
                    </c:ext>
                  </c:extLst>
                </c:dLbls>
                <c:cat>
                  <c:numRef>
                    <c:extLst>
                      <c:ext uri="{02D57815-91ED-43cb-92C2-25804820EDAC}">
                        <c15:formulaRef>
                          <c15:sqref>'Participant Satisfaction'!$A$32:$A$36</c15:sqref>
                        </c15:formulaRef>
                      </c:ext>
                    </c:extLst>
                    <c:numCache>
                      <c:formatCode>General</c:formatCode>
                      <c:ptCount val="5"/>
                      <c:pt idx="0">
                        <c:v>2019</c:v>
                      </c:pt>
                      <c:pt idx="1">
                        <c:v>2020</c:v>
                      </c:pt>
                      <c:pt idx="2">
                        <c:v>2021</c:v>
                      </c:pt>
                      <c:pt idx="3">
                        <c:v>2022</c:v>
                      </c:pt>
                      <c:pt idx="4">
                        <c:v>2023</c:v>
                      </c:pt>
                    </c:numCache>
                  </c:numRef>
                </c:cat>
                <c:val>
                  <c:numRef>
                    <c:extLst>
                      <c:ext uri="{02D57815-91ED-43cb-92C2-25804820EDAC}">
                        <c15:formulaRef>
                          <c15:sqref>'Participant Satisfaction'!$E$4:$E$7</c15:sqref>
                        </c15:formulaRef>
                      </c:ext>
                    </c:extLst>
                    <c:numCache>
                      <c:formatCode>0%</c:formatCode>
                      <c:ptCount val="4"/>
                      <c:pt idx="0">
                        <c:v>0.94</c:v>
                      </c:pt>
                      <c:pt idx="1">
                        <c:v>0.94</c:v>
                      </c:pt>
                      <c:pt idx="2">
                        <c:v>0.94</c:v>
                      </c:pt>
                    </c:numCache>
                  </c:numRef>
                </c:val>
                <c:smooth val="0"/>
                <c:extLst>
                  <c:ext xmlns:c16="http://schemas.microsoft.com/office/drawing/2014/chart" uri="{C3380CC4-5D6E-409C-BE32-E72D297353CC}">
                    <c16:uniqueId val="{00000071-A836-487B-B448-40BB2782CE48}"/>
                  </c:ext>
                </c:extLst>
              </c15:ser>
            </c15:filteredLineSeries>
          </c:ext>
        </c:extLst>
      </c:lineChart>
      <c:catAx>
        <c:axId val="15524521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4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55246784"/>
        <c:crosses val="autoZero"/>
        <c:auto val="0"/>
        <c:lblAlgn val="ctr"/>
        <c:lblOffset val="0"/>
        <c:noMultiLvlLbl val="0"/>
      </c:catAx>
      <c:valAx>
        <c:axId val="155246784"/>
        <c:scaling>
          <c:orientation val="minMax"/>
          <c:max val="1"/>
          <c:min val="0.60000000000000009"/>
        </c:scaling>
        <c:delete val="0"/>
        <c:axPos val="l"/>
        <c:majorGridlines>
          <c:spPr>
            <a:ln w="9525" cap="flat" cmpd="sng" algn="ctr">
              <a:noFill/>
              <a:round/>
            </a:ln>
            <a:effectLst/>
          </c:spPr>
        </c:majorGridlines>
        <c:numFmt formatCode="0%" sourceLinked="1"/>
        <c:majorTickMark val="cross"/>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55245216"/>
        <c:crossesAt val="1"/>
        <c:crossBetween val="between"/>
        <c:majorUnit val="0.1"/>
        <c:minorUnit val="5.000000000000001E-2"/>
      </c:valAx>
      <c:spPr>
        <a:noFill/>
        <a:ln>
          <a:noFill/>
        </a:ln>
        <a:effectLst/>
      </c:spPr>
    </c:plotArea>
    <c:plotVisOnly val="1"/>
    <c:dispBlanksAs val="gap"/>
    <c:showDLblsOverMax val="0"/>
  </c:chart>
  <c:spPr>
    <a:solidFill>
      <a:schemeClr val="bg1"/>
    </a:solidFill>
    <a:ln w="9525" cap="flat" cmpd="sng" algn="ctr">
      <a:noFill/>
      <a:round/>
    </a:ln>
    <a:effectLst/>
  </c:spPr>
  <c:txPr>
    <a:bodyPr rot="2700000" anchor="ctr" anchorCtr="1"/>
    <a:lstStyle/>
    <a:p>
      <a:pPr>
        <a:defRPr>
          <a:solidFill>
            <a:sysClr val="windowText" lastClr="000000"/>
          </a:solidFill>
          <a:latin typeface="Times New Roman" panose="02020603050405020304" pitchFamily="18" charset="0"/>
          <a:cs typeface="Times New Roman" panose="02020603050405020304" pitchFamily="18" charset="0"/>
        </a:defRPr>
      </a:pPr>
      <a:endParaRPr lang="en-US"/>
    </a:p>
  </c:txPr>
  <c:externalData r:id="rId4">
    <c:autoUpdate val="0"/>
  </c:externalData>
  <c:userShapes r:id="rId5"/>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633277738343569E-2"/>
          <c:y val="4.3201037450117094E-2"/>
          <c:w val="0.87749822033700775"/>
          <c:h val="0.86014740889946883"/>
        </c:manualLayout>
      </c:layout>
      <c:barChart>
        <c:barDir val="col"/>
        <c:grouping val="clustered"/>
        <c:varyColors val="0"/>
        <c:ser>
          <c:idx val="4"/>
          <c:order val="0"/>
          <c:tx>
            <c:strRef>
              <c:f>'Concerned Other Satisfaction'!$C$3</c:f>
              <c:strCache>
                <c:ptCount val="1"/>
                <c:pt idx="0">
                  <c:v>2023 results</c:v>
                </c:pt>
              </c:strCache>
            </c:strRef>
          </c:tx>
          <c:spPr>
            <a:solidFill>
              <a:sysClr val="window" lastClr="FFFFFF">
                <a:lumMod val="85000"/>
              </a:sysClr>
            </a:solidFill>
            <a:ln>
              <a:noFill/>
            </a:ln>
            <a:effectLst/>
          </c:spPr>
          <c:invertIfNegative val="0"/>
          <c:dPt>
            <c:idx val="0"/>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1-C2CF-4093-8D66-0377F37F106C}"/>
              </c:ext>
            </c:extLst>
          </c:dPt>
          <c:dPt>
            <c:idx val="1"/>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3-C2CF-4093-8D66-0377F37F106C}"/>
              </c:ext>
            </c:extLst>
          </c:dPt>
          <c:dPt>
            <c:idx val="2"/>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5-C2CF-4093-8D66-0377F37F106C}"/>
              </c:ext>
            </c:extLst>
          </c:dPt>
          <c:dPt>
            <c:idx val="3"/>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7-C2CF-4093-8D66-0377F37F106C}"/>
              </c:ext>
            </c:extLst>
          </c:dPt>
          <c:dPt>
            <c:idx val="4"/>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9-C2CF-4093-8D66-0377F37F106C}"/>
              </c:ext>
            </c:extLst>
          </c:dPt>
          <c:dPt>
            <c:idx val="5"/>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B-C2CF-4093-8D66-0377F37F106C}"/>
              </c:ext>
            </c:extLst>
          </c:dPt>
          <c:dPt>
            <c:idx val="6"/>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D-C2CF-4093-8D66-0377F37F106C}"/>
              </c:ext>
            </c:extLst>
          </c:dPt>
          <c:dPt>
            <c:idx val="7"/>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F-C2CF-4093-8D66-0377F37F106C}"/>
              </c:ext>
            </c:extLst>
          </c:dPt>
          <c:dPt>
            <c:idx val="8"/>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1-C2CF-4093-8D66-0377F37F106C}"/>
              </c:ext>
            </c:extLst>
          </c:dPt>
          <c:dPt>
            <c:idx val="9"/>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3-C2CF-4093-8D66-0377F37F106C}"/>
              </c:ext>
            </c:extLst>
          </c:dPt>
          <c:dPt>
            <c:idx val="10"/>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5-C2CF-4093-8D66-0377F37F106C}"/>
              </c:ext>
            </c:extLst>
          </c:dPt>
          <c:dPt>
            <c:idx val="11"/>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7-C2CF-4093-8D66-0377F37F106C}"/>
              </c:ext>
            </c:extLst>
          </c:dPt>
          <c:dPt>
            <c:idx val="12"/>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9-C2CF-4093-8D66-0377F37F106C}"/>
              </c:ext>
            </c:extLst>
          </c:dPt>
          <c:dPt>
            <c:idx val="13"/>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B-C2CF-4093-8D66-0377F37F106C}"/>
              </c:ext>
            </c:extLst>
          </c:dPt>
          <c:dPt>
            <c:idx val="14"/>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D-C2CF-4093-8D66-0377F37F106C}"/>
              </c:ext>
            </c:extLst>
          </c:dPt>
          <c:dPt>
            <c:idx val="15"/>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F-C2CF-4093-8D66-0377F37F106C}"/>
              </c:ext>
            </c:extLst>
          </c:dPt>
          <c:dPt>
            <c:idx val="16"/>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21-C2CF-4093-8D66-0377F37F106C}"/>
              </c:ext>
            </c:extLst>
          </c:dPt>
          <c:dPt>
            <c:idx val="17"/>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23-C2CF-4093-8D66-0377F37F106C}"/>
              </c:ext>
            </c:extLst>
          </c:dPt>
          <c:dLbls>
            <c:dLbl>
              <c:idx val="1"/>
              <c:layout>
                <c:manualLayout>
                  <c:x val="1.984126984126984E-3"/>
                  <c:y val="0.10336793052319419"/>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2CF-4093-8D66-0377F37F106C}"/>
                </c:ext>
              </c:extLst>
            </c:dLbl>
            <c:numFmt formatCode="0%" sourceLinked="0"/>
            <c:spPr>
              <a:noFill/>
              <a:ln>
                <a:noFill/>
              </a:ln>
              <a:effectLst/>
            </c:spPr>
            <c:txPr>
              <a:bodyPr rot="0" spcFirstLastPara="1" vertOverflow="ellipsis" vert="horz" wrap="square" lIns="38100" tIns="19050" rIns="38100" bIns="19050" anchor="ctr" anchorCtr="0">
                <a:spAutoFit/>
              </a:bodyPr>
              <a:lstStyle/>
              <a:p>
                <a:pPr algn="ctr">
                  <a:defRPr sz="16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'Concerned Other Satisfaction'!$A$32:$A$36</c:f>
              <c:numCache>
                <c:formatCode>General</c:formatCode>
                <c:ptCount val="5"/>
                <c:pt idx="0">
                  <c:v>2019</c:v>
                </c:pt>
                <c:pt idx="1">
                  <c:v>2020</c:v>
                </c:pt>
                <c:pt idx="2">
                  <c:v>2021</c:v>
                </c:pt>
                <c:pt idx="3">
                  <c:v>2022</c:v>
                </c:pt>
                <c:pt idx="4">
                  <c:v>2023</c:v>
                </c:pt>
              </c:numCache>
            </c:numRef>
          </c:cat>
          <c:val>
            <c:numRef>
              <c:f>'Concerned Other Satisfaction'!$C$32:$C$36</c:f>
              <c:numCache>
                <c:formatCode>0%</c:formatCode>
                <c:ptCount val="5"/>
                <c:pt idx="0">
                  <c:v>0.88</c:v>
                </c:pt>
                <c:pt idx="1">
                  <c:v>0.87</c:v>
                </c:pt>
                <c:pt idx="2">
                  <c:v>0.81</c:v>
                </c:pt>
                <c:pt idx="3">
                  <c:v>0.81</c:v>
                </c:pt>
                <c:pt idx="4">
                  <c:v>0.84</c:v>
                </c:pt>
              </c:numCache>
            </c:numRef>
          </c:val>
          <c:extLst>
            <c:ext xmlns:c16="http://schemas.microsoft.com/office/drawing/2014/chart" uri="{C3380CC4-5D6E-409C-BE32-E72D297353CC}">
              <c16:uniqueId val="{00000024-C2CF-4093-8D66-0377F37F106C}"/>
            </c:ext>
          </c:extLst>
        </c:ser>
        <c:dLbls>
          <c:showLegendKey val="0"/>
          <c:showVal val="0"/>
          <c:showCatName val="0"/>
          <c:showSerName val="0"/>
          <c:showPercent val="0"/>
          <c:showBubbleSize val="0"/>
        </c:dLbls>
        <c:gapWidth val="25"/>
        <c:axId val="155245216"/>
        <c:axId val="155246784"/>
      </c:barChart>
      <c:lineChart>
        <c:grouping val="standard"/>
        <c:varyColors val="0"/>
        <c:ser>
          <c:idx val="1"/>
          <c:order val="2"/>
          <c:tx>
            <c:strRef>
              <c:f>'Concerned Other Satisfaction'!$F$3</c:f>
              <c:strCache>
                <c:ptCount val="1"/>
                <c:pt idx="0">
                  <c:v>Exceeds Expectations 95%+</c:v>
                </c:pt>
              </c:strCache>
            </c:strRef>
          </c:tx>
          <c:spPr>
            <a:ln w="28575" cap="rnd">
              <a:solidFill>
                <a:srgbClr val="1F497D">
                  <a:alpha val="50000"/>
                </a:srgbClr>
              </a:solidFill>
              <a:prstDash val="dash"/>
              <a:round/>
            </a:ln>
            <a:effectLst/>
          </c:spPr>
          <c:marker>
            <c:symbol val="none"/>
          </c:marker>
          <c:cat>
            <c:numRef>
              <c:f>'Concerned Other Satisfaction'!$A$32:$A$36</c:f>
              <c:numCache>
                <c:formatCode>General</c:formatCode>
                <c:ptCount val="5"/>
                <c:pt idx="0">
                  <c:v>2019</c:v>
                </c:pt>
                <c:pt idx="1">
                  <c:v>2020</c:v>
                </c:pt>
                <c:pt idx="2">
                  <c:v>2021</c:v>
                </c:pt>
                <c:pt idx="3">
                  <c:v>2022</c:v>
                </c:pt>
                <c:pt idx="4">
                  <c:v>2023</c:v>
                </c:pt>
              </c:numCache>
            </c:numRef>
          </c:cat>
          <c:val>
            <c:numRef>
              <c:f>'Concerned Other Satisfaction'!$G$32:$G$36</c:f>
              <c:numCache>
                <c:formatCode>0%</c:formatCode>
                <c:ptCount val="5"/>
                <c:pt idx="0">
                  <c:v>0.94</c:v>
                </c:pt>
                <c:pt idx="1">
                  <c:v>0.94</c:v>
                </c:pt>
                <c:pt idx="2">
                  <c:v>0.94</c:v>
                </c:pt>
                <c:pt idx="3">
                  <c:v>0.94</c:v>
                </c:pt>
                <c:pt idx="4">
                  <c:v>0.94</c:v>
                </c:pt>
              </c:numCache>
            </c:numRef>
          </c:val>
          <c:smooth val="0"/>
          <c:extLst xmlns:c15="http://schemas.microsoft.com/office/drawing/2012/chart">
            <c:ext xmlns:c16="http://schemas.microsoft.com/office/drawing/2014/chart" uri="{C3380CC4-5D6E-409C-BE32-E72D297353CC}">
              <c16:uniqueId val="{00000037-C2CF-4093-8D66-0377F37F106C}"/>
            </c:ext>
          </c:extLst>
        </c:ser>
        <c:ser>
          <c:idx val="2"/>
          <c:order val="3"/>
          <c:tx>
            <c:strRef>
              <c:f>'Concerned Other Satisfaction'!$G$3</c:f>
              <c:strCache>
                <c:ptCount val="1"/>
                <c:pt idx="0">
                  <c:v>Meets Expectations</c:v>
                </c:pt>
              </c:strCache>
            </c:strRef>
          </c:tx>
          <c:spPr>
            <a:ln w="28575" cap="rnd">
              <a:solidFill>
                <a:srgbClr val="008000">
                  <a:alpha val="50000"/>
                </a:srgbClr>
              </a:solidFill>
              <a:prstDash val="dash"/>
              <a:round/>
            </a:ln>
            <a:effectLst/>
          </c:spPr>
          <c:marker>
            <c:symbol val="none"/>
          </c:marker>
          <c:cat>
            <c:numRef>
              <c:f>'Concerned Other Satisfaction'!$A$32:$A$36</c:f>
              <c:numCache>
                <c:formatCode>General</c:formatCode>
                <c:ptCount val="5"/>
                <c:pt idx="0">
                  <c:v>2019</c:v>
                </c:pt>
                <c:pt idx="1">
                  <c:v>2020</c:v>
                </c:pt>
                <c:pt idx="2">
                  <c:v>2021</c:v>
                </c:pt>
                <c:pt idx="3">
                  <c:v>2022</c:v>
                </c:pt>
                <c:pt idx="4">
                  <c:v>2023</c:v>
                </c:pt>
              </c:numCache>
            </c:numRef>
          </c:cat>
          <c:val>
            <c:numRef>
              <c:f>'Concerned Other Satisfaction'!$H$32:$H$36</c:f>
              <c:numCache>
                <c:formatCode>0%</c:formatCode>
                <c:ptCount val="5"/>
                <c:pt idx="0">
                  <c:v>0.9</c:v>
                </c:pt>
                <c:pt idx="1">
                  <c:v>0.9</c:v>
                </c:pt>
                <c:pt idx="2">
                  <c:v>0.9</c:v>
                </c:pt>
                <c:pt idx="3">
                  <c:v>0.9</c:v>
                </c:pt>
                <c:pt idx="4">
                  <c:v>0.9</c:v>
                </c:pt>
              </c:numCache>
            </c:numRef>
          </c:val>
          <c:smooth val="0"/>
          <c:extLst>
            <c:ext xmlns:c16="http://schemas.microsoft.com/office/drawing/2014/chart" uri="{C3380CC4-5D6E-409C-BE32-E72D297353CC}">
              <c16:uniqueId val="{0000004A-C2CF-4093-8D66-0377F37F106C}"/>
            </c:ext>
          </c:extLst>
        </c:ser>
        <c:ser>
          <c:idx val="3"/>
          <c:order val="4"/>
          <c:tx>
            <c:strRef>
              <c:f>'Concerned Other Satisfaction'!$H$3</c:f>
              <c:strCache>
                <c:ptCount val="1"/>
                <c:pt idx="0">
                  <c:v>Needs Improvement</c:v>
                </c:pt>
              </c:strCache>
            </c:strRef>
          </c:tx>
          <c:spPr>
            <a:ln w="28575" cap="rnd">
              <a:solidFill>
                <a:srgbClr val="FF9900">
                  <a:alpha val="50000"/>
                </a:srgbClr>
              </a:solidFill>
              <a:prstDash val="dash"/>
              <a:round/>
            </a:ln>
            <a:effectLst/>
          </c:spPr>
          <c:marker>
            <c:symbol val="none"/>
          </c:marker>
          <c:cat>
            <c:numRef>
              <c:f>'Concerned Other Satisfaction'!$A$32:$A$36</c:f>
              <c:numCache>
                <c:formatCode>General</c:formatCode>
                <c:ptCount val="5"/>
                <c:pt idx="0">
                  <c:v>2019</c:v>
                </c:pt>
                <c:pt idx="1">
                  <c:v>2020</c:v>
                </c:pt>
                <c:pt idx="2">
                  <c:v>2021</c:v>
                </c:pt>
                <c:pt idx="3">
                  <c:v>2022</c:v>
                </c:pt>
                <c:pt idx="4">
                  <c:v>2023</c:v>
                </c:pt>
              </c:numCache>
            </c:numRef>
          </c:cat>
          <c:val>
            <c:numRef>
              <c:f>'Concerned Other Satisfaction'!$I$32:$I$36</c:f>
              <c:numCache>
                <c:formatCode>0%</c:formatCode>
                <c:ptCount val="5"/>
                <c:pt idx="0">
                  <c:v>0.85</c:v>
                </c:pt>
                <c:pt idx="1">
                  <c:v>0.85</c:v>
                </c:pt>
                <c:pt idx="2">
                  <c:v>0.85</c:v>
                </c:pt>
                <c:pt idx="3">
                  <c:v>0.85</c:v>
                </c:pt>
                <c:pt idx="4">
                  <c:v>0.85</c:v>
                </c:pt>
              </c:numCache>
            </c:numRef>
          </c:val>
          <c:smooth val="0"/>
          <c:extLst xmlns:c15="http://schemas.microsoft.com/office/drawing/2012/chart">
            <c:ext xmlns:c16="http://schemas.microsoft.com/office/drawing/2014/chart" uri="{C3380CC4-5D6E-409C-BE32-E72D297353CC}">
              <c16:uniqueId val="{0000005D-C2CF-4093-8D66-0377F37F106C}"/>
            </c:ext>
          </c:extLst>
        </c:ser>
        <c:ser>
          <c:idx val="5"/>
          <c:order val="5"/>
          <c:tx>
            <c:strRef>
              <c:f>'Concerned Other Satisfaction'!$I$3</c:f>
              <c:strCache>
                <c:ptCount val="1"/>
                <c:pt idx="0">
                  <c:v>&lt;85% Does Not Meet Minimum Expectations</c:v>
                </c:pt>
              </c:strCache>
            </c:strRef>
          </c:tx>
          <c:spPr>
            <a:ln w="28575" cap="rnd">
              <a:noFill/>
              <a:round/>
            </a:ln>
            <a:effectLst/>
          </c:spPr>
          <c:marker>
            <c:symbol val="none"/>
          </c:marker>
          <c:cat>
            <c:numRef>
              <c:f>'Concerned Other Satisfaction'!$A$32:$A$36</c:f>
              <c:numCache>
                <c:formatCode>General</c:formatCode>
                <c:ptCount val="5"/>
                <c:pt idx="0">
                  <c:v>2019</c:v>
                </c:pt>
                <c:pt idx="1">
                  <c:v>2020</c:v>
                </c:pt>
                <c:pt idx="2">
                  <c:v>2021</c:v>
                </c:pt>
                <c:pt idx="3">
                  <c:v>2022</c:v>
                </c:pt>
                <c:pt idx="4">
                  <c:v>2023</c:v>
                </c:pt>
              </c:numCache>
            </c:numRef>
          </c:cat>
          <c:val>
            <c:numRef>
              <c:f>'Concerned Other Satisfaction'!$J$32:$J$36</c:f>
              <c:numCache>
                <c:formatCode>0%</c:formatCode>
                <c:ptCount val="5"/>
                <c:pt idx="0">
                  <c:v>0.7</c:v>
                </c:pt>
                <c:pt idx="1">
                  <c:v>0.7</c:v>
                </c:pt>
                <c:pt idx="2">
                  <c:v>0.7</c:v>
                </c:pt>
                <c:pt idx="3">
                  <c:v>0.7</c:v>
                </c:pt>
                <c:pt idx="4">
                  <c:v>0.7</c:v>
                </c:pt>
              </c:numCache>
            </c:numRef>
          </c:val>
          <c:smooth val="0"/>
          <c:extLst xmlns:c15="http://schemas.microsoft.com/office/drawing/2012/chart">
            <c:ext xmlns:c16="http://schemas.microsoft.com/office/drawing/2014/chart" uri="{C3380CC4-5D6E-409C-BE32-E72D297353CC}">
              <c16:uniqueId val="{0000005F-C2CF-4093-8D66-0377F37F106C}"/>
            </c:ext>
          </c:extLst>
        </c:ser>
        <c:dLbls>
          <c:showLegendKey val="0"/>
          <c:showVal val="0"/>
          <c:showCatName val="0"/>
          <c:showSerName val="0"/>
          <c:showPercent val="0"/>
          <c:showBubbleSize val="0"/>
        </c:dLbls>
        <c:marker val="1"/>
        <c:smooth val="0"/>
        <c:axId val="155245216"/>
        <c:axId val="155246784"/>
        <c:extLst>
          <c:ext xmlns:c15="http://schemas.microsoft.com/office/drawing/2012/chart" uri="{02D57815-91ED-43cb-92C2-25804820EDAC}">
            <c15:filteredLineSeries>
              <c15:ser>
                <c:idx val="0"/>
                <c:order val="1"/>
                <c:tx>
                  <c:strRef>
                    <c:extLst>
                      <c:ext uri="{02D57815-91ED-43cb-92C2-25804820EDAC}">
                        <c15:formulaRef>
                          <c15:sqref>'Concerned Other Satisfaction'!$E$3</c15:sqref>
                        </c15:formulaRef>
                      </c:ext>
                    </c:extLst>
                    <c:strCache>
                      <c:ptCount val="1"/>
                      <c:pt idx="0">
                        <c:v>System average </c:v>
                      </c:pt>
                    </c:strCache>
                  </c:strRef>
                </c:tx>
                <c:spPr>
                  <a:ln w="28575" cap="rnd">
                    <a:solidFill>
                      <a:sysClr val="windowText" lastClr="000000">
                        <a:alpha val="50000"/>
                      </a:sysClr>
                    </a:solidFill>
                    <a:prstDash val="sysDot"/>
                    <a:round/>
                  </a:ln>
                  <a:effectLst/>
                </c:spPr>
                <c:marker>
                  <c:symbol val="none"/>
                </c:marker>
                <c:dLbls>
                  <c:dLbl>
                    <c:idx val="0"/>
                    <c:delete val="1"/>
                    <c:extLst>
                      <c:ext uri="{CE6537A1-D6FC-4f65-9D91-7224C49458BB}"/>
                      <c:ext xmlns:c16="http://schemas.microsoft.com/office/drawing/2014/chart" uri="{C3380CC4-5D6E-409C-BE32-E72D297353CC}">
                        <c16:uniqueId val="{00000060-C2CF-4093-8D66-0377F37F106C}"/>
                      </c:ext>
                    </c:extLst>
                  </c:dLbl>
                  <c:dLbl>
                    <c:idx val="1"/>
                    <c:delete val="1"/>
                    <c:extLst>
                      <c:ext uri="{CE6537A1-D6FC-4f65-9D91-7224C49458BB}"/>
                      <c:ext xmlns:c16="http://schemas.microsoft.com/office/drawing/2014/chart" uri="{C3380CC4-5D6E-409C-BE32-E72D297353CC}">
                        <c16:uniqueId val="{00000061-C2CF-4093-8D66-0377F37F106C}"/>
                      </c:ext>
                    </c:extLst>
                  </c:dLbl>
                  <c:dLbl>
                    <c:idx val="2"/>
                    <c:layout>
                      <c:manualLayout>
                        <c:x val="-0.32940061953448035"/>
                        <c:y val="-2.9889102174425818E-2"/>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dLblPos val="r"/>
                    <c:showLegendKey val="0"/>
                    <c:showVal val="1"/>
                    <c:showCatName val="0"/>
                    <c:showSerName val="1"/>
                    <c:showPercent val="0"/>
                    <c:showBubbleSize val="0"/>
                    <c:separator> </c:separator>
                    <c:extLst>
                      <c:ext uri="{CE6537A1-D6FC-4f65-9D91-7224C49458BB}">
                        <c15:layout>
                          <c:manualLayout>
                            <c:w val="0.26850118203309692"/>
                            <c:h val="3.980247532652479E-2"/>
                          </c:manualLayout>
                        </c15:layout>
                      </c:ext>
                      <c:ext xmlns:c16="http://schemas.microsoft.com/office/drawing/2014/chart" uri="{C3380CC4-5D6E-409C-BE32-E72D297353CC}">
                        <c16:uniqueId val="{00000062-C2CF-4093-8D66-0377F37F106C}"/>
                      </c:ext>
                    </c:extLst>
                  </c:dLbl>
                  <c:dLbl>
                    <c:idx val="3"/>
                    <c:delete val="1"/>
                    <c:extLst>
                      <c:ext uri="{CE6537A1-D6FC-4f65-9D91-7224C49458BB}"/>
                      <c:ext xmlns:c16="http://schemas.microsoft.com/office/drawing/2014/chart" uri="{C3380CC4-5D6E-409C-BE32-E72D297353CC}">
                        <c16:uniqueId val="{00000063-C2CF-4093-8D66-0377F37F106C}"/>
                      </c:ext>
                    </c:extLst>
                  </c:dLbl>
                  <c:dLbl>
                    <c:idx val="5"/>
                    <c:delete val="1"/>
                    <c:extLst>
                      <c:ext uri="{CE6537A1-D6FC-4f65-9D91-7224C49458BB}"/>
                      <c:ext xmlns:c16="http://schemas.microsoft.com/office/drawing/2014/chart" uri="{C3380CC4-5D6E-409C-BE32-E72D297353CC}">
                        <c16:uniqueId val="{00000064-C2CF-4093-8D66-0377F37F106C}"/>
                      </c:ext>
                    </c:extLst>
                  </c:dLbl>
                  <c:dLbl>
                    <c:idx val="6"/>
                    <c:delete val="1"/>
                    <c:extLst>
                      <c:ext uri="{CE6537A1-D6FC-4f65-9D91-7224C49458BB}"/>
                      <c:ext xmlns:c16="http://schemas.microsoft.com/office/drawing/2014/chart" uri="{C3380CC4-5D6E-409C-BE32-E72D297353CC}">
                        <c16:uniqueId val="{00000065-C2CF-4093-8D66-0377F37F106C}"/>
                      </c:ext>
                    </c:extLst>
                  </c:dLbl>
                  <c:dLbl>
                    <c:idx val="7"/>
                    <c:delete val="1"/>
                    <c:extLst>
                      <c:ext uri="{CE6537A1-D6FC-4f65-9D91-7224C49458BB}"/>
                      <c:ext xmlns:c16="http://schemas.microsoft.com/office/drawing/2014/chart" uri="{C3380CC4-5D6E-409C-BE32-E72D297353CC}">
                        <c16:uniqueId val="{00000066-C2CF-4093-8D66-0377F37F106C}"/>
                      </c:ext>
                    </c:extLst>
                  </c:dLbl>
                  <c:dLbl>
                    <c:idx val="8"/>
                    <c:delete val="1"/>
                    <c:extLst>
                      <c:ext uri="{CE6537A1-D6FC-4f65-9D91-7224C49458BB}"/>
                      <c:ext xmlns:c16="http://schemas.microsoft.com/office/drawing/2014/chart" uri="{C3380CC4-5D6E-409C-BE32-E72D297353CC}">
                        <c16:uniqueId val="{00000067-C2CF-4093-8D66-0377F37F106C}"/>
                      </c:ext>
                    </c:extLst>
                  </c:dLbl>
                  <c:dLbl>
                    <c:idx val="9"/>
                    <c:delete val="1"/>
                    <c:extLst>
                      <c:ext uri="{CE6537A1-D6FC-4f65-9D91-7224C49458BB}"/>
                      <c:ext xmlns:c16="http://schemas.microsoft.com/office/drawing/2014/chart" uri="{C3380CC4-5D6E-409C-BE32-E72D297353CC}">
                        <c16:uniqueId val="{00000068-C2CF-4093-8D66-0377F37F106C}"/>
                      </c:ext>
                    </c:extLst>
                  </c:dLbl>
                  <c:dLbl>
                    <c:idx val="10"/>
                    <c:delete val="1"/>
                    <c:extLst>
                      <c:ext uri="{CE6537A1-D6FC-4f65-9D91-7224C49458BB}"/>
                      <c:ext xmlns:c16="http://schemas.microsoft.com/office/drawing/2014/chart" uri="{C3380CC4-5D6E-409C-BE32-E72D297353CC}">
                        <c16:uniqueId val="{00000069-C2CF-4093-8D66-0377F37F106C}"/>
                      </c:ext>
                    </c:extLst>
                  </c:dLbl>
                  <c:dLbl>
                    <c:idx val="11"/>
                    <c:delete val="1"/>
                    <c:extLst>
                      <c:ext uri="{CE6537A1-D6FC-4f65-9D91-7224C49458BB}"/>
                      <c:ext xmlns:c16="http://schemas.microsoft.com/office/drawing/2014/chart" uri="{C3380CC4-5D6E-409C-BE32-E72D297353CC}">
                        <c16:uniqueId val="{0000006A-C2CF-4093-8D66-0377F37F106C}"/>
                      </c:ext>
                    </c:extLst>
                  </c:dLbl>
                  <c:dLbl>
                    <c:idx val="12"/>
                    <c:delete val="1"/>
                    <c:extLst>
                      <c:ext uri="{CE6537A1-D6FC-4f65-9D91-7224C49458BB}"/>
                      <c:ext xmlns:c16="http://schemas.microsoft.com/office/drawing/2014/chart" uri="{C3380CC4-5D6E-409C-BE32-E72D297353CC}">
                        <c16:uniqueId val="{0000006B-C2CF-4093-8D66-0377F37F106C}"/>
                      </c:ext>
                    </c:extLst>
                  </c:dLbl>
                  <c:dLbl>
                    <c:idx val="13"/>
                    <c:delete val="1"/>
                    <c:extLst>
                      <c:ext uri="{CE6537A1-D6FC-4f65-9D91-7224C49458BB}"/>
                      <c:ext xmlns:c16="http://schemas.microsoft.com/office/drawing/2014/chart" uri="{C3380CC4-5D6E-409C-BE32-E72D297353CC}">
                        <c16:uniqueId val="{0000006C-C2CF-4093-8D66-0377F37F106C}"/>
                      </c:ext>
                    </c:extLst>
                  </c:dLbl>
                  <c:dLbl>
                    <c:idx val="14"/>
                    <c:delete val="1"/>
                    <c:extLst>
                      <c:ext uri="{CE6537A1-D6FC-4f65-9D91-7224C49458BB}"/>
                      <c:ext xmlns:c16="http://schemas.microsoft.com/office/drawing/2014/chart" uri="{C3380CC4-5D6E-409C-BE32-E72D297353CC}">
                        <c16:uniqueId val="{0000006D-C2CF-4093-8D66-0377F37F106C}"/>
                      </c:ext>
                    </c:extLst>
                  </c:dLbl>
                  <c:dLbl>
                    <c:idx val="15"/>
                    <c:delete val="1"/>
                    <c:extLst>
                      <c:ext uri="{CE6537A1-D6FC-4f65-9D91-7224C49458BB}"/>
                      <c:ext xmlns:c16="http://schemas.microsoft.com/office/drawing/2014/chart" uri="{C3380CC4-5D6E-409C-BE32-E72D297353CC}">
                        <c16:uniqueId val="{0000006E-C2CF-4093-8D66-0377F37F106C}"/>
                      </c:ext>
                    </c:extLst>
                  </c:dLbl>
                  <c:dLbl>
                    <c:idx val="16"/>
                    <c:delete val="1"/>
                    <c:extLst>
                      <c:ext uri="{CE6537A1-D6FC-4f65-9D91-7224C49458BB}"/>
                      <c:ext xmlns:c16="http://schemas.microsoft.com/office/drawing/2014/chart" uri="{C3380CC4-5D6E-409C-BE32-E72D297353CC}">
                        <c16:uniqueId val="{0000006F-C2CF-4093-8D66-0377F37F106C}"/>
                      </c:ext>
                    </c:extLst>
                  </c:dLbl>
                  <c:dLbl>
                    <c:idx val="17"/>
                    <c:delete val="1"/>
                    <c:extLst>
                      <c:ext uri="{CE6537A1-D6FC-4f65-9D91-7224C49458BB}"/>
                      <c:ext xmlns:c16="http://schemas.microsoft.com/office/drawing/2014/chart" uri="{C3380CC4-5D6E-409C-BE32-E72D297353CC}">
                        <c16:uniqueId val="{00000070-C2CF-4093-8D66-0377F37F106C}"/>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dLblPos val="t"/>
                  <c:showLegendKey val="0"/>
                  <c:showVal val="1"/>
                  <c:showCatName val="0"/>
                  <c:showSerName val="1"/>
                  <c:showPercent val="0"/>
                  <c:showBubbleSize val="0"/>
                  <c:separator> </c:separator>
                  <c:showLeaderLines val="0"/>
                  <c:extLst>
                    <c:ext uri="{CE6537A1-D6FC-4f65-9D91-7224C49458BB}">
                      <c15:showLeaderLines val="0"/>
                    </c:ext>
                  </c:extLst>
                </c:dLbls>
                <c:cat>
                  <c:numRef>
                    <c:extLst>
                      <c:ext uri="{02D57815-91ED-43cb-92C2-25804820EDAC}">
                        <c15:formulaRef>
                          <c15:sqref>'Concerned Other Satisfaction'!$A$32:$A$36</c15:sqref>
                        </c15:formulaRef>
                      </c:ext>
                    </c:extLst>
                    <c:numCache>
                      <c:formatCode>General</c:formatCode>
                      <c:ptCount val="5"/>
                      <c:pt idx="0">
                        <c:v>2019</c:v>
                      </c:pt>
                      <c:pt idx="1">
                        <c:v>2020</c:v>
                      </c:pt>
                      <c:pt idx="2">
                        <c:v>2021</c:v>
                      </c:pt>
                      <c:pt idx="3">
                        <c:v>2022</c:v>
                      </c:pt>
                      <c:pt idx="4">
                        <c:v>2023</c:v>
                      </c:pt>
                    </c:numCache>
                  </c:numRef>
                </c:cat>
                <c:val>
                  <c:numRef>
                    <c:extLst>
                      <c:ext uri="{02D57815-91ED-43cb-92C2-25804820EDAC}">
                        <c15:formulaRef>
                          <c15:sqref>'Concerned Other Satisfaction'!$E$4:$E$7</c15:sqref>
                        </c15:formulaRef>
                      </c:ext>
                    </c:extLst>
                    <c:numCache>
                      <c:formatCode>0%</c:formatCode>
                      <c:ptCount val="4"/>
                      <c:pt idx="0">
                        <c:v>0.85</c:v>
                      </c:pt>
                      <c:pt idx="1">
                        <c:v>0.85</c:v>
                      </c:pt>
                      <c:pt idx="2">
                        <c:v>0.85</c:v>
                      </c:pt>
                    </c:numCache>
                  </c:numRef>
                </c:val>
                <c:smooth val="0"/>
                <c:extLst>
                  <c:ext xmlns:c16="http://schemas.microsoft.com/office/drawing/2014/chart" uri="{C3380CC4-5D6E-409C-BE32-E72D297353CC}">
                    <c16:uniqueId val="{00000071-C2CF-4093-8D66-0377F37F106C}"/>
                  </c:ext>
                </c:extLst>
              </c15:ser>
            </c15:filteredLineSeries>
          </c:ext>
        </c:extLst>
      </c:lineChart>
      <c:catAx>
        <c:axId val="15524521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4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55246784"/>
        <c:crosses val="autoZero"/>
        <c:auto val="0"/>
        <c:lblAlgn val="ctr"/>
        <c:lblOffset val="0"/>
        <c:noMultiLvlLbl val="0"/>
      </c:catAx>
      <c:valAx>
        <c:axId val="155246784"/>
        <c:scaling>
          <c:orientation val="minMax"/>
          <c:max val="1"/>
          <c:min val="0.60000000000000009"/>
        </c:scaling>
        <c:delete val="1"/>
        <c:axPos val="l"/>
        <c:majorGridlines>
          <c:spPr>
            <a:ln w="9525" cap="flat" cmpd="sng" algn="ctr">
              <a:noFill/>
              <a:round/>
            </a:ln>
            <a:effectLst/>
          </c:spPr>
        </c:majorGridlines>
        <c:numFmt formatCode="0%" sourceLinked="1"/>
        <c:majorTickMark val="cross"/>
        <c:minorTickMark val="none"/>
        <c:tickLblPos val="nextTo"/>
        <c:crossAx val="155245216"/>
        <c:crossesAt val="1"/>
        <c:crossBetween val="between"/>
        <c:majorUnit val="0.1"/>
        <c:minorUnit val="5.000000000000001E-2"/>
      </c:valAx>
      <c:spPr>
        <a:noFill/>
        <a:ln>
          <a:noFill/>
        </a:ln>
        <a:effectLst/>
      </c:spPr>
    </c:plotArea>
    <c:plotVisOnly val="1"/>
    <c:dispBlanksAs val="gap"/>
    <c:showDLblsOverMax val="0"/>
  </c:chart>
  <c:spPr>
    <a:solidFill>
      <a:schemeClr val="bg1"/>
    </a:solidFill>
    <a:ln w="9525" cap="flat" cmpd="sng" algn="ctr">
      <a:noFill/>
      <a:round/>
    </a:ln>
    <a:effectLst/>
  </c:spPr>
  <c:txPr>
    <a:bodyPr rot="2700000" anchor="ctr" anchorCtr="1"/>
    <a:lstStyle/>
    <a:p>
      <a:pPr>
        <a:defRPr>
          <a:solidFill>
            <a:sysClr val="windowText" lastClr="000000"/>
          </a:solidFill>
          <a:latin typeface="Times New Roman" panose="02020603050405020304" pitchFamily="18" charset="0"/>
          <a:cs typeface="Times New Roman" panose="02020603050405020304" pitchFamily="18" charset="0"/>
        </a:defRPr>
      </a:pPr>
      <a:endParaRPr lang="en-US"/>
    </a:p>
  </c:txPr>
  <c:externalData r:id="rId4">
    <c:autoUpdate val="0"/>
  </c:externalData>
  <c:userShapes r:id="rId5"/>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1405777737420378E-2"/>
          <c:y val="4.3201037450117094E-2"/>
          <c:w val="0.62102159105111865"/>
          <c:h val="0.85961579705260582"/>
        </c:manualLayout>
      </c:layout>
      <c:barChart>
        <c:barDir val="col"/>
        <c:grouping val="clustered"/>
        <c:varyColors val="0"/>
        <c:ser>
          <c:idx val="4"/>
          <c:order val="0"/>
          <c:tx>
            <c:strRef>
              <c:f>'[2023 IHH SC Outcome data.xlsx]Concerned Other Satisfaction'!$C$3</c:f>
              <c:strCache>
                <c:ptCount val="1"/>
                <c:pt idx="0">
                  <c:v>2023 results</c:v>
                </c:pt>
              </c:strCache>
            </c:strRef>
          </c:tx>
          <c:spPr>
            <a:solidFill>
              <a:sysClr val="window" lastClr="FFFFFF">
                <a:lumMod val="85000"/>
              </a:sysClr>
            </a:solidFill>
            <a:ln>
              <a:noFill/>
            </a:ln>
            <a:effectLst/>
          </c:spPr>
          <c:invertIfNegative val="0"/>
          <c:dPt>
            <c:idx val="0"/>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1-EF21-4E19-856D-F71B54882B69}"/>
              </c:ext>
            </c:extLst>
          </c:dPt>
          <c:dPt>
            <c:idx val="1"/>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3-EF21-4E19-856D-F71B54882B69}"/>
              </c:ext>
            </c:extLst>
          </c:dPt>
          <c:dPt>
            <c:idx val="2"/>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5-EF21-4E19-856D-F71B54882B69}"/>
              </c:ext>
            </c:extLst>
          </c:dPt>
          <c:dPt>
            <c:idx val="4"/>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7-EF21-4E19-856D-F71B54882B69}"/>
              </c:ext>
            </c:extLst>
          </c:dPt>
          <c:dPt>
            <c:idx val="5"/>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9-EF21-4E19-856D-F71B54882B69}"/>
              </c:ext>
            </c:extLst>
          </c:dPt>
          <c:dPt>
            <c:idx val="6"/>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B-EF21-4E19-856D-F71B54882B69}"/>
              </c:ext>
            </c:extLst>
          </c:dPt>
          <c:dPt>
            <c:idx val="7"/>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D-EF21-4E19-856D-F71B54882B69}"/>
              </c:ext>
            </c:extLst>
          </c:dPt>
          <c:dPt>
            <c:idx val="8"/>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F-EF21-4E19-856D-F71B54882B69}"/>
              </c:ext>
            </c:extLst>
          </c:dPt>
          <c:dPt>
            <c:idx val="9"/>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1-EF21-4E19-856D-F71B54882B69}"/>
              </c:ext>
            </c:extLst>
          </c:dPt>
          <c:dPt>
            <c:idx val="10"/>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3-EF21-4E19-856D-F71B54882B69}"/>
              </c:ext>
            </c:extLst>
          </c:dPt>
          <c:dPt>
            <c:idx val="11"/>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5-EF21-4E19-856D-F71B54882B69}"/>
              </c:ext>
            </c:extLst>
          </c:dPt>
          <c:dPt>
            <c:idx val="12"/>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7-EF21-4E19-856D-F71B54882B69}"/>
              </c:ext>
            </c:extLst>
          </c:dPt>
          <c:dPt>
            <c:idx val="13"/>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9-EF21-4E19-856D-F71B54882B69}"/>
              </c:ext>
            </c:extLst>
          </c:dPt>
          <c:dPt>
            <c:idx val="14"/>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B-EF21-4E19-856D-F71B54882B69}"/>
              </c:ext>
            </c:extLst>
          </c:dPt>
          <c:dPt>
            <c:idx val="15"/>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D-EF21-4E19-856D-F71B54882B69}"/>
              </c:ext>
            </c:extLst>
          </c:dPt>
          <c:dPt>
            <c:idx val="16"/>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F-EF21-4E19-856D-F71B54882B69}"/>
              </c:ext>
            </c:extLst>
          </c:dPt>
          <c:dLbls>
            <c:numFmt formatCode="0%" sourceLinked="0"/>
            <c:spPr>
              <a:noFill/>
              <a:ln>
                <a:noFill/>
              </a:ln>
              <a:effectLst/>
            </c:spPr>
            <c:txPr>
              <a:bodyPr rot="0" spcFirstLastPara="1" vertOverflow="ellipsis" vert="horz" wrap="square" lIns="38100" tIns="19050" rIns="38100" bIns="19050" anchor="ctr" anchorCtr="0">
                <a:spAutoFit/>
              </a:bodyPr>
              <a:lstStyle/>
              <a:p>
                <a:pPr algn="ctr">
                  <a:defRPr sz="16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'[2023 IHH SC Outcome data.xlsx]Concerned Other Satisfaction'!$A$4:$A$7</c:f>
              <c:strCache>
                <c:ptCount val="3"/>
                <c:pt idx="0">
                  <c:v>Broadlawns</c:v>
                </c:pt>
                <c:pt idx="1">
                  <c:v>CSA</c:v>
                </c:pt>
                <c:pt idx="2">
                  <c:v>Eyerly Ball</c:v>
                </c:pt>
              </c:strCache>
              <c:extLst/>
            </c:strRef>
          </c:cat>
          <c:val>
            <c:numRef>
              <c:f>'[2023 IHH SC Outcome data.xlsx]Concerned Other Satisfaction'!$C$4:$C$7</c:f>
              <c:numCache>
                <c:formatCode>0%</c:formatCode>
                <c:ptCount val="3"/>
                <c:pt idx="0">
                  <c:v>0.81</c:v>
                </c:pt>
                <c:pt idx="1">
                  <c:v>0.89</c:v>
                </c:pt>
                <c:pt idx="2">
                  <c:v>0.88</c:v>
                </c:pt>
              </c:numCache>
              <c:extLst/>
            </c:numRef>
          </c:val>
          <c:extLst>
            <c:ext xmlns:c16="http://schemas.microsoft.com/office/drawing/2014/chart" uri="{C3380CC4-5D6E-409C-BE32-E72D297353CC}">
              <c16:uniqueId val="{00000020-EF21-4E19-856D-F71B54882B69}"/>
            </c:ext>
          </c:extLst>
        </c:ser>
        <c:dLbls>
          <c:showLegendKey val="0"/>
          <c:showVal val="0"/>
          <c:showCatName val="0"/>
          <c:showSerName val="0"/>
          <c:showPercent val="0"/>
          <c:showBubbleSize val="0"/>
        </c:dLbls>
        <c:gapWidth val="25"/>
        <c:axId val="155245216"/>
        <c:axId val="155246784"/>
      </c:barChart>
      <c:lineChart>
        <c:grouping val="standard"/>
        <c:varyColors val="0"/>
        <c:ser>
          <c:idx val="1"/>
          <c:order val="1"/>
          <c:tx>
            <c:strRef>
              <c:f>'[2023 IHH SC Outcome data.xlsx]Concerned Other Satisfaction'!$F$3</c:f>
              <c:strCache>
                <c:ptCount val="1"/>
                <c:pt idx="0">
                  <c:v>Exceeds Expectations 95%+</c:v>
                </c:pt>
              </c:strCache>
            </c:strRef>
          </c:tx>
          <c:spPr>
            <a:ln w="28575" cap="rnd">
              <a:solidFill>
                <a:srgbClr val="1F497D">
                  <a:alpha val="50000"/>
                </a:srgbClr>
              </a:solidFill>
              <a:prstDash val="dash"/>
              <a:round/>
            </a:ln>
            <a:effectLst/>
          </c:spPr>
          <c:marker>
            <c:symbol val="none"/>
          </c:marker>
          <c:dLbls>
            <c:dLbl>
              <c:idx val="0"/>
              <c:delete val="1"/>
              <c:extLst xmlns:c15="http://schemas.microsoft.com/office/drawing/2012/chart">
                <c:ext xmlns:c15="http://schemas.microsoft.com/office/drawing/2012/chart" uri="{CE6537A1-D6FC-4f65-9D91-7224C49458BB}">
                  <c15:layout>
                    <c:manualLayout>
                      <c:w val="0.23920567375886526"/>
                      <c:h val="5.5901243262563342E-2"/>
                    </c:manualLayout>
                  </c15:layout>
                </c:ext>
                <c:ext xmlns:c16="http://schemas.microsoft.com/office/drawing/2014/chart" uri="{C3380CC4-5D6E-409C-BE32-E72D297353CC}">
                  <c16:uniqueId val="{00000032-EF21-4E19-856D-F71B54882B69}"/>
                </c:ext>
              </c:extLst>
            </c:dLbl>
            <c:dLbl>
              <c:idx val="1"/>
              <c:delete val="1"/>
              <c:extLst>
                <c:ext xmlns:c15="http://schemas.microsoft.com/office/drawing/2012/chart" uri="{CE6537A1-D6FC-4f65-9D91-7224C49458BB}"/>
                <c:ext xmlns:c16="http://schemas.microsoft.com/office/drawing/2014/chart" uri="{C3380CC4-5D6E-409C-BE32-E72D297353CC}">
                  <c16:uniqueId val="{00000033-EF21-4E19-856D-F71B54882B69}"/>
                </c:ext>
              </c:extLst>
            </c:dLbl>
            <c:dLbl>
              <c:idx val="2"/>
              <c:layout>
                <c:manualLayout>
                  <c:x val="-3.0493816924604587E-2"/>
                  <c:y val="-3.5417346750500303E-2"/>
                </c:manualLayout>
              </c:layout>
              <c:spPr>
                <a:noFill/>
                <a:ln>
                  <a:noFill/>
                </a:ln>
                <a:effectLst/>
              </c:spPr>
              <c:txPr>
                <a:bodyPr rot="0" spcFirstLastPara="1" vertOverflow="ellipsis" vert="horz" wrap="square" lIns="38100" tIns="19050" rIns="38100" bIns="19050" anchor="ctr" anchorCtr="0">
                  <a:noAutofit/>
                </a:bodyPr>
                <a:lstStyle/>
                <a:p>
                  <a:pPr algn="r">
                    <a:defRPr sz="1200" b="1"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showLegendKey val="0"/>
              <c:showVal val="0"/>
              <c:showCatName val="0"/>
              <c:showSerName val="1"/>
              <c:showPercent val="0"/>
              <c:showBubbleSize val="0"/>
              <c:separator> </c:separator>
              <c:extLst>
                <c:ext xmlns:c15="http://schemas.microsoft.com/office/drawing/2012/chart" uri="{CE6537A1-D6FC-4f65-9D91-7224C49458BB}">
                  <c15:layout>
                    <c:manualLayout>
                      <c:w val="0.32541302569959313"/>
                      <c:h val="0.22715337659204132"/>
                    </c:manualLayout>
                  </c15:layout>
                </c:ext>
                <c:ext xmlns:c16="http://schemas.microsoft.com/office/drawing/2014/chart" uri="{C3380CC4-5D6E-409C-BE32-E72D297353CC}">
                  <c16:uniqueId val="{00000034-EF21-4E19-856D-F71B54882B69}"/>
                </c:ext>
              </c:extLst>
            </c:dLbl>
            <c:dLbl>
              <c:idx val="4"/>
              <c:delete val="1"/>
              <c:extLst>
                <c:ext xmlns:c15="http://schemas.microsoft.com/office/drawing/2012/chart" uri="{CE6537A1-D6FC-4f65-9D91-7224C49458BB}"/>
                <c:ext xmlns:c16="http://schemas.microsoft.com/office/drawing/2014/chart" uri="{C3380CC4-5D6E-409C-BE32-E72D297353CC}">
                  <c16:uniqueId val="{00000035-EF21-4E19-856D-F71B54882B69}"/>
                </c:ext>
              </c:extLst>
            </c:dLbl>
            <c:dLbl>
              <c:idx val="5"/>
              <c:delete val="1"/>
              <c:extLst>
                <c:ext xmlns:c15="http://schemas.microsoft.com/office/drawing/2012/chart" uri="{CE6537A1-D6FC-4f65-9D91-7224C49458BB}"/>
                <c:ext xmlns:c16="http://schemas.microsoft.com/office/drawing/2014/chart" uri="{C3380CC4-5D6E-409C-BE32-E72D297353CC}">
                  <c16:uniqueId val="{00000036-EF21-4E19-856D-F71B54882B69}"/>
                </c:ext>
              </c:extLst>
            </c:dLbl>
            <c:dLbl>
              <c:idx val="6"/>
              <c:delete val="1"/>
              <c:extLst>
                <c:ext xmlns:c15="http://schemas.microsoft.com/office/drawing/2012/chart" uri="{CE6537A1-D6FC-4f65-9D91-7224C49458BB}"/>
                <c:ext xmlns:c16="http://schemas.microsoft.com/office/drawing/2014/chart" uri="{C3380CC4-5D6E-409C-BE32-E72D297353CC}">
                  <c16:uniqueId val="{00000037-EF21-4E19-856D-F71B54882B69}"/>
                </c:ext>
              </c:extLst>
            </c:dLbl>
            <c:dLbl>
              <c:idx val="7"/>
              <c:delete val="1"/>
              <c:extLst>
                <c:ext xmlns:c15="http://schemas.microsoft.com/office/drawing/2012/chart" uri="{CE6537A1-D6FC-4f65-9D91-7224C49458BB}"/>
                <c:ext xmlns:c16="http://schemas.microsoft.com/office/drawing/2014/chart" uri="{C3380CC4-5D6E-409C-BE32-E72D297353CC}">
                  <c16:uniqueId val="{00000038-EF21-4E19-856D-F71B54882B69}"/>
                </c:ext>
              </c:extLst>
            </c:dLbl>
            <c:dLbl>
              <c:idx val="8"/>
              <c:delete val="1"/>
              <c:extLst>
                <c:ext xmlns:c15="http://schemas.microsoft.com/office/drawing/2012/chart" uri="{CE6537A1-D6FC-4f65-9D91-7224C49458BB}"/>
                <c:ext xmlns:c16="http://schemas.microsoft.com/office/drawing/2014/chart" uri="{C3380CC4-5D6E-409C-BE32-E72D297353CC}">
                  <c16:uniqueId val="{00000039-EF21-4E19-856D-F71B54882B69}"/>
                </c:ext>
              </c:extLst>
            </c:dLbl>
            <c:dLbl>
              <c:idx val="9"/>
              <c:delete val="1"/>
              <c:extLst>
                <c:ext xmlns:c15="http://schemas.microsoft.com/office/drawing/2012/chart" uri="{CE6537A1-D6FC-4f65-9D91-7224C49458BB}"/>
                <c:ext xmlns:c16="http://schemas.microsoft.com/office/drawing/2014/chart" uri="{C3380CC4-5D6E-409C-BE32-E72D297353CC}">
                  <c16:uniqueId val="{0000003A-EF21-4E19-856D-F71B54882B69}"/>
                </c:ext>
              </c:extLst>
            </c:dLbl>
            <c:dLbl>
              <c:idx val="10"/>
              <c:delete val="1"/>
              <c:extLst>
                <c:ext xmlns:c15="http://schemas.microsoft.com/office/drawing/2012/chart" uri="{CE6537A1-D6FC-4f65-9D91-7224C49458BB}"/>
                <c:ext xmlns:c16="http://schemas.microsoft.com/office/drawing/2014/chart" uri="{C3380CC4-5D6E-409C-BE32-E72D297353CC}">
                  <c16:uniqueId val="{0000003B-EF21-4E19-856D-F71B54882B69}"/>
                </c:ext>
              </c:extLst>
            </c:dLbl>
            <c:dLbl>
              <c:idx val="11"/>
              <c:delete val="1"/>
              <c:extLst>
                <c:ext xmlns:c15="http://schemas.microsoft.com/office/drawing/2012/chart" uri="{CE6537A1-D6FC-4f65-9D91-7224C49458BB}"/>
                <c:ext xmlns:c16="http://schemas.microsoft.com/office/drawing/2014/chart" uri="{C3380CC4-5D6E-409C-BE32-E72D297353CC}">
                  <c16:uniqueId val="{0000003C-EF21-4E19-856D-F71B54882B69}"/>
                </c:ext>
              </c:extLst>
            </c:dLbl>
            <c:dLbl>
              <c:idx val="12"/>
              <c:delete val="1"/>
              <c:extLst>
                <c:ext xmlns:c15="http://schemas.microsoft.com/office/drawing/2012/chart" uri="{CE6537A1-D6FC-4f65-9D91-7224C49458BB}"/>
                <c:ext xmlns:c16="http://schemas.microsoft.com/office/drawing/2014/chart" uri="{C3380CC4-5D6E-409C-BE32-E72D297353CC}">
                  <c16:uniqueId val="{0000003D-EF21-4E19-856D-F71B54882B69}"/>
                </c:ext>
              </c:extLst>
            </c:dLbl>
            <c:dLbl>
              <c:idx val="13"/>
              <c:delete val="1"/>
              <c:extLst>
                <c:ext xmlns:c15="http://schemas.microsoft.com/office/drawing/2012/chart" uri="{CE6537A1-D6FC-4f65-9D91-7224C49458BB}"/>
                <c:ext xmlns:c16="http://schemas.microsoft.com/office/drawing/2014/chart" uri="{C3380CC4-5D6E-409C-BE32-E72D297353CC}">
                  <c16:uniqueId val="{0000003E-EF21-4E19-856D-F71B54882B69}"/>
                </c:ext>
              </c:extLst>
            </c:dLbl>
            <c:dLbl>
              <c:idx val="14"/>
              <c:delete val="1"/>
              <c:extLst>
                <c:ext xmlns:c15="http://schemas.microsoft.com/office/drawing/2012/chart" uri="{CE6537A1-D6FC-4f65-9D91-7224C49458BB}"/>
                <c:ext xmlns:c16="http://schemas.microsoft.com/office/drawing/2014/chart" uri="{C3380CC4-5D6E-409C-BE32-E72D297353CC}">
                  <c16:uniqueId val="{0000003F-EF21-4E19-856D-F71B54882B69}"/>
                </c:ext>
              </c:extLst>
            </c:dLbl>
            <c:dLbl>
              <c:idx val="15"/>
              <c:delete val="1"/>
              <c:extLst>
                <c:ext xmlns:c15="http://schemas.microsoft.com/office/drawing/2012/chart" uri="{CE6537A1-D6FC-4f65-9D91-7224C49458BB}"/>
                <c:ext xmlns:c16="http://schemas.microsoft.com/office/drawing/2014/chart" uri="{C3380CC4-5D6E-409C-BE32-E72D297353CC}">
                  <c16:uniqueId val="{00000040-EF21-4E19-856D-F71B54882B69}"/>
                </c:ext>
              </c:extLst>
            </c:dLbl>
            <c:dLbl>
              <c:idx val="16"/>
              <c:delete val="1"/>
              <c:extLst>
                <c:ext xmlns:c15="http://schemas.microsoft.com/office/drawing/2012/chart" uri="{CE6537A1-D6FC-4f65-9D91-7224C49458BB}"/>
                <c:ext xmlns:c16="http://schemas.microsoft.com/office/drawing/2014/chart" uri="{C3380CC4-5D6E-409C-BE32-E72D297353CC}">
                  <c16:uniqueId val="{00000041-EF21-4E19-856D-F71B54882B69}"/>
                </c:ext>
              </c:extLst>
            </c:dLbl>
            <c:spPr>
              <a:noFill/>
              <a:ln>
                <a:noFill/>
              </a:ln>
              <a:effectLst/>
            </c:spPr>
            <c:txPr>
              <a:bodyPr rot="0" spcFirstLastPara="1" vertOverflow="ellipsis" vert="horz" wrap="square" lIns="38100" tIns="19050" rIns="38100" bIns="19050" anchor="ctr" anchorCtr="0">
                <a:spAutoFit/>
              </a:bodyPr>
              <a:lstStyle/>
              <a:p>
                <a:pPr algn="ctr">
                  <a:defRPr sz="1200" b="1"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showLegendKey val="0"/>
            <c:showVal val="0"/>
            <c:showCatName val="0"/>
            <c:showSerName val="1"/>
            <c:showPercent val="0"/>
            <c:showBubbleSize val="0"/>
            <c:showLeaderLines val="0"/>
            <c:extLst xmlns:c15="http://schemas.microsoft.com/office/drawing/2012/chart">
              <c:ext xmlns:c15="http://schemas.microsoft.com/office/drawing/2012/chart" uri="{CE6537A1-D6FC-4f65-9D91-7224C49458BB}">
                <c15:showLeaderLines val="0"/>
              </c:ext>
            </c:extLst>
          </c:dLbls>
          <c:cat>
            <c:strRef>
              <c:f>'[2023 IHH SC Outcome data.xlsx]Concerned Other Satisfaction'!$A$4:$A$7</c:f>
              <c:strCache>
                <c:ptCount val="3"/>
                <c:pt idx="0">
                  <c:v>Broadlawns</c:v>
                </c:pt>
                <c:pt idx="1">
                  <c:v>CSA</c:v>
                </c:pt>
                <c:pt idx="2">
                  <c:v>Eyerly Ball</c:v>
                </c:pt>
              </c:strCache>
              <c:extLst/>
            </c:strRef>
          </c:cat>
          <c:val>
            <c:numRef>
              <c:f>'[2023 IHH SC Outcome data.xlsx]Concerned Other Satisfaction'!$G$4:$G$7</c:f>
              <c:numCache>
                <c:formatCode>0%</c:formatCode>
                <c:ptCount val="3"/>
                <c:pt idx="0">
                  <c:v>0.94</c:v>
                </c:pt>
                <c:pt idx="1">
                  <c:v>0.94</c:v>
                </c:pt>
                <c:pt idx="2">
                  <c:v>0.94</c:v>
                </c:pt>
              </c:numCache>
              <c:extLst/>
            </c:numRef>
          </c:val>
          <c:smooth val="0"/>
          <c:extLst xmlns:c15="http://schemas.microsoft.com/office/drawing/2012/chart">
            <c:ext xmlns:c16="http://schemas.microsoft.com/office/drawing/2014/chart" uri="{C3380CC4-5D6E-409C-BE32-E72D297353CC}">
              <c16:uniqueId val="{00000042-EF21-4E19-856D-F71B54882B69}"/>
            </c:ext>
          </c:extLst>
        </c:ser>
        <c:ser>
          <c:idx val="2"/>
          <c:order val="2"/>
          <c:tx>
            <c:strRef>
              <c:f>'[2023 IHH SC Outcome data.xlsx]Concerned Other Satisfaction'!$G$3</c:f>
              <c:strCache>
                <c:ptCount val="1"/>
                <c:pt idx="0">
                  <c:v>Meets Expectations</c:v>
                </c:pt>
              </c:strCache>
            </c:strRef>
          </c:tx>
          <c:spPr>
            <a:ln w="28575" cap="rnd">
              <a:solidFill>
                <a:srgbClr val="008000">
                  <a:alpha val="50000"/>
                </a:srgbClr>
              </a:solidFill>
              <a:prstDash val="dash"/>
              <a:round/>
            </a:ln>
            <a:effectLst/>
          </c:spPr>
          <c:marker>
            <c:symbol val="none"/>
          </c:marker>
          <c:dLbls>
            <c:dLbl>
              <c:idx val="0"/>
              <c:layout>
                <c:manualLayout>
                  <c:x val="0.41384619084173435"/>
                  <c:y val="8.711932195037575E-3"/>
                </c:manualLayout>
              </c:layout>
              <c:spPr>
                <a:noFill/>
                <a:ln>
                  <a:noFill/>
                </a:ln>
                <a:effectLst/>
              </c:spPr>
              <c:txPr>
                <a:bodyPr rot="0" spcFirstLastPara="1" vertOverflow="ellipsis" vert="horz" wrap="square" lIns="38100" tIns="19050" rIns="38100" bIns="19050" anchor="ctr" anchorCtr="0">
                  <a:noAutofit/>
                </a:bodyPr>
                <a:lstStyle/>
                <a:p>
                  <a:pPr algn="r">
                    <a:defRPr sz="1200" b="1" i="0" u="none" strike="noStrike" kern="1200" baseline="0">
                      <a:solidFill>
                        <a:srgbClr val="0099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1"/>
              <c:showPercent val="0"/>
              <c:showBubbleSize val="0"/>
              <c:separator> </c:separator>
              <c:extLst>
                <c:ext xmlns:c15="http://schemas.microsoft.com/office/drawing/2012/chart" uri="{CE6537A1-D6FC-4f65-9D91-7224C49458BB}">
                  <c15:layout>
                    <c:manualLayout>
                      <c:w val="0.30020039412889887"/>
                      <c:h val="0.18649123987108282"/>
                    </c:manualLayout>
                  </c15:layout>
                </c:ext>
                <c:ext xmlns:c16="http://schemas.microsoft.com/office/drawing/2014/chart" uri="{C3380CC4-5D6E-409C-BE32-E72D297353CC}">
                  <c16:uniqueId val="{00000043-EF21-4E19-856D-F71B54882B69}"/>
                </c:ext>
              </c:extLst>
            </c:dLbl>
            <c:dLbl>
              <c:idx val="1"/>
              <c:delete val="1"/>
              <c:extLst>
                <c:ext xmlns:c15="http://schemas.microsoft.com/office/drawing/2012/chart" uri="{CE6537A1-D6FC-4f65-9D91-7224C49458BB}"/>
                <c:ext xmlns:c16="http://schemas.microsoft.com/office/drawing/2014/chart" uri="{C3380CC4-5D6E-409C-BE32-E72D297353CC}">
                  <c16:uniqueId val="{00000044-EF21-4E19-856D-F71B54882B69}"/>
                </c:ext>
              </c:extLst>
            </c:dLbl>
            <c:dLbl>
              <c:idx val="2"/>
              <c:delete val="1"/>
              <c:extLst>
                <c:ext xmlns:c15="http://schemas.microsoft.com/office/drawing/2012/chart" uri="{CE6537A1-D6FC-4f65-9D91-7224C49458BB}"/>
                <c:ext xmlns:c16="http://schemas.microsoft.com/office/drawing/2014/chart" uri="{C3380CC4-5D6E-409C-BE32-E72D297353CC}">
                  <c16:uniqueId val="{00000045-EF21-4E19-856D-F71B54882B69}"/>
                </c:ext>
              </c:extLst>
            </c:dLbl>
            <c:dLbl>
              <c:idx val="4"/>
              <c:delete val="1"/>
              <c:extLst>
                <c:ext xmlns:c15="http://schemas.microsoft.com/office/drawing/2012/chart" uri="{CE6537A1-D6FC-4f65-9D91-7224C49458BB}"/>
                <c:ext xmlns:c16="http://schemas.microsoft.com/office/drawing/2014/chart" uri="{C3380CC4-5D6E-409C-BE32-E72D297353CC}">
                  <c16:uniqueId val="{00000046-EF21-4E19-856D-F71B54882B69}"/>
                </c:ext>
              </c:extLst>
            </c:dLbl>
            <c:dLbl>
              <c:idx val="5"/>
              <c:delete val="1"/>
              <c:extLst>
                <c:ext xmlns:c15="http://schemas.microsoft.com/office/drawing/2012/chart" uri="{CE6537A1-D6FC-4f65-9D91-7224C49458BB}"/>
                <c:ext xmlns:c16="http://schemas.microsoft.com/office/drawing/2014/chart" uri="{C3380CC4-5D6E-409C-BE32-E72D297353CC}">
                  <c16:uniqueId val="{00000047-EF21-4E19-856D-F71B54882B69}"/>
                </c:ext>
              </c:extLst>
            </c:dLbl>
            <c:dLbl>
              <c:idx val="6"/>
              <c:delete val="1"/>
              <c:extLst>
                <c:ext xmlns:c15="http://schemas.microsoft.com/office/drawing/2012/chart" uri="{CE6537A1-D6FC-4f65-9D91-7224C49458BB}"/>
                <c:ext xmlns:c16="http://schemas.microsoft.com/office/drawing/2014/chart" uri="{C3380CC4-5D6E-409C-BE32-E72D297353CC}">
                  <c16:uniqueId val="{00000048-EF21-4E19-856D-F71B54882B69}"/>
                </c:ext>
              </c:extLst>
            </c:dLbl>
            <c:dLbl>
              <c:idx val="7"/>
              <c:delete val="1"/>
              <c:extLst>
                <c:ext xmlns:c15="http://schemas.microsoft.com/office/drawing/2012/chart" uri="{CE6537A1-D6FC-4f65-9D91-7224C49458BB}"/>
                <c:ext xmlns:c16="http://schemas.microsoft.com/office/drawing/2014/chart" uri="{C3380CC4-5D6E-409C-BE32-E72D297353CC}">
                  <c16:uniqueId val="{00000049-EF21-4E19-856D-F71B54882B69}"/>
                </c:ext>
              </c:extLst>
            </c:dLbl>
            <c:dLbl>
              <c:idx val="8"/>
              <c:delete val="1"/>
              <c:extLst>
                <c:ext xmlns:c15="http://schemas.microsoft.com/office/drawing/2012/chart" uri="{CE6537A1-D6FC-4f65-9D91-7224C49458BB}"/>
                <c:ext xmlns:c16="http://schemas.microsoft.com/office/drawing/2014/chart" uri="{C3380CC4-5D6E-409C-BE32-E72D297353CC}">
                  <c16:uniqueId val="{0000004A-EF21-4E19-856D-F71B54882B69}"/>
                </c:ext>
              </c:extLst>
            </c:dLbl>
            <c:dLbl>
              <c:idx val="9"/>
              <c:delete val="1"/>
              <c:extLst>
                <c:ext xmlns:c15="http://schemas.microsoft.com/office/drawing/2012/chart" uri="{CE6537A1-D6FC-4f65-9D91-7224C49458BB}"/>
                <c:ext xmlns:c16="http://schemas.microsoft.com/office/drawing/2014/chart" uri="{C3380CC4-5D6E-409C-BE32-E72D297353CC}">
                  <c16:uniqueId val="{0000004B-EF21-4E19-856D-F71B54882B69}"/>
                </c:ext>
              </c:extLst>
            </c:dLbl>
            <c:dLbl>
              <c:idx val="10"/>
              <c:delete val="1"/>
              <c:extLst>
                <c:ext xmlns:c15="http://schemas.microsoft.com/office/drawing/2012/chart" uri="{CE6537A1-D6FC-4f65-9D91-7224C49458BB}"/>
                <c:ext xmlns:c16="http://schemas.microsoft.com/office/drawing/2014/chart" uri="{C3380CC4-5D6E-409C-BE32-E72D297353CC}">
                  <c16:uniqueId val="{0000004C-EF21-4E19-856D-F71B54882B69}"/>
                </c:ext>
              </c:extLst>
            </c:dLbl>
            <c:dLbl>
              <c:idx val="11"/>
              <c:delete val="1"/>
              <c:extLst>
                <c:ext xmlns:c15="http://schemas.microsoft.com/office/drawing/2012/chart" uri="{CE6537A1-D6FC-4f65-9D91-7224C49458BB}"/>
                <c:ext xmlns:c16="http://schemas.microsoft.com/office/drawing/2014/chart" uri="{C3380CC4-5D6E-409C-BE32-E72D297353CC}">
                  <c16:uniqueId val="{0000004D-EF21-4E19-856D-F71B54882B69}"/>
                </c:ext>
              </c:extLst>
            </c:dLbl>
            <c:dLbl>
              <c:idx val="12"/>
              <c:delete val="1"/>
              <c:extLst>
                <c:ext xmlns:c15="http://schemas.microsoft.com/office/drawing/2012/chart" uri="{CE6537A1-D6FC-4f65-9D91-7224C49458BB}"/>
                <c:ext xmlns:c16="http://schemas.microsoft.com/office/drawing/2014/chart" uri="{C3380CC4-5D6E-409C-BE32-E72D297353CC}">
                  <c16:uniqueId val="{0000004E-EF21-4E19-856D-F71B54882B69}"/>
                </c:ext>
              </c:extLst>
            </c:dLbl>
            <c:dLbl>
              <c:idx val="13"/>
              <c:delete val="1"/>
              <c:extLst>
                <c:ext xmlns:c15="http://schemas.microsoft.com/office/drawing/2012/chart" uri="{CE6537A1-D6FC-4f65-9D91-7224C49458BB}"/>
                <c:ext xmlns:c16="http://schemas.microsoft.com/office/drawing/2014/chart" uri="{C3380CC4-5D6E-409C-BE32-E72D297353CC}">
                  <c16:uniqueId val="{0000004F-EF21-4E19-856D-F71B54882B69}"/>
                </c:ext>
              </c:extLst>
            </c:dLbl>
            <c:dLbl>
              <c:idx val="14"/>
              <c:delete val="1"/>
              <c:extLst>
                <c:ext xmlns:c15="http://schemas.microsoft.com/office/drawing/2012/chart" uri="{CE6537A1-D6FC-4f65-9D91-7224C49458BB}"/>
                <c:ext xmlns:c16="http://schemas.microsoft.com/office/drawing/2014/chart" uri="{C3380CC4-5D6E-409C-BE32-E72D297353CC}">
                  <c16:uniqueId val="{00000050-EF21-4E19-856D-F71B54882B69}"/>
                </c:ext>
              </c:extLst>
            </c:dLbl>
            <c:dLbl>
              <c:idx val="15"/>
              <c:delete val="1"/>
              <c:extLst>
                <c:ext xmlns:c15="http://schemas.microsoft.com/office/drawing/2012/chart" uri="{CE6537A1-D6FC-4f65-9D91-7224C49458BB}"/>
                <c:ext xmlns:c16="http://schemas.microsoft.com/office/drawing/2014/chart" uri="{C3380CC4-5D6E-409C-BE32-E72D297353CC}">
                  <c16:uniqueId val="{00000051-EF21-4E19-856D-F71B54882B69}"/>
                </c:ext>
              </c:extLst>
            </c:dLbl>
            <c:dLbl>
              <c:idx val="16"/>
              <c:delete val="1"/>
              <c:extLst>
                <c:ext xmlns:c15="http://schemas.microsoft.com/office/drawing/2012/chart" uri="{CE6537A1-D6FC-4f65-9D91-7224C49458BB}"/>
                <c:ext xmlns:c16="http://schemas.microsoft.com/office/drawing/2014/chart" uri="{C3380CC4-5D6E-409C-BE32-E72D297353CC}">
                  <c16:uniqueId val="{00000052-EF21-4E19-856D-F71B54882B69}"/>
                </c:ext>
              </c:extLst>
            </c:dLbl>
            <c:spPr>
              <a:noFill/>
              <a:ln>
                <a:noFill/>
              </a:ln>
              <a:effectLst/>
            </c:spPr>
            <c:txPr>
              <a:bodyPr rot="0" spcFirstLastPara="1" vertOverflow="ellipsis" vert="horz" wrap="square" lIns="38100" tIns="19050" rIns="38100" bIns="19050" anchor="ctr" anchorCtr="0">
                <a:spAutoFit/>
              </a:bodyPr>
              <a:lstStyle/>
              <a:p>
                <a:pPr algn="r">
                  <a:defRPr sz="1200" b="1" i="0" u="none" strike="noStrike" kern="1200" baseline="0">
                    <a:solidFill>
                      <a:srgbClr val="0099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0"/>
              </c:ext>
            </c:extLst>
          </c:dLbls>
          <c:cat>
            <c:strRef>
              <c:f>'[2023 IHH SC Outcome data.xlsx]Concerned Other Satisfaction'!$A$4:$A$7</c:f>
              <c:strCache>
                <c:ptCount val="3"/>
                <c:pt idx="0">
                  <c:v>Broadlawns</c:v>
                </c:pt>
                <c:pt idx="1">
                  <c:v>CSA</c:v>
                </c:pt>
                <c:pt idx="2">
                  <c:v>Eyerly Ball</c:v>
                </c:pt>
              </c:strCache>
              <c:extLst/>
            </c:strRef>
          </c:cat>
          <c:val>
            <c:numRef>
              <c:f>'[2023 IHH SC Outcome data.xlsx]Concerned Other Satisfaction'!$H$4:$H$7</c:f>
              <c:numCache>
                <c:formatCode>0%</c:formatCode>
                <c:ptCount val="3"/>
                <c:pt idx="0">
                  <c:v>0.9</c:v>
                </c:pt>
                <c:pt idx="1">
                  <c:v>0.9</c:v>
                </c:pt>
                <c:pt idx="2">
                  <c:v>0.9</c:v>
                </c:pt>
              </c:numCache>
              <c:extLst/>
            </c:numRef>
          </c:val>
          <c:smooth val="0"/>
          <c:extLst>
            <c:ext xmlns:c16="http://schemas.microsoft.com/office/drawing/2014/chart" uri="{C3380CC4-5D6E-409C-BE32-E72D297353CC}">
              <c16:uniqueId val="{00000053-EF21-4E19-856D-F71B54882B69}"/>
            </c:ext>
          </c:extLst>
        </c:ser>
        <c:ser>
          <c:idx val="3"/>
          <c:order val="3"/>
          <c:tx>
            <c:strRef>
              <c:f>'[2023 IHH SC Outcome data.xlsx]Concerned Other Satisfaction'!$H$3</c:f>
              <c:strCache>
                <c:ptCount val="1"/>
                <c:pt idx="0">
                  <c:v>Needs Improvement</c:v>
                </c:pt>
              </c:strCache>
            </c:strRef>
          </c:tx>
          <c:spPr>
            <a:ln w="28575" cap="rnd">
              <a:solidFill>
                <a:srgbClr val="FF9900">
                  <a:alpha val="50000"/>
                </a:srgbClr>
              </a:solidFill>
              <a:prstDash val="dash"/>
              <a:round/>
            </a:ln>
            <a:effectLst/>
          </c:spPr>
          <c:marker>
            <c:symbol val="none"/>
          </c:marker>
          <c:dLbls>
            <c:dLbl>
              <c:idx val="0"/>
              <c:layout>
                <c:manualLayout>
                  <c:x val="0.45223400923036539"/>
                  <c:y val="8.5802496021025354E-2"/>
                </c:manualLayout>
              </c:layout>
              <c:spPr>
                <a:noFill/>
                <a:ln>
                  <a:noFill/>
                </a:ln>
                <a:effectLst/>
              </c:spPr>
              <c:txPr>
                <a:bodyPr rot="0" spcFirstLastPara="1" vertOverflow="ellipsis" vert="horz" wrap="square" lIns="38100" tIns="19050" rIns="38100" bIns="19050" anchor="ctr" anchorCtr="0">
                  <a:noAutofit/>
                </a:bodyPr>
                <a:lstStyle/>
                <a:p>
                  <a:pPr algn="r">
                    <a:defRPr sz="1200" b="1" i="0" u="none" strike="noStrike" kern="1200" baseline="0">
                      <a:solidFill>
                        <a:srgbClr val="CC66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1"/>
              <c:showPercent val="0"/>
              <c:showBubbleSize val="0"/>
              <c:separator> </c:separator>
              <c:extLst>
                <c:ext xmlns:c15="http://schemas.microsoft.com/office/drawing/2012/chart" uri="{CE6537A1-D6FC-4f65-9D91-7224C49458BB}">
                  <c15:layout>
                    <c:manualLayout>
                      <c:w val="0.28089348206474185"/>
                      <c:h val="0.18044228862651274"/>
                    </c:manualLayout>
                  </c15:layout>
                </c:ext>
                <c:ext xmlns:c16="http://schemas.microsoft.com/office/drawing/2014/chart" uri="{C3380CC4-5D6E-409C-BE32-E72D297353CC}">
                  <c16:uniqueId val="{00000054-EF21-4E19-856D-F71B54882B69}"/>
                </c:ext>
              </c:extLst>
            </c:dLbl>
            <c:dLbl>
              <c:idx val="1"/>
              <c:delete val="1"/>
              <c:extLst>
                <c:ext xmlns:c15="http://schemas.microsoft.com/office/drawing/2012/chart" uri="{CE6537A1-D6FC-4f65-9D91-7224C49458BB}"/>
                <c:ext xmlns:c16="http://schemas.microsoft.com/office/drawing/2014/chart" uri="{C3380CC4-5D6E-409C-BE32-E72D297353CC}">
                  <c16:uniqueId val="{00000055-EF21-4E19-856D-F71B54882B69}"/>
                </c:ext>
              </c:extLst>
            </c:dLbl>
            <c:dLbl>
              <c:idx val="2"/>
              <c:delete val="1"/>
              <c:extLst>
                <c:ext xmlns:c15="http://schemas.microsoft.com/office/drawing/2012/chart" uri="{CE6537A1-D6FC-4f65-9D91-7224C49458BB}"/>
                <c:ext xmlns:c16="http://schemas.microsoft.com/office/drawing/2014/chart" uri="{C3380CC4-5D6E-409C-BE32-E72D297353CC}">
                  <c16:uniqueId val="{00000056-EF21-4E19-856D-F71B54882B69}"/>
                </c:ext>
              </c:extLst>
            </c:dLbl>
            <c:dLbl>
              <c:idx val="4"/>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7-EF21-4E19-856D-F71B54882B69}"/>
                </c:ext>
              </c:extLst>
            </c:dLbl>
            <c:dLbl>
              <c:idx val="5"/>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8-EF21-4E19-856D-F71B54882B69}"/>
                </c:ext>
              </c:extLst>
            </c:dLbl>
            <c:dLbl>
              <c:idx val="6"/>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9-EF21-4E19-856D-F71B54882B69}"/>
                </c:ext>
              </c:extLst>
            </c:dLbl>
            <c:dLbl>
              <c:idx val="7"/>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A-EF21-4E19-856D-F71B54882B69}"/>
                </c:ext>
              </c:extLst>
            </c:dLbl>
            <c:dLbl>
              <c:idx val="8"/>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B-EF21-4E19-856D-F71B54882B69}"/>
                </c:ext>
              </c:extLst>
            </c:dLbl>
            <c:dLbl>
              <c:idx val="9"/>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C-EF21-4E19-856D-F71B54882B69}"/>
                </c:ext>
              </c:extLst>
            </c:dLbl>
            <c:dLbl>
              <c:idx val="10"/>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D-EF21-4E19-856D-F71B54882B69}"/>
                </c:ext>
              </c:extLst>
            </c:dLbl>
            <c:dLbl>
              <c:idx val="11"/>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E-EF21-4E19-856D-F71B54882B69}"/>
                </c:ext>
              </c:extLst>
            </c:dLbl>
            <c:dLbl>
              <c:idx val="12"/>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F-EF21-4E19-856D-F71B54882B69}"/>
                </c:ext>
              </c:extLst>
            </c:dLbl>
            <c:dLbl>
              <c:idx val="13"/>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60-EF21-4E19-856D-F71B54882B69}"/>
                </c:ext>
              </c:extLst>
            </c:dLbl>
            <c:dLbl>
              <c:idx val="14"/>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61-EF21-4E19-856D-F71B54882B69}"/>
                </c:ext>
              </c:extLst>
            </c:dLbl>
            <c:dLbl>
              <c:idx val="15"/>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62-EF21-4E19-856D-F71B54882B69}"/>
                </c:ext>
              </c:extLst>
            </c:dLbl>
            <c:dLbl>
              <c:idx val="16"/>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63-EF21-4E19-856D-F71B54882B69}"/>
                </c:ext>
              </c:extLst>
            </c:dLbl>
            <c:spPr>
              <a:noFill/>
              <a:ln>
                <a:noFill/>
              </a:ln>
              <a:effectLst/>
            </c:spPr>
            <c:txPr>
              <a:bodyPr rot="0" spcFirstLastPara="1" vertOverflow="ellipsis" vert="horz" wrap="square" lIns="38100" tIns="19050" rIns="38100" bIns="19050" anchor="ctr" anchorCtr="0">
                <a:spAutoFit/>
              </a:bodyPr>
              <a:lstStyle/>
              <a:p>
                <a:pPr algn="ctr">
                  <a:defRPr sz="1200" b="1" i="0" u="none" strike="noStrike" kern="1200" baseline="0">
                    <a:solidFill>
                      <a:srgbClr val="CC66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1"/>
            <c:showPercent val="0"/>
            <c:showBubbleSize val="0"/>
            <c:separator> </c:separator>
            <c:showLeaderLines val="0"/>
            <c:extLst xmlns:c15="http://schemas.microsoft.com/office/drawing/2012/chart">
              <c:ext xmlns:c15="http://schemas.microsoft.com/office/drawing/2012/chart" uri="{CE6537A1-D6FC-4f65-9D91-7224C49458BB}">
                <c15:showLeaderLines val="0"/>
              </c:ext>
            </c:extLst>
          </c:dLbls>
          <c:cat>
            <c:strRef>
              <c:f>'[2023 IHH SC Outcome data.xlsx]Concerned Other Satisfaction'!$A$4:$A$7</c:f>
              <c:strCache>
                <c:ptCount val="3"/>
                <c:pt idx="0">
                  <c:v>Broadlawns</c:v>
                </c:pt>
                <c:pt idx="1">
                  <c:v>CSA</c:v>
                </c:pt>
                <c:pt idx="2">
                  <c:v>Eyerly Ball</c:v>
                </c:pt>
              </c:strCache>
              <c:extLst/>
            </c:strRef>
          </c:cat>
          <c:val>
            <c:numRef>
              <c:f>'[2023 IHH SC Outcome data.xlsx]Concerned Other Satisfaction'!$I$4:$I$7</c:f>
              <c:numCache>
                <c:formatCode>0%</c:formatCode>
                <c:ptCount val="3"/>
                <c:pt idx="0">
                  <c:v>0.85</c:v>
                </c:pt>
                <c:pt idx="1">
                  <c:v>0.85</c:v>
                </c:pt>
                <c:pt idx="2">
                  <c:v>0.85</c:v>
                </c:pt>
              </c:numCache>
              <c:extLst/>
            </c:numRef>
          </c:val>
          <c:smooth val="0"/>
          <c:extLst xmlns:c15="http://schemas.microsoft.com/office/drawing/2012/chart">
            <c:ext xmlns:c16="http://schemas.microsoft.com/office/drawing/2014/chart" uri="{C3380CC4-5D6E-409C-BE32-E72D297353CC}">
              <c16:uniqueId val="{00000064-EF21-4E19-856D-F71B54882B69}"/>
            </c:ext>
          </c:extLst>
        </c:ser>
        <c:ser>
          <c:idx val="5"/>
          <c:order val="4"/>
          <c:tx>
            <c:strRef>
              <c:f>'[2023 IHH SC Outcome data.xlsx]Concerned Other Satisfaction'!$I$3</c:f>
              <c:strCache>
                <c:ptCount val="1"/>
                <c:pt idx="0">
                  <c:v>&lt;85% Does Not Meet Minimum Expectations</c:v>
                </c:pt>
              </c:strCache>
            </c:strRef>
          </c:tx>
          <c:spPr>
            <a:ln w="28575" cap="rnd">
              <a:noFill/>
              <a:round/>
            </a:ln>
            <a:effectLst/>
          </c:spPr>
          <c:marker>
            <c:symbol val="none"/>
          </c:marker>
          <c:dLbls>
            <c:dLbl>
              <c:idx val="1"/>
              <c:layout>
                <c:manualLayout>
                  <c:x val="0.24757573775928562"/>
                  <c:y val="5.9075748328767899E-2"/>
                </c:manualLayout>
              </c:layout>
              <c:spPr>
                <a:noFill/>
                <a:ln>
                  <a:noFill/>
                </a:ln>
                <a:effectLst/>
              </c:spPr>
              <c:txPr>
                <a:bodyPr rot="0" spcFirstLastPara="1" vertOverflow="ellipsis" vert="horz" wrap="square" lIns="38100" tIns="19050" rIns="38100" bIns="19050" anchor="ctr" anchorCtr="0">
                  <a:noAutofit/>
                </a:bodyPr>
                <a:lstStyle/>
                <a:p>
                  <a:pPr algn="r">
                    <a:defRPr sz="1200" b="1" i="0" u="none" strike="noStrike" kern="1200" baseline="0">
                      <a:solidFill>
                        <a:srgbClr val="C00000"/>
                      </a:solidFill>
                      <a:latin typeface="Arial" panose="020B0604020202020204" pitchFamily="34" charset="0"/>
                      <a:ea typeface="+mn-ea"/>
                      <a:cs typeface="Arial" panose="020B0604020202020204" pitchFamily="34" charset="0"/>
                    </a:defRPr>
                  </a:pPr>
                  <a:endParaRPr lang="en-US"/>
                </a:p>
              </c:txPr>
              <c:showLegendKey val="0"/>
              <c:showVal val="0"/>
              <c:showCatName val="0"/>
              <c:showSerName val="1"/>
              <c:showPercent val="0"/>
              <c:showBubbleSize val="0"/>
              <c:extLst>
                <c:ext xmlns:c15="http://schemas.microsoft.com/office/drawing/2012/chart" uri="{CE6537A1-D6FC-4f65-9D91-7224C49458BB}">
                  <c15:layout>
                    <c:manualLayout>
                      <c:w val="0.26286151731033619"/>
                      <c:h val="0.25899989348365793"/>
                    </c:manualLayout>
                  </c15:layout>
                </c:ext>
                <c:ext xmlns:c16="http://schemas.microsoft.com/office/drawing/2014/chart" uri="{C3380CC4-5D6E-409C-BE32-E72D297353CC}">
                  <c16:uniqueId val="{00000065-EF21-4E19-856D-F71B54882B69}"/>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C00000"/>
                    </a:solidFill>
                    <a:latin typeface="Arial" panose="020B0604020202020204" pitchFamily="34" charset="0"/>
                    <a:ea typeface="+mn-ea"/>
                    <a:cs typeface="Arial" panose="020B0604020202020204" pitchFamily="34"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'[2023 IHH SC Outcome data.xlsx]Concerned Other Satisfaction'!$A$4:$A$7</c:f>
              <c:strCache>
                <c:ptCount val="3"/>
                <c:pt idx="0">
                  <c:v>Broadlawns</c:v>
                </c:pt>
                <c:pt idx="1">
                  <c:v>CSA</c:v>
                </c:pt>
                <c:pt idx="2">
                  <c:v>Eyerly Ball</c:v>
                </c:pt>
              </c:strCache>
              <c:extLst/>
            </c:strRef>
          </c:cat>
          <c:val>
            <c:numRef>
              <c:f>'[2023 IHH SC Outcome data.xlsx]Concerned Other Satisfaction'!$J$4:$J$7</c:f>
              <c:numCache>
                <c:formatCode>0%</c:formatCode>
                <c:ptCount val="3"/>
                <c:pt idx="0">
                  <c:v>0.7</c:v>
                </c:pt>
                <c:pt idx="1">
                  <c:v>0.7</c:v>
                </c:pt>
                <c:pt idx="2">
                  <c:v>0.7</c:v>
                </c:pt>
              </c:numCache>
              <c:extLst/>
            </c:numRef>
          </c:val>
          <c:smooth val="0"/>
          <c:extLst xmlns:c15="http://schemas.microsoft.com/office/drawing/2012/chart">
            <c:ext xmlns:c16="http://schemas.microsoft.com/office/drawing/2014/chart" uri="{C3380CC4-5D6E-409C-BE32-E72D297353CC}">
              <c16:uniqueId val="{00000066-EF21-4E19-856D-F71B54882B69}"/>
            </c:ext>
          </c:extLst>
        </c:ser>
        <c:dLbls>
          <c:showLegendKey val="0"/>
          <c:showVal val="0"/>
          <c:showCatName val="0"/>
          <c:showSerName val="0"/>
          <c:showPercent val="0"/>
          <c:showBubbleSize val="0"/>
        </c:dLbls>
        <c:marker val="1"/>
        <c:smooth val="0"/>
        <c:axId val="155245216"/>
        <c:axId val="155246784"/>
      </c:lineChart>
      <c:catAx>
        <c:axId val="155245216"/>
        <c:scaling>
          <c:orientation val="minMax"/>
        </c:scaling>
        <c:delete val="0"/>
        <c:axPos val="b"/>
        <c:numFmt formatCode="General" sourceLinked="1"/>
        <c:majorTickMark val="out"/>
        <c:minorTickMark val="none"/>
        <c:tickLblPos val="nextTo"/>
        <c:spPr>
          <a:noFill/>
          <a:ln w="9525" cap="flat" cmpd="sng" algn="ctr">
            <a:solidFill>
              <a:srgbClr val="4472C4">
                <a:alpha val="90000"/>
              </a:srgbClr>
            </a:solidFill>
            <a:round/>
          </a:ln>
          <a:effectLst/>
        </c:spPr>
        <c:txPr>
          <a:bodyPr rot="0" spcFirstLastPara="1" vertOverflow="ellipsis" wrap="square" anchor="ctr" anchorCtr="1"/>
          <a:lstStyle/>
          <a:p>
            <a:pPr>
              <a:defRPr sz="1400" b="1" i="0" u="none" strike="noStrike" kern="1200" baseline="0">
                <a:solidFill>
                  <a:sysClr val="windowText" lastClr="000000">
                    <a:alpha val="88000"/>
                  </a:sysClr>
                </a:solidFill>
                <a:latin typeface="Arial" panose="020B0604020202020204" pitchFamily="34" charset="0"/>
                <a:ea typeface="+mn-ea"/>
                <a:cs typeface="Arial" panose="020B0604020202020204" pitchFamily="34" charset="0"/>
              </a:defRPr>
            </a:pPr>
            <a:endParaRPr lang="en-US"/>
          </a:p>
        </c:txPr>
        <c:crossAx val="155246784"/>
        <c:crosses val="autoZero"/>
        <c:auto val="0"/>
        <c:lblAlgn val="ctr"/>
        <c:lblOffset val="0"/>
        <c:noMultiLvlLbl val="0"/>
      </c:catAx>
      <c:valAx>
        <c:axId val="155246784"/>
        <c:scaling>
          <c:orientation val="minMax"/>
          <c:max val="1"/>
          <c:min val="0.60000000000000009"/>
        </c:scaling>
        <c:delete val="0"/>
        <c:axPos val="l"/>
        <c:majorGridlines>
          <c:spPr>
            <a:ln w="9525" cap="flat" cmpd="sng" algn="ctr">
              <a:noFill/>
              <a:round/>
            </a:ln>
            <a:effectLst/>
          </c:spPr>
        </c:majorGridlines>
        <c:numFmt formatCode="0%" sourceLinked="1"/>
        <c:majorTickMark val="cross"/>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55245216"/>
        <c:crossesAt val="1"/>
        <c:crossBetween val="between"/>
        <c:majorUnit val="0.1"/>
        <c:minorUnit val="5.000000000000001E-2"/>
      </c:valAx>
      <c:spPr>
        <a:noFill/>
        <a:ln>
          <a:noFill/>
        </a:ln>
        <a:effectLst/>
      </c:spPr>
    </c:plotArea>
    <c:plotVisOnly val="1"/>
    <c:dispBlanksAs val="gap"/>
    <c:showDLblsOverMax val="0"/>
  </c:chart>
  <c:spPr>
    <a:solidFill>
      <a:schemeClr val="bg1"/>
    </a:solidFill>
    <a:ln w="9525" cap="flat" cmpd="sng" algn="ctr">
      <a:noFill/>
      <a:round/>
    </a:ln>
    <a:effectLst/>
  </c:spPr>
  <c:txPr>
    <a:bodyPr rot="2700000" anchor="ctr" anchorCtr="1"/>
    <a:lstStyle/>
    <a:p>
      <a:pPr>
        <a:defRPr>
          <a:solidFill>
            <a:sysClr val="windowText" lastClr="000000"/>
          </a:solidFill>
          <a:latin typeface="Times New Roman" panose="02020603050405020304" pitchFamily="18" charset="0"/>
          <a:cs typeface="Times New Roman" panose="02020603050405020304" pitchFamily="18" charset="0"/>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modernComment_139_6D9AE8C8.xml><?xml version="1.0" encoding="utf-8"?>
<p188:cmLst xmlns:a="http://schemas.openxmlformats.org/drawingml/2006/main" xmlns:r="http://schemas.openxmlformats.org/officeDocument/2006/relationships" xmlns:p188="http://schemas.microsoft.com/office/powerpoint/2018/8/main">
  <p188:cm id="{5B639883-1E85-4F0F-AC36-618D1E018A51}" authorId="{BD718C7A-747D-B736-A1FF-97D0FAFF9EA5}" created="2023-10-23T20:05:58.491">
    <ac:txMkLst xmlns:ac="http://schemas.microsoft.com/office/drawing/2013/main/command">
      <pc:docMk xmlns:pc="http://schemas.microsoft.com/office/powerpoint/2013/main/command"/>
      <pc:sldMk xmlns:pc="http://schemas.microsoft.com/office/powerpoint/2013/main/command" cId="1838868680" sldId="313"/>
      <ac:spMk id="10" creationId="{F59D9658-BB71-9181-B1EC-0C65513ABE7F}"/>
      <ac:txMk cp="249" len="10">
        <ac:context len="261" hash="4073728511"/>
      </ac:txMk>
    </ac:txMkLst>
    <p188:pos x="2299607" y="3486604"/>
    <p188:txBody>
      <a:bodyPr/>
      <a:lstStyle/>
      <a:p>
        <a:r>
          <a:rPr lang="en-US"/>
          <a:t>True for IHH-SC?</a:t>
        </a:r>
      </a:p>
    </p188:txBody>
  </p188:cm>
</p188:cmLst>
</file>

<file path=ppt/drawings/drawing1.xml><?xml version="1.0" encoding="utf-8"?>
<c:userShapes xmlns:c="http://schemas.openxmlformats.org/drawingml/2006/chart">
  <cdr:relSizeAnchor xmlns:cdr="http://schemas.openxmlformats.org/drawingml/2006/chartDrawing">
    <cdr:from>
      <cdr:x>0.37775</cdr:x>
      <cdr:y>0</cdr:y>
    </cdr:from>
    <cdr:to>
      <cdr:x>1</cdr:x>
      <cdr:y>0.122</cdr:y>
    </cdr:to>
    <cdr:sp macro="" textlink="">
      <cdr:nvSpPr>
        <cdr:cNvPr id="3" name="TextBox 2"/>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2"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0.96402</cdr:x>
      <cdr:y>0.10349</cdr:y>
    </cdr:from>
    <cdr:to>
      <cdr:x>0.96546</cdr:x>
      <cdr:y>0.81253</cdr:y>
    </cdr:to>
    <cdr:cxnSp macro="">
      <cdr:nvCxnSpPr>
        <cdr:cNvPr id="4" name="Straight Arrow Connector 3">
          <a:extLst xmlns:a="http://schemas.openxmlformats.org/drawingml/2006/main">
            <a:ext uri="{FF2B5EF4-FFF2-40B4-BE49-F238E27FC236}">
              <a16:creationId xmlns:a16="http://schemas.microsoft.com/office/drawing/2014/main" id="{9E2901A0-AC3D-8E6D-037F-8DE54E92068C}"/>
            </a:ext>
          </a:extLst>
        </cdr:cNvPr>
        <cdr:cNvCxnSpPr/>
      </cdr:nvCxnSpPr>
      <cdr:spPr>
        <a:xfrm xmlns:a="http://schemas.openxmlformats.org/drawingml/2006/main" flipH="1" flipV="1">
          <a:off x="6170477" y="259638"/>
          <a:ext cx="9217" cy="1778908"/>
        </a:xfrm>
        <a:prstGeom xmlns:a="http://schemas.openxmlformats.org/drawingml/2006/main" prst="straightConnector1">
          <a:avLst/>
        </a:prstGeom>
        <a:ln xmlns:a="http://schemas.openxmlformats.org/drawingml/2006/main" w="76200">
          <a:gradFill>
            <a:gsLst>
              <a:gs pos="0">
                <a:srgbClr val="C00000"/>
              </a:gs>
              <a:gs pos="25000">
                <a:srgbClr val="FF9900"/>
              </a:gs>
              <a:gs pos="59000">
                <a:srgbClr val="00B050"/>
              </a:gs>
              <a:gs pos="75000">
                <a:srgbClr val="0070C0"/>
              </a:gs>
            </a:gsLst>
            <a:lin ang="5400000" scaled="1"/>
          </a:gra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0.37775</cdr:x>
      <cdr:y>0</cdr:y>
    </cdr:from>
    <cdr:to>
      <cdr:x>1</cdr:x>
      <cdr:y>0.122</cdr:y>
    </cdr:to>
    <cdr:sp macro="" textlink="">
      <cdr:nvSpPr>
        <cdr:cNvPr id="3" name="TextBox 2"/>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2"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0.37775</cdr:x>
      <cdr:y>0</cdr:y>
    </cdr:from>
    <cdr:to>
      <cdr:x>1</cdr:x>
      <cdr:y>0.122</cdr:y>
    </cdr:to>
    <cdr:sp macro="" textlink="">
      <cdr:nvSpPr>
        <cdr:cNvPr id="4" name="TextBox 2">
          <a:extLst xmlns:a="http://schemas.openxmlformats.org/drawingml/2006/main">
            <a:ext uri="{FF2B5EF4-FFF2-40B4-BE49-F238E27FC236}">
              <a16:creationId xmlns:a16="http://schemas.microsoft.com/office/drawing/2014/main" id="{40832778-8D3C-C47D-42E3-70EB0331A663}"/>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0.37775</cdr:x>
      <cdr:y>0</cdr:y>
    </cdr:from>
    <cdr:to>
      <cdr:x>1</cdr:x>
      <cdr:y>0.122</cdr:y>
    </cdr:to>
    <cdr:sp macro="" textlink="">
      <cdr:nvSpPr>
        <cdr:cNvPr id="6" name="TextBox 2">
          <a:extLst xmlns:a="http://schemas.openxmlformats.org/drawingml/2006/main">
            <a:ext uri="{FF2B5EF4-FFF2-40B4-BE49-F238E27FC236}">
              <a16:creationId xmlns:a16="http://schemas.microsoft.com/office/drawing/2014/main" id="{EAB0C2CC-34F9-6F6A-FFC1-E64E655D4B4B}"/>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0.95608</cdr:x>
      <cdr:y>0.08255</cdr:y>
    </cdr:from>
    <cdr:to>
      <cdr:x>0.95752</cdr:x>
      <cdr:y>0.78572</cdr:y>
    </cdr:to>
    <cdr:cxnSp macro="">
      <cdr:nvCxnSpPr>
        <cdr:cNvPr id="9" name="Straight Arrow Connector 8">
          <a:extLst xmlns:a="http://schemas.openxmlformats.org/drawingml/2006/main">
            <a:ext uri="{FF2B5EF4-FFF2-40B4-BE49-F238E27FC236}">
              <a16:creationId xmlns:a16="http://schemas.microsoft.com/office/drawing/2014/main" id="{95198E81-1C8B-B7D5-CA02-D76AA30D2FA6}"/>
            </a:ext>
          </a:extLst>
        </cdr:cNvPr>
        <cdr:cNvCxnSpPr/>
      </cdr:nvCxnSpPr>
      <cdr:spPr>
        <a:xfrm xmlns:a="http://schemas.openxmlformats.org/drawingml/2006/main" flipH="1" flipV="1">
          <a:off x="8940800" y="415586"/>
          <a:ext cx="13511" cy="3539787"/>
        </a:xfrm>
        <a:prstGeom xmlns:a="http://schemas.openxmlformats.org/drawingml/2006/main" prst="straightConnector1">
          <a:avLst/>
        </a:prstGeom>
        <a:ln xmlns:a="http://schemas.openxmlformats.org/drawingml/2006/main" w="76200">
          <a:gradFill>
            <a:gsLst>
              <a:gs pos="0">
                <a:srgbClr val="C00000"/>
              </a:gs>
              <a:gs pos="60000">
                <a:srgbClr val="FF9900"/>
              </a:gs>
              <a:gs pos="78000">
                <a:srgbClr val="00B050"/>
              </a:gs>
              <a:gs pos="94000">
                <a:srgbClr val="0070C0"/>
              </a:gs>
            </a:gsLst>
            <a:lin ang="5400000" scaled="1"/>
          </a:gra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0.37775</cdr:x>
      <cdr:y>0</cdr:y>
    </cdr:from>
    <cdr:to>
      <cdr:x>1</cdr:x>
      <cdr:y>0.122</cdr:y>
    </cdr:to>
    <cdr:sp macro="" textlink="">
      <cdr:nvSpPr>
        <cdr:cNvPr id="3" name="TextBox 2"/>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2"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0.37775</cdr:x>
      <cdr:y>0</cdr:y>
    </cdr:from>
    <cdr:to>
      <cdr:x>1</cdr:x>
      <cdr:y>0.122</cdr:y>
    </cdr:to>
    <cdr:sp macro="" textlink="">
      <cdr:nvSpPr>
        <cdr:cNvPr id="4" name="TextBox 2">
          <a:extLst xmlns:a="http://schemas.openxmlformats.org/drawingml/2006/main">
            <a:ext uri="{FF2B5EF4-FFF2-40B4-BE49-F238E27FC236}">
              <a16:creationId xmlns:a16="http://schemas.microsoft.com/office/drawing/2014/main" id="{40832778-8D3C-C47D-42E3-70EB0331A663}"/>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0.37775</cdr:x>
      <cdr:y>0</cdr:y>
    </cdr:from>
    <cdr:to>
      <cdr:x>1</cdr:x>
      <cdr:y>0.122</cdr:y>
    </cdr:to>
    <cdr:sp macro="" textlink="">
      <cdr:nvSpPr>
        <cdr:cNvPr id="6" name="TextBox 2">
          <a:extLst xmlns:a="http://schemas.openxmlformats.org/drawingml/2006/main">
            <a:ext uri="{FF2B5EF4-FFF2-40B4-BE49-F238E27FC236}">
              <a16:creationId xmlns:a16="http://schemas.microsoft.com/office/drawing/2014/main" id="{EAB0C2CC-34F9-6F6A-FFC1-E64E655D4B4B}"/>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userShapes>
</file>

<file path=ppt/drawings/drawing4.xml><?xml version="1.0" encoding="utf-8"?>
<c:userShapes xmlns:c="http://schemas.openxmlformats.org/drawingml/2006/chart">
  <cdr:relSizeAnchor xmlns:cdr="http://schemas.openxmlformats.org/drawingml/2006/chartDrawing">
    <cdr:from>
      <cdr:x>0.37775</cdr:x>
      <cdr:y>0</cdr:y>
    </cdr:from>
    <cdr:to>
      <cdr:x>1</cdr:x>
      <cdr:y>0.122</cdr:y>
    </cdr:to>
    <cdr:sp macro="" textlink="">
      <cdr:nvSpPr>
        <cdr:cNvPr id="3" name="TextBox 2"/>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453D6B7-3CE9-4AF7-B25D-0737E79683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53A2B32-614E-4630-8F08-DDE03866876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90A37C9-6640-4873-8656-8D1867B34090}" type="datetimeFigureOut">
              <a:rPr lang="en-US" smtClean="0"/>
              <a:t>10/23/2023</a:t>
            </a:fld>
            <a:endParaRPr lang="en-US"/>
          </a:p>
        </p:txBody>
      </p:sp>
      <p:sp>
        <p:nvSpPr>
          <p:cNvPr id="4" name="Footer Placeholder 3">
            <a:extLst>
              <a:ext uri="{FF2B5EF4-FFF2-40B4-BE49-F238E27FC236}">
                <a16:creationId xmlns:a16="http://schemas.microsoft.com/office/drawing/2014/main" id="{EA4E826C-079A-400E-9628-EB2523E0A97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EEA0746-56EC-414D-8909-ABAD465090C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07762FE-85C1-44EB-ADDC-BFCCBF2BA4D1}" type="slidenum">
              <a:rPr lang="en-US" smtClean="0"/>
              <a:t>‹#›</a:t>
            </a:fld>
            <a:endParaRPr lang="en-US"/>
          </a:p>
        </p:txBody>
      </p:sp>
    </p:spTree>
    <p:extLst>
      <p:ext uri="{BB962C8B-B14F-4D97-AF65-F5344CB8AC3E}">
        <p14:creationId xmlns:p14="http://schemas.microsoft.com/office/powerpoint/2010/main" val="12190582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27CA52-1ACC-1344-90A4-6AB164CBEDD0}" type="datetimeFigureOut">
              <a:rPr lang="en-US" smtClean="0"/>
              <a:t>10/23/2023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7A1B92-7784-A145-9713-69F07AE019D2}" type="slidenum">
              <a:rPr lang="en-US" smtClean="0"/>
              <a:t>‹#›</a:t>
            </a:fld>
            <a:endParaRPr lang="en-US"/>
          </a:p>
        </p:txBody>
      </p:sp>
    </p:spTree>
    <p:extLst>
      <p:ext uri="{BB962C8B-B14F-4D97-AF65-F5344CB8AC3E}">
        <p14:creationId xmlns:p14="http://schemas.microsoft.com/office/powerpoint/2010/main" val="3271243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ISA overall in last 4 years ranged from 75-83%, 93% in 2023 (</a:t>
            </a:r>
            <a:r>
              <a:rPr lang="en-US" err="1"/>
              <a:t>asterik</a:t>
            </a:r>
            <a:r>
              <a:rPr lang="en-US"/>
              <a:t>)</a:t>
            </a:r>
          </a:p>
          <a:p>
            <a:endParaRPr lang="en-US"/>
          </a:p>
          <a:p>
            <a:pPr marL="285750" indent="-285750">
              <a:buFont typeface="Arial" panose="020B0604020202020204" pitchFamily="34" charset="0"/>
              <a:buChar char="•"/>
            </a:pPr>
            <a:r>
              <a:rPr lang="en-US"/>
              <a:t>Better with daily problems </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Improved control in life </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Better in a crisis </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Improved family relationships </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Better in social situations </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Better at school/work </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Improved housing (situation) </a:t>
            </a:r>
          </a:p>
          <a:p>
            <a:endParaRPr lang="en-US"/>
          </a:p>
        </p:txBody>
      </p:sp>
      <p:sp>
        <p:nvSpPr>
          <p:cNvPr id="4" name="Slide Number Placeholder 3"/>
          <p:cNvSpPr>
            <a:spLocks noGrp="1"/>
          </p:cNvSpPr>
          <p:nvPr>
            <p:ph type="sldNum" sz="quarter" idx="5"/>
          </p:nvPr>
        </p:nvSpPr>
        <p:spPr/>
        <p:txBody>
          <a:bodyPr/>
          <a:lstStyle/>
          <a:p>
            <a:fld id="{6F7A1B92-7784-A145-9713-69F07AE019D2}" type="slidenum">
              <a:rPr lang="en-US" smtClean="0"/>
              <a:t>9</a:t>
            </a:fld>
            <a:endParaRPr lang="en-US"/>
          </a:p>
        </p:txBody>
      </p:sp>
    </p:spTree>
    <p:extLst>
      <p:ext uri="{BB962C8B-B14F-4D97-AF65-F5344CB8AC3E}">
        <p14:creationId xmlns:p14="http://schemas.microsoft.com/office/powerpoint/2010/main" val="3581384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Arial" panose="020B0604020202020204" pitchFamily="34" charset="0"/>
                <a:ea typeface="Book Antiqua" panose="02040602050305030304" pitchFamily="18" charset="0"/>
                <a:cs typeface="Times New Roman" panose="02020603050405020304" pitchFamily="18" charset="0"/>
              </a:rPr>
              <a:t>Note participant comment RE building natural supports and difficulty engaging family for this population </a:t>
            </a:r>
          </a:p>
          <a:p>
            <a:endParaRPr lang="en-US" dirty="0"/>
          </a:p>
        </p:txBody>
      </p:sp>
      <p:sp>
        <p:nvSpPr>
          <p:cNvPr id="4" name="Slide Number Placeholder 3"/>
          <p:cNvSpPr>
            <a:spLocks noGrp="1"/>
          </p:cNvSpPr>
          <p:nvPr>
            <p:ph type="sldNum" sz="quarter" idx="5"/>
          </p:nvPr>
        </p:nvSpPr>
        <p:spPr/>
        <p:txBody>
          <a:bodyPr/>
          <a:lstStyle/>
          <a:p>
            <a:fld id="{6F7A1B92-7784-A145-9713-69F07AE019D2}" type="slidenum">
              <a:rPr lang="en-US" smtClean="0"/>
              <a:t>10</a:t>
            </a:fld>
            <a:endParaRPr lang="en-US"/>
          </a:p>
        </p:txBody>
      </p:sp>
    </p:spTree>
    <p:extLst>
      <p:ext uri="{BB962C8B-B14F-4D97-AF65-F5344CB8AC3E}">
        <p14:creationId xmlns:p14="http://schemas.microsoft.com/office/powerpoint/2010/main" val="851470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A8D7680D-E7C8-7643-BEFD-F7A179B77B7C}"/>
              </a:ext>
            </a:extLst>
          </p:cNvPr>
          <p:cNvSpPr/>
          <p:nvPr/>
        </p:nvSpPr>
        <p:spPr>
          <a:xfrm>
            <a:off x="1" y="-9427"/>
            <a:ext cx="3643829" cy="63897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p>
            <a:pPr algn="ctr" eaLnBrk="1" fontAlgn="auto" hangingPunct="1">
              <a:spcBef>
                <a:spcPts val="0"/>
              </a:spcBef>
              <a:spcAft>
                <a:spcPts val="0"/>
              </a:spcAft>
              <a:defRPr/>
            </a:pPr>
            <a:endParaRPr lang="en-US" sz="1350"/>
          </a:p>
        </p:txBody>
      </p:sp>
      <p:sp>
        <p:nvSpPr>
          <p:cNvPr id="5" name="Picture Placeholder 4">
            <a:extLst>
              <a:ext uri="{FF2B5EF4-FFF2-40B4-BE49-F238E27FC236}">
                <a16:creationId xmlns:a16="http://schemas.microsoft.com/office/drawing/2014/main" id="{61E9240D-8DC8-9444-8E0C-74703A718426}"/>
              </a:ext>
            </a:extLst>
          </p:cNvPr>
          <p:cNvSpPr>
            <a:spLocks noGrp="1"/>
          </p:cNvSpPr>
          <p:nvPr>
            <p:ph type="pic" sz="quarter" idx="21"/>
          </p:nvPr>
        </p:nvSpPr>
        <p:spPr>
          <a:xfrm>
            <a:off x="3643829" y="-18854"/>
            <a:ext cx="5500170" cy="6356621"/>
          </a:xfrm>
          <a:solidFill>
            <a:schemeClr val="bg2"/>
          </a:solidFill>
        </p:spPr>
        <p:txBody>
          <a:bodyPr anchor="ctr" anchorCtr="0"/>
          <a:lstStyle>
            <a:lvl1pPr algn="ctr">
              <a:defRPr>
                <a:solidFill>
                  <a:srgbClr val="FF0000"/>
                </a:solidFill>
              </a:defRPr>
            </a:lvl1pPr>
          </a:lstStyle>
          <a:p>
            <a:r>
              <a:rPr lang="en-US"/>
              <a:t>Click icon to add picture</a:t>
            </a:r>
          </a:p>
        </p:txBody>
      </p:sp>
      <p:cxnSp>
        <p:nvCxnSpPr>
          <p:cNvPr id="7" name="Straight Connector 6">
            <a:extLst>
              <a:ext uri="{FF2B5EF4-FFF2-40B4-BE49-F238E27FC236}">
                <a16:creationId xmlns:a16="http://schemas.microsoft.com/office/drawing/2014/main" id="{DDCD893F-4580-B544-83D6-ED7E385EA0E6}"/>
              </a:ext>
            </a:extLst>
          </p:cNvPr>
          <p:cNvCxnSpPr>
            <a:cxnSpLocks/>
          </p:cNvCxnSpPr>
          <p:nvPr/>
        </p:nvCxnSpPr>
        <p:spPr>
          <a:xfrm>
            <a:off x="281375" y="1010339"/>
            <a:ext cx="3086100" cy="0"/>
          </a:xfrm>
          <a:prstGeom prst="line">
            <a:avLst/>
          </a:prstGeom>
          <a:ln w="101600">
            <a:solidFill>
              <a:schemeClr val="bg2"/>
            </a:solidFill>
          </a:ln>
        </p:spPr>
        <p:style>
          <a:lnRef idx="1">
            <a:schemeClr val="accent1"/>
          </a:lnRef>
          <a:fillRef idx="0">
            <a:schemeClr val="accent1"/>
          </a:fillRef>
          <a:effectRef idx="0">
            <a:schemeClr val="accent1"/>
          </a:effectRef>
          <a:fontRef idx="minor">
            <a:schemeClr val="tx1"/>
          </a:fontRef>
        </p:style>
      </p:cxnSp>
      <p:sp>
        <p:nvSpPr>
          <p:cNvPr id="20" name="Text Placeholder 21">
            <a:extLst>
              <a:ext uri="{FF2B5EF4-FFF2-40B4-BE49-F238E27FC236}">
                <a16:creationId xmlns:a16="http://schemas.microsoft.com/office/drawing/2014/main" id="{3B8C66D2-8B0E-D644-958B-ADC9E569A62A}"/>
              </a:ext>
            </a:extLst>
          </p:cNvPr>
          <p:cNvSpPr>
            <a:spLocks noGrp="1"/>
          </p:cNvSpPr>
          <p:nvPr>
            <p:ph type="body" sz="quarter" idx="11" hasCustomPrompt="1"/>
          </p:nvPr>
        </p:nvSpPr>
        <p:spPr>
          <a:xfrm>
            <a:off x="296235" y="1230678"/>
            <a:ext cx="3062977" cy="2294721"/>
          </a:xfrm>
        </p:spPr>
        <p:txBody>
          <a:bodyPr anchor="t" anchorCtr="0">
            <a:normAutofit/>
          </a:bodyPr>
          <a:lstStyle>
            <a:lvl1pPr marL="0" indent="0">
              <a:buNone/>
              <a:defRPr sz="2800" b="1">
                <a:solidFill>
                  <a:schemeClr val="tx1"/>
                </a:solidFill>
              </a:defRPr>
            </a:lvl1pPr>
          </a:lstStyle>
          <a:p>
            <a:pPr lvl="0"/>
            <a:r>
              <a:rPr lang="en-US"/>
              <a:t>2019 Community Employment </a:t>
            </a:r>
          </a:p>
          <a:p>
            <a:pPr lvl="0"/>
            <a:r>
              <a:rPr lang="en-US"/>
              <a:t>Outcomes Evaluation</a:t>
            </a:r>
          </a:p>
        </p:txBody>
      </p:sp>
      <p:sp>
        <p:nvSpPr>
          <p:cNvPr id="21" name="Text Placeholder 21">
            <a:extLst>
              <a:ext uri="{FF2B5EF4-FFF2-40B4-BE49-F238E27FC236}">
                <a16:creationId xmlns:a16="http://schemas.microsoft.com/office/drawing/2014/main" id="{F41F2469-CF29-2044-8249-860BE15EF3D7}"/>
              </a:ext>
            </a:extLst>
          </p:cNvPr>
          <p:cNvSpPr>
            <a:spLocks noGrp="1"/>
          </p:cNvSpPr>
          <p:nvPr>
            <p:ph type="body" sz="quarter" idx="19" hasCustomPrompt="1"/>
          </p:nvPr>
        </p:nvSpPr>
        <p:spPr>
          <a:xfrm>
            <a:off x="296235" y="3756754"/>
            <a:ext cx="3062977" cy="1167787"/>
          </a:xfrm>
        </p:spPr>
        <p:txBody>
          <a:bodyPr anchor="t" anchorCtr="0">
            <a:normAutofit/>
          </a:bodyPr>
          <a:lstStyle>
            <a:lvl1pPr marL="0" indent="0">
              <a:buNone/>
              <a:defRPr sz="1800" b="1">
                <a:solidFill>
                  <a:schemeClr val="tx1"/>
                </a:solidFill>
              </a:defRPr>
            </a:lvl1pPr>
          </a:lstStyle>
          <a:p>
            <a:pPr lvl="0"/>
            <a:r>
              <a:rPr lang="en-US"/>
              <a:t>Polk County Health Services</a:t>
            </a:r>
          </a:p>
        </p:txBody>
      </p:sp>
      <p:sp>
        <p:nvSpPr>
          <p:cNvPr id="23" name="Text Placeholder 21">
            <a:extLst>
              <a:ext uri="{FF2B5EF4-FFF2-40B4-BE49-F238E27FC236}">
                <a16:creationId xmlns:a16="http://schemas.microsoft.com/office/drawing/2014/main" id="{04E17178-3A66-6644-B095-68F890E50C32}"/>
              </a:ext>
            </a:extLst>
          </p:cNvPr>
          <p:cNvSpPr>
            <a:spLocks noGrp="1"/>
          </p:cNvSpPr>
          <p:nvPr>
            <p:ph type="body" sz="quarter" idx="20" hasCustomPrompt="1"/>
          </p:nvPr>
        </p:nvSpPr>
        <p:spPr>
          <a:xfrm>
            <a:off x="296235" y="5871992"/>
            <a:ext cx="3062977" cy="418640"/>
          </a:xfrm>
        </p:spPr>
        <p:txBody>
          <a:bodyPr anchor="t" anchorCtr="0">
            <a:normAutofit/>
          </a:bodyPr>
          <a:lstStyle>
            <a:lvl1pPr marL="0" indent="0">
              <a:buNone/>
              <a:defRPr sz="1500" b="1">
                <a:solidFill>
                  <a:schemeClr val="tx1"/>
                </a:solidFill>
              </a:defRPr>
            </a:lvl1pPr>
          </a:lstStyle>
          <a:p>
            <a:pPr lvl="0"/>
            <a:r>
              <a:rPr lang="en-US"/>
              <a:t>May 26, 2020</a:t>
            </a:r>
          </a:p>
        </p:txBody>
      </p:sp>
      <p:sp>
        <p:nvSpPr>
          <p:cNvPr id="31" name="Footer Placeholder 6">
            <a:extLst>
              <a:ext uri="{FF2B5EF4-FFF2-40B4-BE49-F238E27FC236}">
                <a16:creationId xmlns:a16="http://schemas.microsoft.com/office/drawing/2014/main" id="{B7F2E224-3E28-734C-8581-2AE71B6C884A}"/>
              </a:ext>
            </a:extLst>
          </p:cNvPr>
          <p:cNvSpPr>
            <a:spLocks noGrp="1"/>
          </p:cNvSpPr>
          <p:nvPr>
            <p:ph type="ftr" sz="quarter" idx="10"/>
          </p:nvPr>
        </p:nvSpPr>
        <p:spPr>
          <a:xfrm>
            <a:off x="294894" y="6389784"/>
            <a:ext cx="4774370" cy="434148"/>
          </a:xfrm>
          <a:prstGeom prst="rect">
            <a:avLst/>
          </a:prstGeom>
        </p:spPr>
        <p:txBody>
          <a:bodyPr/>
          <a:lstStyle/>
          <a:p>
            <a:r>
              <a:rPr lang="en-US"/>
              <a:t>Law, Health Policy &amp; Disability Center</a:t>
            </a:r>
          </a:p>
        </p:txBody>
      </p:sp>
    </p:spTree>
    <p:extLst>
      <p:ext uri="{BB962C8B-B14F-4D97-AF65-F5344CB8AC3E}">
        <p14:creationId xmlns:p14="http://schemas.microsoft.com/office/powerpoint/2010/main" val="3405527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asic Bullets with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CFBD3-7012-E344-8CD9-02DDF7B6D9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CBBA8B-5C71-6241-BCD3-E43501C0B9B0}"/>
              </a:ext>
            </a:extLst>
          </p:cNvPr>
          <p:cNvSpPr>
            <a:spLocks noGrp="1"/>
          </p:cNvSpPr>
          <p:nvPr>
            <p:ph idx="1"/>
          </p:nvPr>
        </p:nvSpPr>
        <p:spPr>
          <a:xfrm>
            <a:off x="628650" y="1825625"/>
            <a:ext cx="5025213" cy="4351338"/>
          </a:xfrm>
        </p:spPr>
        <p:txBody>
          <a:bodyPr/>
          <a:lstStyle>
            <a:lvl1pPr>
              <a:spcAft>
                <a:spcPts val="450"/>
              </a:spcAft>
              <a:defRPr sz="24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a:extLst>
              <a:ext uri="{FF2B5EF4-FFF2-40B4-BE49-F238E27FC236}">
                <a16:creationId xmlns:a16="http://schemas.microsoft.com/office/drawing/2014/main" id="{FBAA54C5-966A-2547-ADF1-C8A29D9AAEA6}"/>
              </a:ext>
            </a:extLst>
          </p:cNvPr>
          <p:cNvSpPr>
            <a:spLocks noGrp="1"/>
          </p:cNvSpPr>
          <p:nvPr>
            <p:ph type="ftr" sz="quarter" idx="10"/>
          </p:nvPr>
        </p:nvSpPr>
        <p:spPr>
          <a:xfrm>
            <a:off x="294894" y="6391656"/>
            <a:ext cx="5134946" cy="434148"/>
          </a:xfrm>
          <a:prstGeom prst="rect">
            <a:avLst/>
          </a:prstGeom>
        </p:spPr>
        <p:txBody>
          <a:bodyPr/>
          <a:lstStyle/>
          <a:p>
            <a:r>
              <a:rPr lang="en-US"/>
              <a:t>Law, Health Policy &amp; Disability Center</a:t>
            </a:r>
          </a:p>
        </p:txBody>
      </p:sp>
      <p:sp>
        <p:nvSpPr>
          <p:cNvPr id="5" name="Picture Placeholder 4">
            <a:extLst>
              <a:ext uri="{FF2B5EF4-FFF2-40B4-BE49-F238E27FC236}">
                <a16:creationId xmlns:a16="http://schemas.microsoft.com/office/drawing/2014/main" id="{64A74C90-07AF-2A4B-B930-56D31F5072F0}"/>
              </a:ext>
            </a:extLst>
          </p:cNvPr>
          <p:cNvSpPr>
            <a:spLocks noGrp="1"/>
          </p:cNvSpPr>
          <p:nvPr>
            <p:ph type="pic" sz="quarter" idx="11"/>
          </p:nvPr>
        </p:nvSpPr>
        <p:spPr>
          <a:xfrm>
            <a:off x="5749528" y="1797051"/>
            <a:ext cx="3046256" cy="3625555"/>
          </a:xfrm>
        </p:spPr>
        <p:txBody>
          <a:bodyPr/>
          <a:lstStyle>
            <a:lvl1pPr marL="0" indent="0" algn="ctr">
              <a:buNone/>
              <a:defRPr/>
            </a:lvl1pPr>
          </a:lstStyle>
          <a:p>
            <a:r>
              <a:rPr lang="en-US"/>
              <a:t>Click icon to add picture</a:t>
            </a:r>
          </a:p>
        </p:txBody>
      </p:sp>
    </p:spTree>
    <p:extLst>
      <p:ext uri="{BB962C8B-B14F-4D97-AF65-F5344CB8AC3E}">
        <p14:creationId xmlns:p14="http://schemas.microsoft.com/office/powerpoint/2010/main" val="2596455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sic Bulle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CFBD3-7012-E344-8CD9-02DDF7B6D9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CBBA8B-5C71-6241-BCD3-E43501C0B9B0}"/>
              </a:ext>
            </a:extLst>
          </p:cNvPr>
          <p:cNvSpPr>
            <a:spLocks noGrp="1"/>
          </p:cNvSpPr>
          <p:nvPr>
            <p:ph idx="1"/>
          </p:nvPr>
        </p:nvSpPr>
        <p:spPr>
          <a:xfrm>
            <a:off x="628650" y="1825625"/>
            <a:ext cx="7886700" cy="4351338"/>
          </a:xfrm>
        </p:spPr>
        <p:txBody>
          <a:bodyPr/>
          <a:lstStyle>
            <a:lvl1pPr>
              <a:spcAft>
                <a:spcPts val="450"/>
              </a:spcAft>
              <a:defRPr sz="24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a:extLst>
              <a:ext uri="{FF2B5EF4-FFF2-40B4-BE49-F238E27FC236}">
                <a16:creationId xmlns:a16="http://schemas.microsoft.com/office/drawing/2014/main" id="{FBAA54C5-966A-2547-ADF1-C8A29D9AAEA6}"/>
              </a:ext>
            </a:extLst>
          </p:cNvPr>
          <p:cNvSpPr>
            <a:spLocks noGrp="1"/>
          </p:cNvSpPr>
          <p:nvPr>
            <p:ph type="ftr" sz="quarter" idx="10"/>
          </p:nvPr>
        </p:nvSpPr>
        <p:spPr>
          <a:xfrm>
            <a:off x="294894" y="6391656"/>
            <a:ext cx="5283417" cy="434148"/>
          </a:xfrm>
          <a:prstGeom prst="rect">
            <a:avLst/>
          </a:prstGeom>
        </p:spPr>
        <p:txBody>
          <a:bodyPr/>
          <a:lstStyle/>
          <a:p>
            <a:r>
              <a:rPr lang="en-US"/>
              <a:t>Law, Health Policy &amp; Disability Center</a:t>
            </a:r>
          </a:p>
        </p:txBody>
      </p:sp>
    </p:spTree>
    <p:extLst>
      <p:ext uri="{BB962C8B-B14F-4D97-AF65-F5344CB8AC3E}">
        <p14:creationId xmlns:p14="http://schemas.microsoft.com/office/powerpoint/2010/main" val="1486452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ullet Slide - Arrow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CFBD3-7012-E344-8CD9-02DDF7B6D9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CBBA8B-5C71-6241-BCD3-E43501C0B9B0}"/>
              </a:ext>
            </a:extLst>
          </p:cNvPr>
          <p:cNvSpPr>
            <a:spLocks noGrp="1"/>
          </p:cNvSpPr>
          <p:nvPr>
            <p:ph idx="1"/>
          </p:nvPr>
        </p:nvSpPr>
        <p:spPr>
          <a:xfrm>
            <a:off x="628650" y="1825625"/>
            <a:ext cx="7886700" cy="4351338"/>
          </a:xfrm>
        </p:spPr>
        <p:txBody>
          <a:bodyPr/>
          <a:lstStyle>
            <a:lvl1pPr marL="305991" indent="-298847">
              <a:spcAft>
                <a:spcPts val="450"/>
              </a:spcAft>
              <a:buSzPct val="105000"/>
              <a:buFontTx/>
              <a:buBlip>
                <a:blip r:embed="rId2"/>
              </a:buBlip>
              <a:tabLst/>
              <a:defRPr sz="24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a:extLst>
              <a:ext uri="{FF2B5EF4-FFF2-40B4-BE49-F238E27FC236}">
                <a16:creationId xmlns:a16="http://schemas.microsoft.com/office/drawing/2014/main" id="{FBAA54C5-966A-2547-ADF1-C8A29D9AAEA6}"/>
              </a:ext>
            </a:extLst>
          </p:cNvPr>
          <p:cNvSpPr>
            <a:spLocks noGrp="1"/>
          </p:cNvSpPr>
          <p:nvPr>
            <p:ph type="ftr" sz="quarter" idx="10"/>
          </p:nvPr>
        </p:nvSpPr>
        <p:spPr>
          <a:xfrm>
            <a:off x="294894" y="6389784"/>
            <a:ext cx="4823861" cy="434148"/>
          </a:xfrm>
          <a:prstGeom prst="rect">
            <a:avLst/>
          </a:prstGeom>
        </p:spPr>
        <p:txBody>
          <a:bodyPr/>
          <a:lstStyle/>
          <a:p>
            <a:r>
              <a:rPr lang="en-US"/>
              <a:t>Law, Health Policy &amp; Disability Center</a:t>
            </a:r>
          </a:p>
        </p:txBody>
      </p:sp>
    </p:spTree>
    <p:extLst>
      <p:ext uri="{BB962C8B-B14F-4D97-AF65-F5344CB8AC3E}">
        <p14:creationId xmlns:p14="http://schemas.microsoft.com/office/powerpoint/2010/main" val="3314519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Bullet Slide - Checkmark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CFBD3-7012-E344-8CD9-02DDF7B6D9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CBBA8B-5C71-6241-BCD3-E43501C0B9B0}"/>
              </a:ext>
            </a:extLst>
          </p:cNvPr>
          <p:cNvSpPr>
            <a:spLocks noGrp="1"/>
          </p:cNvSpPr>
          <p:nvPr>
            <p:ph idx="1"/>
          </p:nvPr>
        </p:nvSpPr>
        <p:spPr>
          <a:xfrm>
            <a:off x="628650" y="1825625"/>
            <a:ext cx="7886700" cy="4351338"/>
          </a:xfrm>
        </p:spPr>
        <p:txBody>
          <a:bodyPr/>
          <a:lstStyle>
            <a:lvl1pPr marL="305991" indent="-298847">
              <a:spcAft>
                <a:spcPts val="450"/>
              </a:spcAft>
              <a:buSzPct val="105000"/>
              <a:buFontTx/>
              <a:buBlip>
                <a:blip r:embed="rId2"/>
              </a:buBlip>
              <a:tabLst/>
              <a:defRPr sz="24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a:extLst>
              <a:ext uri="{FF2B5EF4-FFF2-40B4-BE49-F238E27FC236}">
                <a16:creationId xmlns:a16="http://schemas.microsoft.com/office/drawing/2014/main" id="{FBAA54C5-966A-2547-ADF1-C8A29D9AAEA6}"/>
              </a:ext>
            </a:extLst>
          </p:cNvPr>
          <p:cNvSpPr>
            <a:spLocks noGrp="1"/>
          </p:cNvSpPr>
          <p:nvPr>
            <p:ph type="ftr" sz="quarter" idx="10"/>
          </p:nvPr>
        </p:nvSpPr>
        <p:spPr>
          <a:xfrm>
            <a:off x="294894" y="6389784"/>
            <a:ext cx="4979404" cy="434148"/>
          </a:xfrm>
          <a:prstGeom prst="rect">
            <a:avLst/>
          </a:prstGeom>
        </p:spPr>
        <p:txBody>
          <a:bodyPr/>
          <a:lstStyle/>
          <a:p>
            <a:r>
              <a:rPr lang="en-US"/>
              <a:t>Law, Health Policy &amp; Disability Center</a:t>
            </a:r>
          </a:p>
        </p:txBody>
      </p:sp>
    </p:spTree>
    <p:extLst>
      <p:ext uri="{BB962C8B-B14F-4D97-AF65-F5344CB8AC3E}">
        <p14:creationId xmlns:p14="http://schemas.microsoft.com/office/powerpoint/2010/main" val="2014040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lumn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4A94-DAEA-0B4D-A560-6B0D29C982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27F293-DDBE-6C43-B409-42B316BDC2C6}"/>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10BAA6-F216-4E47-A454-29DB58A39235}"/>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901AAA60-DAB6-0A4B-BBB9-1D32AB9AC53C}"/>
              </a:ext>
            </a:extLst>
          </p:cNvPr>
          <p:cNvSpPr>
            <a:spLocks noGrp="1"/>
          </p:cNvSpPr>
          <p:nvPr>
            <p:ph type="ftr" sz="quarter" idx="10"/>
          </p:nvPr>
        </p:nvSpPr>
        <p:spPr>
          <a:xfrm>
            <a:off x="294894" y="6391656"/>
            <a:ext cx="4760230" cy="434148"/>
          </a:xfrm>
          <a:prstGeom prst="rect">
            <a:avLst/>
          </a:prstGeom>
        </p:spPr>
        <p:txBody>
          <a:bodyPr/>
          <a:lstStyle/>
          <a:p>
            <a:r>
              <a:rPr lang="en-US"/>
              <a:t>Law, Health Policy &amp; Disability Center</a:t>
            </a:r>
          </a:p>
        </p:txBody>
      </p:sp>
    </p:spTree>
    <p:extLst>
      <p:ext uri="{BB962C8B-B14F-4D97-AF65-F5344CB8AC3E}">
        <p14:creationId xmlns:p14="http://schemas.microsoft.com/office/powerpoint/2010/main" val="2320759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ection Divider with Photo Backgroun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73CE28F-38A5-DE42-9231-928F7032A23D}"/>
              </a:ext>
            </a:extLst>
          </p:cNvPr>
          <p:cNvSpPr>
            <a:spLocks noGrp="1"/>
          </p:cNvSpPr>
          <p:nvPr>
            <p:ph type="ftr" sz="quarter" idx="10"/>
          </p:nvPr>
        </p:nvSpPr>
        <p:spPr>
          <a:xfrm>
            <a:off x="294894" y="6391656"/>
            <a:ext cx="5509661" cy="434148"/>
          </a:xfrm>
          <a:prstGeom prst="rect">
            <a:avLst/>
          </a:prstGeom>
        </p:spPr>
        <p:txBody>
          <a:bodyPr/>
          <a:lstStyle/>
          <a:p>
            <a:r>
              <a:rPr lang="en-US"/>
              <a:t>Law, Health Policy &amp; Disability Center</a:t>
            </a:r>
          </a:p>
        </p:txBody>
      </p:sp>
      <p:sp>
        <p:nvSpPr>
          <p:cNvPr id="5" name="Picture Placeholder 4">
            <a:extLst>
              <a:ext uri="{FF2B5EF4-FFF2-40B4-BE49-F238E27FC236}">
                <a16:creationId xmlns:a16="http://schemas.microsoft.com/office/drawing/2014/main" id="{06CB8017-7E7F-9B49-9B4B-B9336EB3F2BF}"/>
              </a:ext>
            </a:extLst>
          </p:cNvPr>
          <p:cNvSpPr>
            <a:spLocks noGrp="1"/>
          </p:cNvSpPr>
          <p:nvPr>
            <p:ph type="pic" sz="quarter" idx="11"/>
          </p:nvPr>
        </p:nvSpPr>
        <p:spPr>
          <a:xfrm>
            <a:off x="0" y="0"/>
            <a:ext cx="9144000" cy="6334813"/>
          </a:xfrm>
        </p:spPr>
        <p:txBody>
          <a:bodyPr anchor="ctr" anchorCtr="0"/>
          <a:lstStyle>
            <a:lvl1pPr algn="ctr">
              <a:defRPr/>
            </a:lvl1pPr>
          </a:lstStyle>
          <a:p>
            <a:r>
              <a:rPr lang="en-US"/>
              <a:t>Click icon to add picture</a:t>
            </a:r>
          </a:p>
        </p:txBody>
      </p:sp>
      <p:sp>
        <p:nvSpPr>
          <p:cNvPr id="7" name="Text Placeholder 6">
            <a:extLst>
              <a:ext uri="{FF2B5EF4-FFF2-40B4-BE49-F238E27FC236}">
                <a16:creationId xmlns:a16="http://schemas.microsoft.com/office/drawing/2014/main" id="{4BDF2F51-43AF-EB4F-AFBB-B545D7ECB4CD}"/>
              </a:ext>
            </a:extLst>
          </p:cNvPr>
          <p:cNvSpPr>
            <a:spLocks noGrp="1"/>
          </p:cNvSpPr>
          <p:nvPr>
            <p:ph type="body" sz="quarter" idx="12" hasCustomPrompt="1"/>
          </p:nvPr>
        </p:nvSpPr>
        <p:spPr>
          <a:xfrm>
            <a:off x="1304925" y="1613789"/>
            <a:ext cx="2100575" cy="507831"/>
          </a:xfrm>
          <a:solidFill>
            <a:schemeClr val="accent1"/>
          </a:solidFill>
        </p:spPr>
        <p:txBody>
          <a:bodyPr vert="horz" wrap="none" lIns="91440" anchor="ctr" anchorCtr="0">
            <a:spAutoFit/>
          </a:bodyPr>
          <a:lstStyle>
            <a:lvl1pPr marL="0" indent="0">
              <a:buNone/>
              <a:defRPr sz="3000" b="1"/>
            </a:lvl1pPr>
            <a:lvl2pPr marL="342900" indent="0">
              <a:buNone/>
              <a:defRPr/>
            </a:lvl2pPr>
            <a:lvl3pPr marL="685800" indent="0">
              <a:buNone/>
              <a:defRPr/>
            </a:lvl3pPr>
            <a:lvl4pPr marL="1028700" indent="0">
              <a:buNone/>
              <a:defRPr/>
            </a:lvl4pPr>
            <a:lvl5pPr marL="1371600" indent="0">
              <a:buNone/>
              <a:defRPr/>
            </a:lvl5pPr>
          </a:lstStyle>
          <a:p>
            <a:pPr lvl="0"/>
            <a:r>
              <a:rPr lang="en-US"/>
              <a:t>Insert Text</a:t>
            </a:r>
          </a:p>
        </p:txBody>
      </p:sp>
    </p:spTree>
    <p:extLst>
      <p:ext uri="{BB962C8B-B14F-4D97-AF65-F5344CB8AC3E}">
        <p14:creationId xmlns:p14="http://schemas.microsoft.com/office/powerpoint/2010/main" val="3162356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losing Slide">
    <p:spTree>
      <p:nvGrpSpPr>
        <p:cNvPr id="1" name=""/>
        <p:cNvGrpSpPr/>
        <p:nvPr/>
      </p:nvGrpSpPr>
      <p:grpSpPr>
        <a:xfrm>
          <a:off x="0" y="0"/>
          <a:ext cx="0" cy="0"/>
          <a:chOff x="0" y="0"/>
          <a:chExt cx="0" cy="0"/>
        </a:xfrm>
      </p:grpSpPr>
      <p:sp>
        <p:nvSpPr>
          <p:cNvPr id="33" name="Picture Placeholder 32">
            <a:extLst>
              <a:ext uri="{FF2B5EF4-FFF2-40B4-BE49-F238E27FC236}">
                <a16:creationId xmlns:a16="http://schemas.microsoft.com/office/drawing/2014/main" id="{28A53FEB-EECE-604B-823F-810D824B4F7B}"/>
              </a:ext>
            </a:extLst>
          </p:cNvPr>
          <p:cNvSpPr>
            <a:spLocks noGrp="1"/>
          </p:cNvSpPr>
          <p:nvPr>
            <p:ph type="pic" sz="quarter" idx="18"/>
          </p:nvPr>
        </p:nvSpPr>
        <p:spPr>
          <a:xfrm>
            <a:off x="0" y="0"/>
            <a:ext cx="5594461" cy="6336290"/>
          </a:xfrm>
        </p:spPr>
        <p:txBody>
          <a:bodyPr wrap="none" anchor="ctr" anchorCtr="0"/>
          <a:lstStyle>
            <a:lvl1pPr marL="0" indent="0" algn="ctr">
              <a:buNone/>
              <a:defRPr>
                <a:solidFill>
                  <a:srgbClr val="FF0000"/>
                </a:solidFill>
              </a:defRPr>
            </a:lvl1pPr>
          </a:lstStyle>
          <a:p>
            <a:r>
              <a:rPr lang="en-US"/>
              <a:t>Click icon to add picture</a:t>
            </a:r>
          </a:p>
        </p:txBody>
      </p:sp>
      <p:sp>
        <p:nvSpPr>
          <p:cNvPr id="3" name="Footer Placeholder 2">
            <a:extLst>
              <a:ext uri="{FF2B5EF4-FFF2-40B4-BE49-F238E27FC236}">
                <a16:creationId xmlns:a16="http://schemas.microsoft.com/office/drawing/2014/main" id="{0FFE2033-42DC-6F47-BA67-5A3FE4333294}"/>
              </a:ext>
            </a:extLst>
          </p:cNvPr>
          <p:cNvSpPr>
            <a:spLocks noGrp="1"/>
          </p:cNvSpPr>
          <p:nvPr>
            <p:ph type="ftr" sz="quarter" idx="10"/>
          </p:nvPr>
        </p:nvSpPr>
        <p:spPr>
          <a:xfrm>
            <a:off x="294894" y="6391656"/>
            <a:ext cx="5299567" cy="434148"/>
          </a:xfrm>
          <a:prstGeom prst="rect">
            <a:avLst/>
          </a:prstGeom>
        </p:spPr>
        <p:txBody>
          <a:bodyPr/>
          <a:lstStyle/>
          <a:p>
            <a:r>
              <a:rPr lang="en-US"/>
              <a:t>Law, Health Policy &amp; Disability Center</a:t>
            </a:r>
          </a:p>
        </p:txBody>
      </p:sp>
      <p:sp>
        <p:nvSpPr>
          <p:cNvPr id="4" name="Rectangle 3">
            <a:extLst>
              <a:ext uri="{FF2B5EF4-FFF2-40B4-BE49-F238E27FC236}">
                <a16:creationId xmlns:a16="http://schemas.microsoft.com/office/drawing/2014/main" id="{4DF9CB07-5AF2-9B4A-B86C-EAAE286C41A3}"/>
              </a:ext>
            </a:extLst>
          </p:cNvPr>
          <p:cNvSpPr/>
          <p:nvPr/>
        </p:nvSpPr>
        <p:spPr>
          <a:xfrm>
            <a:off x="5594748" y="-1"/>
            <a:ext cx="3549253" cy="634571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a:p>
        </p:txBody>
      </p:sp>
      <p:cxnSp>
        <p:nvCxnSpPr>
          <p:cNvPr id="7" name="Straight Connector 6">
            <a:extLst>
              <a:ext uri="{FF2B5EF4-FFF2-40B4-BE49-F238E27FC236}">
                <a16:creationId xmlns:a16="http://schemas.microsoft.com/office/drawing/2014/main" id="{DDCD893F-4580-B544-83D6-ED7E385EA0E6}"/>
              </a:ext>
            </a:extLst>
          </p:cNvPr>
          <p:cNvCxnSpPr>
            <a:cxnSpLocks/>
          </p:cNvCxnSpPr>
          <p:nvPr/>
        </p:nvCxnSpPr>
        <p:spPr>
          <a:xfrm>
            <a:off x="5836444" y="2552700"/>
            <a:ext cx="3086100" cy="0"/>
          </a:xfrm>
          <a:prstGeom prst="line">
            <a:avLst/>
          </a:prstGeom>
          <a:ln w="101600">
            <a:solidFill>
              <a:schemeClr val="bg1"/>
            </a:solidFill>
          </a:ln>
        </p:spPr>
        <p:style>
          <a:lnRef idx="1">
            <a:schemeClr val="accent1"/>
          </a:lnRef>
          <a:fillRef idx="0">
            <a:schemeClr val="accent1"/>
          </a:fillRef>
          <a:effectRef idx="0">
            <a:schemeClr val="accent1"/>
          </a:effectRef>
          <a:fontRef idx="minor">
            <a:schemeClr val="tx1"/>
          </a:fontRef>
        </p:style>
      </p:cxnSp>
      <p:pic>
        <p:nvPicPr>
          <p:cNvPr id="10" name="Picture 14">
            <a:extLst>
              <a:ext uri="{FF2B5EF4-FFF2-40B4-BE49-F238E27FC236}">
                <a16:creationId xmlns:a16="http://schemas.microsoft.com/office/drawing/2014/main" id="{00D2CBF2-4A18-2345-BEF9-12E50BADADB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5795" r="88267"/>
          <a:stretch/>
        </p:blipFill>
        <p:spPr bwMode="auto">
          <a:xfrm>
            <a:off x="5770862" y="2817258"/>
            <a:ext cx="308085" cy="307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ext Placeholder 21">
            <a:extLst>
              <a:ext uri="{FF2B5EF4-FFF2-40B4-BE49-F238E27FC236}">
                <a16:creationId xmlns:a16="http://schemas.microsoft.com/office/drawing/2014/main" id="{1233CEFE-0465-164B-A7FC-DA89EC13E832}"/>
              </a:ext>
            </a:extLst>
          </p:cNvPr>
          <p:cNvSpPr>
            <a:spLocks noGrp="1"/>
          </p:cNvSpPr>
          <p:nvPr>
            <p:ph type="body" sz="quarter" idx="11"/>
          </p:nvPr>
        </p:nvSpPr>
        <p:spPr>
          <a:xfrm>
            <a:off x="5851304" y="171450"/>
            <a:ext cx="3062977" cy="2309813"/>
          </a:xfrm>
        </p:spPr>
        <p:txBody>
          <a:bodyPr anchor="b" anchorCtr="0">
            <a:normAutofit/>
          </a:bodyPr>
          <a:lstStyle>
            <a:lvl1pPr marL="0" indent="0">
              <a:buNone/>
              <a:defRPr sz="3000" b="1"/>
            </a:lvl1pPr>
          </a:lstStyle>
          <a:p>
            <a:pPr lvl="0"/>
            <a:r>
              <a:rPr lang="en-US"/>
              <a:t>Edit Master text styles</a:t>
            </a:r>
          </a:p>
        </p:txBody>
      </p:sp>
      <p:sp>
        <p:nvSpPr>
          <p:cNvPr id="24" name="Text Placeholder 23">
            <a:extLst>
              <a:ext uri="{FF2B5EF4-FFF2-40B4-BE49-F238E27FC236}">
                <a16:creationId xmlns:a16="http://schemas.microsoft.com/office/drawing/2014/main" id="{BFAEA2DC-2F40-D344-B961-344ADAEE4501}"/>
              </a:ext>
            </a:extLst>
          </p:cNvPr>
          <p:cNvSpPr>
            <a:spLocks noGrp="1"/>
          </p:cNvSpPr>
          <p:nvPr>
            <p:ph type="body" sz="quarter" idx="12" hasCustomPrompt="1"/>
          </p:nvPr>
        </p:nvSpPr>
        <p:spPr>
          <a:xfrm>
            <a:off x="6088856" y="2738439"/>
            <a:ext cx="2825354" cy="652462"/>
          </a:xfrm>
        </p:spPr>
        <p:txBody>
          <a:bodyPr anchor="ctr" anchorCtr="0">
            <a:noAutofit/>
          </a:bodyPr>
          <a:lstStyle>
            <a:lvl1pPr marL="0" indent="0">
              <a:lnSpc>
                <a:spcPct val="100000"/>
              </a:lnSpc>
              <a:spcBef>
                <a:spcPts val="0"/>
              </a:spcBef>
              <a:buNone/>
              <a:defRPr sz="1350" b="0"/>
            </a:lvl1pPr>
            <a:lvl2pPr marL="342900" indent="0">
              <a:buNone/>
              <a:defRPr/>
            </a:lvl2pPr>
            <a:lvl3pPr marL="685800" indent="0">
              <a:buNone/>
              <a:defRPr/>
            </a:lvl3pPr>
            <a:lvl4pPr marL="1028700" indent="0">
              <a:buNone/>
              <a:defRPr/>
            </a:lvl4pPr>
            <a:lvl5pPr marL="1371600" indent="0">
              <a:buNone/>
              <a:defRPr/>
            </a:lvl5pPr>
          </a:lstStyle>
          <a:p>
            <a:pPr lvl="0"/>
            <a:r>
              <a:rPr lang="en-US"/>
              <a:t>Address goes here</a:t>
            </a:r>
          </a:p>
          <a:p>
            <a:pPr lvl="0"/>
            <a:r>
              <a:rPr lang="en-US"/>
              <a:t>City, ST ZIP</a:t>
            </a:r>
          </a:p>
        </p:txBody>
      </p:sp>
      <p:sp>
        <p:nvSpPr>
          <p:cNvPr id="25" name="Text Placeholder 23">
            <a:extLst>
              <a:ext uri="{FF2B5EF4-FFF2-40B4-BE49-F238E27FC236}">
                <a16:creationId xmlns:a16="http://schemas.microsoft.com/office/drawing/2014/main" id="{79528BCA-18EF-8449-8A17-21BBC85136F7}"/>
              </a:ext>
            </a:extLst>
          </p:cNvPr>
          <p:cNvSpPr>
            <a:spLocks noGrp="1"/>
          </p:cNvSpPr>
          <p:nvPr>
            <p:ph type="body" sz="quarter" idx="13" hasCustomPrompt="1"/>
          </p:nvPr>
        </p:nvSpPr>
        <p:spPr>
          <a:xfrm>
            <a:off x="6088856" y="3505620"/>
            <a:ext cx="2825354" cy="467470"/>
          </a:xfrm>
        </p:spPr>
        <p:txBody>
          <a:bodyPr anchor="ctr" anchorCtr="0">
            <a:noAutofit/>
          </a:bodyPr>
          <a:lstStyle>
            <a:lvl1pPr marL="0" indent="0">
              <a:lnSpc>
                <a:spcPct val="100000"/>
              </a:lnSpc>
              <a:spcBef>
                <a:spcPts val="0"/>
              </a:spcBef>
              <a:buNone/>
              <a:defRPr sz="1350" b="0"/>
            </a:lvl1pPr>
            <a:lvl2pPr marL="342900" indent="0">
              <a:buNone/>
              <a:defRPr/>
            </a:lvl2pPr>
            <a:lvl3pPr marL="685800" indent="0">
              <a:buNone/>
              <a:defRPr/>
            </a:lvl3pPr>
            <a:lvl4pPr marL="1028700" indent="0">
              <a:buNone/>
              <a:defRPr/>
            </a:lvl4pPr>
            <a:lvl5pPr marL="1371600" indent="0">
              <a:buNone/>
              <a:defRPr/>
            </a:lvl5pPr>
          </a:lstStyle>
          <a:p>
            <a:pPr lvl="0"/>
            <a:r>
              <a:rPr lang="en-US"/>
              <a:t>319-XXX-XXXX</a:t>
            </a:r>
          </a:p>
        </p:txBody>
      </p:sp>
      <p:sp>
        <p:nvSpPr>
          <p:cNvPr id="26" name="Text Placeholder 23">
            <a:extLst>
              <a:ext uri="{FF2B5EF4-FFF2-40B4-BE49-F238E27FC236}">
                <a16:creationId xmlns:a16="http://schemas.microsoft.com/office/drawing/2014/main" id="{ACD9A33F-60C5-284B-9D46-72E5B57832C1}"/>
              </a:ext>
            </a:extLst>
          </p:cNvPr>
          <p:cNvSpPr>
            <a:spLocks noGrp="1"/>
          </p:cNvSpPr>
          <p:nvPr>
            <p:ph type="body" sz="quarter" idx="14" hasCustomPrompt="1"/>
          </p:nvPr>
        </p:nvSpPr>
        <p:spPr>
          <a:xfrm>
            <a:off x="6088856" y="3968328"/>
            <a:ext cx="2825354" cy="467470"/>
          </a:xfrm>
        </p:spPr>
        <p:txBody>
          <a:bodyPr anchor="ctr" anchorCtr="0">
            <a:noAutofit/>
          </a:bodyPr>
          <a:lstStyle>
            <a:lvl1pPr marL="0" indent="0">
              <a:lnSpc>
                <a:spcPct val="100000"/>
              </a:lnSpc>
              <a:spcBef>
                <a:spcPts val="0"/>
              </a:spcBef>
              <a:buNone/>
              <a:defRPr sz="1350" b="0"/>
            </a:lvl1pPr>
            <a:lvl2pPr marL="342900" indent="0">
              <a:buNone/>
              <a:defRPr/>
            </a:lvl2pPr>
            <a:lvl3pPr marL="685800" indent="0">
              <a:buNone/>
              <a:defRPr/>
            </a:lvl3pPr>
            <a:lvl4pPr marL="1028700" indent="0">
              <a:buNone/>
              <a:defRPr/>
            </a:lvl4pPr>
            <a:lvl5pPr marL="1371600" indent="0">
              <a:buNone/>
              <a:defRPr/>
            </a:lvl5pPr>
          </a:lstStyle>
          <a:p>
            <a:pPr lvl="0"/>
            <a:r>
              <a:rPr lang="en-US" err="1"/>
              <a:t>URL.uiowa.edu</a:t>
            </a:r>
            <a:endParaRPr lang="en-US"/>
          </a:p>
        </p:txBody>
      </p:sp>
      <p:sp>
        <p:nvSpPr>
          <p:cNvPr id="27" name="Text Placeholder 23">
            <a:extLst>
              <a:ext uri="{FF2B5EF4-FFF2-40B4-BE49-F238E27FC236}">
                <a16:creationId xmlns:a16="http://schemas.microsoft.com/office/drawing/2014/main" id="{8E9CD933-E414-1145-9754-ACBFFF596226}"/>
              </a:ext>
            </a:extLst>
          </p:cNvPr>
          <p:cNvSpPr>
            <a:spLocks noGrp="1"/>
          </p:cNvSpPr>
          <p:nvPr>
            <p:ph type="body" sz="quarter" idx="15" hasCustomPrompt="1"/>
          </p:nvPr>
        </p:nvSpPr>
        <p:spPr>
          <a:xfrm>
            <a:off x="6088856" y="4442053"/>
            <a:ext cx="2825354" cy="467470"/>
          </a:xfrm>
        </p:spPr>
        <p:txBody>
          <a:bodyPr anchor="ctr" anchorCtr="0">
            <a:noAutofit/>
          </a:bodyPr>
          <a:lstStyle>
            <a:lvl1pPr marL="0" indent="0">
              <a:lnSpc>
                <a:spcPct val="100000"/>
              </a:lnSpc>
              <a:spcBef>
                <a:spcPts val="0"/>
              </a:spcBef>
              <a:buNone/>
              <a:defRPr sz="1350" b="0"/>
            </a:lvl1pPr>
            <a:lvl2pPr marL="342900" indent="0">
              <a:buNone/>
              <a:defRPr/>
            </a:lvl2pPr>
            <a:lvl3pPr marL="685800" indent="0">
              <a:buNone/>
              <a:defRPr/>
            </a:lvl3pPr>
            <a:lvl4pPr marL="1028700" indent="0">
              <a:buNone/>
              <a:defRPr/>
            </a:lvl4pPr>
            <a:lvl5pPr marL="1371600" indent="0">
              <a:buNone/>
              <a:defRPr/>
            </a:lvl5pPr>
          </a:lstStyle>
          <a:p>
            <a:pPr lvl="0"/>
            <a:r>
              <a:rPr lang="en-US" err="1"/>
              <a:t>facebook.com</a:t>
            </a:r>
            <a:r>
              <a:rPr lang="en-US"/>
              <a:t>/URL</a:t>
            </a:r>
          </a:p>
        </p:txBody>
      </p:sp>
      <p:sp>
        <p:nvSpPr>
          <p:cNvPr id="28" name="Text Placeholder 23">
            <a:extLst>
              <a:ext uri="{FF2B5EF4-FFF2-40B4-BE49-F238E27FC236}">
                <a16:creationId xmlns:a16="http://schemas.microsoft.com/office/drawing/2014/main" id="{971AC9B4-FCC0-5642-81E4-7080E62B0E6A}"/>
              </a:ext>
            </a:extLst>
          </p:cNvPr>
          <p:cNvSpPr>
            <a:spLocks noGrp="1"/>
          </p:cNvSpPr>
          <p:nvPr>
            <p:ph type="body" sz="quarter" idx="16" hasCustomPrompt="1"/>
          </p:nvPr>
        </p:nvSpPr>
        <p:spPr>
          <a:xfrm>
            <a:off x="6088856" y="4926795"/>
            <a:ext cx="2825354" cy="467470"/>
          </a:xfrm>
        </p:spPr>
        <p:txBody>
          <a:bodyPr anchor="ctr" anchorCtr="0">
            <a:noAutofit/>
          </a:bodyPr>
          <a:lstStyle>
            <a:lvl1pPr marL="0" indent="0">
              <a:lnSpc>
                <a:spcPct val="100000"/>
              </a:lnSpc>
              <a:spcBef>
                <a:spcPts val="0"/>
              </a:spcBef>
              <a:buNone/>
              <a:defRPr sz="1350" b="0"/>
            </a:lvl1pPr>
            <a:lvl2pPr marL="342900" indent="0">
              <a:buNone/>
              <a:defRPr/>
            </a:lvl2pPr>
            <a:lvl3pPr marL="685800" indent="0">
              <a:buNone/>
              <a:defRPr/>
            </a:lvl3pPr>
            <a:lvl4pPr marL="1028700" indent="0">
              <a:buNone/>
              <a:defRPr/>
            </a:lvl4pPr>
            <a:lvl5pPr marL="1371600" indent="0">
              <a:buNone/>
              <a:defRPr/>
            </a:lvl5pPr>
          </a:lstStyle>
          <a:p>
            <a:pPr lvl="0"/>
            <a:r>
              <a:rPr lang="en-US"/>
              <a:t>@</a:t>
            </a:r>
            <a:r>
              <a:rPr lang="en-US" err="1"/>
              <a:t>twitterhandle</a:t>
            </a:r>
            <a:endParaRPr lang="en-US"/>
          </a:p>
        </p:txBody>
      </p:sp>
      <p:sp>
        <p:nvSpPr>
          <p:cNvPr id="29" name="Text Placeholder 23">
            <a:extLst>
              <a:ext uri="{FF2B5EF4-FFF2-40B4-BE49-F238E27FC236}">
                <a16:creationId xmlns:a16="http://schemas.microsoft.com/office/drawing/2014/main" id="{0523A405-5F07-2F4D-B77F-90515157D8BE}"/>
              </a:ext>
            </a:extLst>
          </p:cNvPr>
          <p:cNvSpPr>
            <a:spLocks noGrp="1"/>
          </p:cNvSpPr>
          <p:nvPr>
            <p:ph type="body" sz="quarter" idx="17" hasCustomPrompt="1"/>
          </p:nvPr>
        </p:nvSpPr>
        <p:spPr>
          <a:xfrm>
            <a:off x="6088856" y="5411537"/>
            <a:ext cx="2825354" cy="467470"/>
          </a:xfrm>
        </p:spPr>
        <p:txBody>
          <a:bodyPr anchor="ctr" anchorCtr="0">
            <a:noAutofit/>
          </a:bodyPr>
          <a:lstStyle>
            <a:lvl1pPr marL="0" indent="0">
              <a:lnSpc>
                <a:spcPct val="100000"/>
              </a:lnSpc>
              <a:spcBef>
                <a:spcPts val="0"/>
              </a:spcBef>
              <a:buNone/>
              <a:defRPr sz="1350" b="0"/>
            </a:lvl1pPr>
            <a:lvl2pPr marL="342900" indent="0">
              <a:buNone/>
              <a:defRPr/>
            </a:lvl2pPr>
            <a:lvl3pPr marL="685800" indent="0">
              <a:buNone/>
              <a:defRPr/>
            </a:lvl3pPr>
            <a:lvl4pPr marL="1028700" indent="0">
              <a:buNone/>
              <a:defRPr/>
            </a:lvl4pPr>
            <a:lvl5pPr marL="1371600" indent="0">
              <a:buNone/>
              <a:defRPr/>
            </a:lvl5pPr>
          </a:lstStyle>
          <a:p>
            <a:pPr lvl="0"/>
            <a:r>
              <a:rPr lang="en-US" err="1"/>
              <a:t>contact@uiowa.edu</a:t>
            </a:r>
            <a:endParaRPr lang="en-US"/>
          </a:p>
        </p:txBody>
      </p:sp>
      <p:pic>
        <p:nvPicPr>
          <p:cNvPr id="19" name="Picture 14">
            <a:extLst>
              <a:ext uri="{FF2B5EF4-FFF2-40B4-BE49-F238E27FC236}">
                <a16:creationId xmlns:a16="http://schemas.microsoft.com/office/drawing/2014/main" id="{57571D24-5A75-6D4A-859D-0B99A9B5D002}"/>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21852" t="17793" r="65583" b="1163"/>
          <a:stretch/>
        </p:blipFill>
        <p:spPr bwMode="auto">
          <a:xfrm>
            <a:off x="5789912" y="3619397"/>
            <a:ext cx="329938" cy="295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14">
            <a:extLst>
              <a:ext uri="{FF2B5EF4-FFF2-40B4-BE49-F238E27FC236}">
                <a16:creationId xmlns:a16="http://schemas.microsoft.com/office/drawing/2014/main" id="{8A2579D0-F259-4C48-8704-136FA35A4598}"/>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40919" t="17729" r="46516" b="1227"/>
          <a:stretch/>
        </p:blipFill>
        <p:spPr bwMode="auto">
          <a:xfrm>
            <a:off x="5752008" y="4065506"/>
            <a:ext cx="329938" cy="295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0045CCAD-BF56-8F42-846C-2C755FC3C16D}"/>
              </a:ext>
            </a:extLst>
          </p:cNvPr>
          <p:cNvPicPr>
            <a:picLocks noChangeAspect="1"/>
          </p:cNvPicPr>
          <p:nvPr userDrawn="1"/>
        </p:nvPicPr>
        <p:blipFill>
          <a:blip r:embed="rId3"/>
          <a:stretch>
            <a:fillRect/>
          </a:stretch>
        </p:blipFill>
        <p:spPr>
          <a:xfrm>
            <a:off x="5664241" y="4990705"/>
            <a:ext cx="389647" cy="315930"/>
          </a:xfrm>
          <a:prstGeom prst="rect">
            <a:avLst/>
          </a:prstGeom>
        </p:spPr>
      </p:pic>
    </p:spTree>
    <p:extLst>
      <p:ext uri="{BB962C8B-B14F-4D97-AF65-F5344CB8AC3E}">
        <p14:creationId xmlns:p14="http://schemas.microsoft.com/office/powerpoint/2010/main" val="362946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DE08D1C-0D5E-8F4C-B630-327D35C2851E}"/>
              </a:ext>
            </a:extLst>
          </p:cNvPr>
          <p:cNvPicPr>
            <a:picLocks noChangeAspect="1"/>
          </p:cNvPicPr>
          <p:nvPr userDrawn="1"/>
        </p:nvPicPr>
        <p:blipFill>
          <a:blip r:embed="rId10"/>
          <a:stretch>
            <a:fillRect/>
          </a:stretch>
        </p:blipFill>
        <p:spPr>
          <a:xfrm>
            <a:off x="0" y="0"/>
            <a:ext cx="9144000" cy="6858000"/>
          </a:xfrm>
          <a:prstGeom prst="rect">
            <a:avLst/>
          </a:prstGeom>
        </p:spPr>
      </p:pic>
      <p:sp>
        <p:nvSpPr>
          <p:cNvPr id="2" name="Title Placeholder 1">
            <a:extLst>
              <a:ext uri="{FF2B5EF4-FFF2-40B4-BE49-F238E27FC236}">
                <a16:creationId xmlns:a16="http://schemas.microsoft.com/office/drawing/2014/main" id="{817B1A84-3AF2-7441-BD04-40E17B406DAD}"/>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A26F7B5-A644-9644-B0CB-54E848DBBD1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a:extLst>
              <a:ext uri="{FF2B5EF4-FFF2-40B4-BE49-F238E27FC236}">
                <a16:creationId xmlns:a16="http://schemas.microsoft.com/office/drawing/2014/main" id="{E623AB8D-52FB-394A-A04E-FEB81257FA8E}"/>
              </a:ext>
            </a:extLst>
          </p:cNvPr>
          <p:cNvSpPr>
            <a:spLocks noGrp="1"/>
          </p:cNvSpPr>
          <p:nvPr>
            <p:ph type="ftr" sz="quarter" idx="3"/>
          </p:nvPr>
        </p:nvSpPr>
        <p:spPr>
          <a:xfrm>
            <a:off x="293914" y="6381946"/>
            <a:ext cx="4549106" cy="441986"/>
          </a:xfrm>
          <a:prstGeom prst="rect">
            <a:avLst/>
          </a:prstGeom>
        </p:spPr>
        <p:txBody>
          <a:bodyPr vert="horz" lIns="91440" tIns="45720" rIns="91440" bIns="45720" rtlCol="0" anchor="ctr">
            <a:normAutofit/>
          </a:bodyPr>
          <a:lstStyle>
            <a:lvl1pPr algn="l">
              <a:defRPr sz="1200" b="1">
                <a:solidFill>
                  <a:schemeClr val="accent1"/>
                </a:solidFill>
              </a:defRPr>
            </a:lvl1pPr>
          </a:lstStyle>
          <a:p>
            <a:r>
              <a:rPr lang="en-US"/>
              <a:t>Law, Health Policy &amp; Disability Center</a:t>
            </a:r>
          </a:p>
        </p:txBody>
      </p:sp>
    </p:spTree>
    <p:extLst>
      <p:ext uri="{BB962C8B-B14F-4D97-AF65-F5344CB8AC3E}">
        <p14:creationId xmlns:p14="http://schemas.microsoft.com/office/powerpoint/2010/main" val="3165692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sldNum="0" hdr="0" dt="0"/>
  <p:txStyles>
    <p:titleStyle>
      <a:lvl1pPr algn="l" defTabSz="685800" rtl="0" eaLnBrk="1" latinLnBrk="0" hangingPunct="1">
        <a:lnSpc>
          <a:spcPct val="90000"/>
        </a:lnSpc>
        <a:spcBef>
          <a:spcPct val="0"/>
        </a:spcBef>
        <a:buNone/>
        <a:defRPr sz="3300" b="1"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spcAft>
          <a:spcPts val="600"/>
        </a:spcAft>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mailto:tessa-heeren@uiowa.edu" TargetMode="External"/><Relationship Id="rId2" Type="http://schemas.openxmlformats.org/officeDocument/2006/relationships/hyperlink" Target="http://disability.law.uiowa.edu/"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microsoft.com/office/2018/10/relationships/comments" Target="../comments/modernComment_139_6D9AE8C8.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5.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4A6F870-F80B-B244-B223-507B85F15094}"/>
              </a:ext>
            </a:extLst>
          </p:cNvPr>
          <p:cNvSpPr>
            <a:spLocks noGrp="1"/>
          </p:cNvSpPr>
          <p:nvPr>
            <p:ph type="body" sz="quarter" idx="11"/>
          </p:nvPr>
        </p:nvSpPr>
        <p:spPr/>
        <p:txBody>
          <a:bodyPr>
            <a:normAutofit lnSpcReduction="10000"/>
          </a:bodyPr>
          <a:lstStyle/>
          <a:p>
            <a:r>
              <a:rPr lang="en-US" dirty="0"/>
              <a:t>2023 </a:t>
            </a:r>
          </a:p>
          <a:p>
            <a:r>
              <a:rPr lang="en-US" sz="2400" dirty="0"/>
              <a:t>Integrated Health Home and Service Coordination </a:t>
            </a:r>
          </a:p>
          <a:p>
            <a:r>
              <a:rPr lang="en-US" sz="2400" dirty="0"/>
              <a:t>Outcomes Evaluation</a:t>
            </a:r>
          </a:p>
          <a:p>
            <a:endParaRPr lang="en-US" dirty="0"/>
          </a:p>
        </p:txBody>
      </p:sp>
      <p:sp>
        <p:nvSpPr>
          <p:cNvPr id="4" name="Text Placeholder 3">
            <a:extLst>
              <a:ext uri="{FF2B5EF4-FFF2-40B4-BE49-F238E27FC236}">
                <a16:creationId xmlns:a16="http://schemas.microsoft.com/office/drawing/2014/main" id="{D6D9CCC4-BFC0-074D-8089-0845BEB17C09}"/>
              </a:ext>
            </a:extLst>
          </p:cNvPr>
          <p:cNvSpPr>
            <a:spLocks noGrp="1"/>
          </p:cNvSpPr>
          <p:nvPr>
            <p:ph type="body" sz="quarter" idx="19"/>
          </p:nvPr>
        </p:nvSpPr>
        <p:spPr/>
        <p:txBody>
          <a:bodyPr/>
          <a:lstStyle/>
          <a:p>
            <a:r>
              <a:rPr lang="en-US"/>
              <a:t>Polk County Region Governing Board</a:t>
            </a:r>
          </a:p>
        </p:txBody>
      </p:sp>
      <p:sp>
        <p:nvSpPr>
          <p:cNvPr id="5" name="Text Placeholder 4">
            <a:extLst>
              <a:ext uri="{FF2B5EF4-FFF2-40B4-BE49-F238E27FC236}">
                <a16:creationId xmlns:a16="http://schemas.microsoft.com/office/drawing/2014/main" id="{C80724E4-9BEE-4141-84E5-33D2AF9526FD}"/>
              </a:ext>
            </a:extLst>
          </p:cNvPr>
          <p:cNvSpPr>
            <a:spLocks noGrp="1"/>
          </p:cNvSpPr>
          <p:nvPr>
            <p:ph type="body" sz="quarter" idx="20"/>
          </p:nvPr>
        </p:nvSpPr>
        <p:spPr/>
        <p:txBody>
          <a:bodyPr/>
          <a:lstStyle/>
          <a:p>
            <a:r>
              <a:rPr lang="en-US"/>
              <a:t>October XX, 2023</a:t>
            </a:r>
          </a:p>
        </p:txBody>
      </p:sp>
      <p:sp>
        <p:nvSpPr>
          <p:cNvPr id="6" name="Footer Placeholder 5">
            <a:extLst>
              <a:ext uri="{FF2B5EF4-FFF2-40B4-BE49-F238E27FC236}">
                <a16:creationId xmlns:a16="http://schemas.microsoft.com/office/drawing/2014/main" id="{6A0A7767-22FC-7544-A579-E821BC68DD06}"/>
              </a:ext>
            </a:extLst>
          </p:cNvPr>
          <p:cNvSpPr>
            <a:spLocks noGrp="1"/>
          </p:cNvSpPr>
          <p:nvPr>
            <p:ph type="ftr" sz="quarter" idx="10"/>
          </p:nvPr>
        </p:nvSpPr>
        <p:spPr/>
        <p:txBody>
          <a:bodyPr/>
          <a:lstStyle/>
          <a:p>
            <a:r>
              <a:rPr lang="en-US"/>
              <a:t>Law, Health Policy &amp; Disability Center</a:t>
            </a:r>
          </a:p>
        </p:txBody>
      </p:sp>
      <p:pic>
        <p:nvPicPr>
          <p:cNvPr id="7" name="Picture Placeholder 6" descr="A picture containing text, person, stationary, writing implement&#10;&#10;Description automatically generated">
            <a:extLst>
              <a:ext uri="{FF2B5EF4-FFF2-40B4-BE49-F238E27FC236}">
                <a16:creationId xmlns:a16="http://schemas.microsoft.com/office/drawing/2014/main" id="{1A92DE90-7960-412D-A0B4-1B0D0D53A3A3}"/>
              </a:ext>
            </a:extLst>
          </p:cNvPr>
          <p:cNvPicPr>
            <a:picLocks noGrp="1" noChangeAspect="1"/>
          </p:cNvPicPr>
          <p:nvPr>
            <p:ph type="pic" sz="quarter" idx="21"/>
          </p:nvPr>
        </p:nvPicPr>
        <p:blipFill>
          <a:blip r:embed="rId2"/>
          <a:srcRect l="21332" r="21332"/>
          <a:stretch>
            <a:fillRect/>
          </a:stretch>
        </p:blipFill>
        <p:spPr/>
      </p:pic>
    </p:spTree>
    <p:extLst>
      <p:ext uri="{BB962C8B-B14F-4D97-AF65-F5344CB8AC3E}">
        <p14:creationId xmlns:p14="http://schemas.microsoft.com/office/powerpoint/2010/main" val="3335962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4025F-2941-41B9-9394-B92E0E1AF7A3}"/>
              </a:ext>
            </a:extLst>
          </p:cNvPr>
          <p:cNvSpPr>
            <a:spLocks noGrp="1"/>
          </p:cNvSpPr>
          <p:nvPr>
            <p:ph type="title"/>
          </p:nvPr>
        </p:nvSpPr>
        <p:spPr/>
        <p:txBody>
          <a:bodyPr/>
          <a:lstStyle/>
          <a:p>
            <a:r>
              <a:rPr lang="en-US"/>
              <a:t>ISA Results Overview</a:t>
            </a:r>
          </a:p>
        </p:txBody>
      </p:sp>
      <p:sp>
        <p:nvSpPr>
          <p:cNvPr id="4" name="Footer Placeholder 3">
            <a:extLst>
              <a:ext uri="{FF2B5EF4-FFF2-40B4-BE49-F238E27FC236}">
                <a16:creationId xmlns:a16="http://schemas.microsoft.com/office/drawing/2014/main" id="{E3B86277-EBD1-4D39-84A1-4DC5C463030D}"/>
              </a:ext>
            </a:extLst>
          </p:cNvPr>
          <p:cNvSpPr>
            <a:spLocks noGrp="1"/>
          </p:cNvSpPr>
          <p:nvPr>
            <p:ph type="ftr" sz="quarter" idx="10"/>
          </p:nvPr>
        </p:nvSpPr>
        <p:spPr/>
        <p:txBody>
          <a:bodyPr/>
          <a:lstStyle/>
          <a:p>
            <a:r>
              <a:rPr lang="en-US"/>
              <a:t>Law, Health Policy &amp; Disability Center</a:t>
            </a:r>
          </a:p>
        </p:txBody>
      </p:sp>
      <p:sp>
        <p:nvSpPr>
          <p:cNvPr id="10" name="Text Box 2">
            <a:extLst>
              <a:ext uri="{FF2B5EF4-FFF2-40B4-BE49-F238E27FC236}">
                <a16:creationId xmlns:a16="http://schemas.microsoft.com/office/drawing/2014/main" id="{ECA24464-5A49-A720-C9B5-E30EEEFEB871}"/>
              </a:ext>
            </a:extLst>
          </p:cNvPr>
          <p:cNvSpPr txBox="1">
            <a:spLocks noChangeArrowheads="1"/>
          </p:cNvSpPr>
          <p:nvPr/>
        </p:nvSpPr>
        <p:spPr bwMode="auto">
          <a:xfrm>
            <a:off x="2004206" y="1669709"/>
            <a:ext cx="6540183" cy="1086901"/>
          </a:xfrm>
          <a:prstGeom prst="rect">
            <a:avLst/>
          </a:prstGeom>
          <a:noFill/>
          <a:ln w="28575">
            <a:noFill/>
            <a:miter lim="800000"/>
            <a:headEnd/>
            <a:tailEnd/>
          </a:ln>
        </p:spPr>
        <p:txBody>
          <a:bodyPr rot="0" vert="horz" wrap="square" lIns="91440" tIns="45720" rIns="91440" bIns="45720" anchor="t" anchorCtr="0">
            <a:noAutofit/>
          </a:bodyPr>
          <a:lstStyle/>
          <a:p>
            <a:pPr marR="0" lvl="0">
              <a:spcBef>
                <a:spcPts val="0"/>
              </a:spcBef>
              <a:spcAft>
                <a:spcPts val="600"/>
              </a:spcAft>
            </a:pPr>
            <a:r>
              <a:rPr lang="en-US" sz="1800" b="1" i="1" dirty="0">
                <a:effectLst/>
                <a:latin typeface="Arial" panose="020B0604020202020204" pitchFamily="34" charset="0"/>
                <a:ea typeface="Book Antiqua" panose="02040602050305030304" pitchFamily="18" charset="0"/>
                <a:cs typeface="Times New Roman" panose="02020603050405020304" pitchFamily="18" charset="0"/>
              </a:rPr>
              <a:t>Participant </a:t>
            </a:r>
            <a:r>
              <a:rPr lang="en-US" sz="1800" dirty="0">
                <a:effectLst/>
                <a:latin typeface="Arial" panose="020B0604020202020204" pitchFamily="34" charset="0"/>
                <a:ea typeface="Book Antiqua" panose="02040602050305030304" pitchFamily="18" charset="0"/>
                <a:cs typeface="Times New Roman" panose="02020603050405020304" pitchFamily="18" charset="0"/>
              </a:rPr>
              <a:t>respondents agreed (94%) that their </a:t>
            </a:r>
            <a:r>
              <a:rPr lang="en-US" sz="1800" i="1" dirty="0">
                <a:effectLst/>
                <a:latin typeface="Arial" panose="020B0604020202020204" pitchFamily="34" charset="0"/>
                <a:ea typeface="Book Antiqua" panose="02040602050305030304" pitchFamily="18" charset="0"/>
                <a:cs typeface="Times New Roman" panose="02020603050405020304" pitchFamily="18" charset="0"/>
              </a:rPr>
              <a:t>housing situation has improved</a:t>
            </a:r>
            <a:r>
              <a:rPr lang="en-US" sz="1800" dirty="0">
                <a:effectLst/>
                <a:latin typeface="Arial" panose="020B0604020202020204" pitchFamily="34" charset="0"/>
                <a:ea typeface="Book Antiqua" panose="02040602050305030304" pitchFamily="18" charset="0"/>
                <a:cs typeface="Times New Roman" panose="02020603050405020304" pitchFamily="18" charset="0"/>
              </a:rPr>
              <a:t> and that they are </a:t>
            </a:r>
            <a:r>
              <a:rPr lang="en-US" sz="1800" i="1" dirty="0">
                <a:effectLst/>
                <a:latin typeface="Arial" panose="020B0604020202020204" pitchFamily="34" charset="0"/>
                <a:ea typeface="Book Antiqua" panose="02040602050305030304" pitchFamily="18" charset="0"/>
                <a:cs typeface="Times New Roman" panose="02020603050405020304" pitchFamily="18" charset="0"/>
              </a:rPr>
              <a:t>better able to deal with a crisis</a:t>
            </a:r>
            <a:r>
              <a:rPr lang="en-US" sz="1800" dirty="0">
                <a:effectLst/>
                <a:latin typeface="Arial" panose="020B0604020202020204" pitchFamily="34" charset="0"/>
                <a:ea typeface="Book Antiqua" panose="02040602050305030304" pitchFamily="18" charset="0"/>
                <a:cs typeface="Times New Roman" panose="02020603050405020304" pitchFamily="18" charset="0"/>
              </a:rPr>
              <a:t>.</a:t>
            </a:r>
          </a:p>
        </p:txBody>
      </p:sp>
      <p:sp>
        <p:nvSpPr>
          <p:cNvPr id="11" name="Text Box 2">
            <a:extLst>
              <a:ext uri="{FF2B5EF4-FFF2-40B4-BE49-F238E27FC236}">
                <a16:creationId xmlns:a16="http://schemas.microsoft.com/office/drawing/2014/main" id="{F74C5CC9-C6FF-CD50-D280-62D97628A4B8}"/>
              </a:ext>
            </a:extLst>
          </p:cNvPr>
          <p:cNvSpPr txBox="1">
            <a:spLocks noChangeArrowheads="1"/>
          </p:cNvSpPr>
          <p:nvPr/>
        </p:nvSpPr>
        <p:spPr bwMode="auto">
          <a:xfrm>
            <a:off x="599741" y="3031862"/>
            <a:ext cx="3813040" cy="1308463"/>
          </a:xfrm>
          <a:prstGeom prst="rect">
            <a:avLst/>
          </a:prstGeom>
          <a:noFill/>
          <a:ln w="9525">
            <a:noFill/>
            <a:miter lim="800000"/>
            <a:headEnd/>
            <a:tailEnd/>
          </a:ln>
        </p:spPr>
        <p:txBody>
          <a:bodyPr rot="0" vert="horz" wrap="square" lIns="91440" tIns="45720" rIns="182880" bIns="45720" anchor="ctr" anchorCtr="0">
            <a:noAutofit/>
          </a:bodyPr>
          <a:lstStyle/>
          <a:p>
            <a:pPr marL="0" marR="0" algn="ctr">
              <a:spcBef>
                <a:spcPts val="0"/>
              </a:spcBef>
              <a:spcAft>
                <a:spcPts val="600"/>
              </a:spcAft>
            </a:pPr>
            <a:r>
              <a:rPr lang="en-US" sz="1600" b="1" i="1" dirty="0">
                <a:solidFill>
                  <a:srgbClr val="7B7B7B"/>
                </a:solidFill>
                <a:effectLst/>
                <a:latin typeface="Franklin Gothic Medium" panose="020B0603020102020204" pitchFamily="34" charset="0"/>
                <a:ea typeface="Book Antiqua" panose="02040602050305030304" pitchFamily="18" charset="0"/>
                <a:cs typeface="Times New Roman" panose="02020603050405020304" pitchFamily="18" charset="0"/>
              </a:rPr>
              <a:t>“I feel safer now than I did before. They make me feel secured and protected.”</a:t>
            </a:r>
            <a:endParaRPr lang="en-US" sz="1400" b="1" i="1" dirty="0">
              <a:solidFill>
                <a:srgbClr val="808080"/>
              </a:solidFill>
              <a:effectLst/>
              <a:latin typeface="Franklin Gothic Medium" panose="020B0603020102020204" pitchFamily="34" charset="0"/>
              <a:ea typeface="Book Antiqua" panose="0204060205030503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4FA9D17F-010E-656C-C05D-53076B02EE7E}"/>
              </a:ext>
            </a:extLst>
          </p:cNvPr>
          <p:cNvSpPr txBox="1"/>
          <p:nvPr/>
        </p:nvSpPr>
        <p:spPr>
          <a:xfrm>
            <a:off x="628650" y="2911366"/>
            <a:ext cx="7844199" cy="369332"/>
          </a:xfrm>
          <a:prstGeom prst="rect">
            <a:avLst/>
          </a:prstGeom>
          <a:noFill/>
        </p:spPr>
        <p:txBody>
          <a:bodyPr wrap="square" lIns="91440" tIns="45720" rIns="91440" bIns="45720" anchor="t">
            <a:spAutoFit/>
          </a:bodyPr>
          <a:lstStyle/>
          <a:p>
            <a:pPr algn="ctr"/>
            <a:r>
              <a:rPr lang="en-US" b="1">
                <a:effectLst/>
                <a:ea typeface="Book Antiqua" panose="02040602050305030304" pitchFamily="18" charset="0"/>
                <a:cs typeface="Times New Roman"/>
              </a:rPr>
              <a:t>Participant </a:t>
            </a:r>
            <a:r>
              <a:rPr lang="en-US" b="1">
                <a:ea typeface="Book Antiqua" panose="02040602050305030304" pitchFamily="18" charset="0"/>
                <a:cs typeface="Times New Roman"/>
              </a:rPr>
              <a:t>Comments 	  	</a:t>
            </a:r>
            <a:r>
              <a:rPr lang="en-US" b="1">
                <a:effectLst/>
                <a:ea typeface="Book Antiqua" panose="02040602050305030304" pitchFamily="18" charset="0"/>
                <a:cs typeface="Times New Roman"/>
              </a:rPr>
              <a:t>Concerned Other </a:t>
            </a:r>
            <a:r>
              <a:rPr lang="en-US" b="1">
                <a:ea typeface="Book Antiqua" panose="02040602050305030304" pitchFamily="18" charset="0"/>
                <a:cs typeface="Times New Roman"/>
              </a:rPr>
              <a:t>Comments </a:t>
            </a:r>
            <a:endParaRPr lang="en-US"/>
          </a:p>
        </p:txBody>
      </p:sp>
      <p:sp>
        <p:nvSpPr>
          <p:cNvPr id="14" name="Text Box 2">
            <a:extLst>
              <a:ext uri="{FF2B5EF4-FFF2-40B4-BE49-F238E27FC236}">
                <a16:creationId xmlns:a16="http://schemas.microsoft.com/office/drawing/2014/main" id="{0707CA03-ADB0-F8C2-CA2D-4D8073960AAC}"/>
              </a:ext>
            </a:extLst>
          </p:cNvPr>
          <p:cNvSpPr txBox="1">
            <a:spLocks noChangeArrowheads="1"/>
          </p:cNvSpPr>
          <p:nvPr/>
        </p:nvSpPr>
        <p:spPr bwMode="auto">
          <a:xfrm>
            <a:off x="4590580" y="3183436"/>
            <a:ext cx="3813039" cy="1606863"/>
          </a:xfrm>
          <a:prstGeom prst="rect">
            <a:avLst/>
          </a:prstGeom>
          <a:noFill/>
          <a:ln w="9525">
            <a:noFill/>
            <a:miter lim="800000"/>
            <a:headEnd/>
            <a:tailEnd/>
          </a:ln>
        </p:spPr>
        <p:txBody>
          <a:bodyPr rot="0" vert="horz" wrap="square" lIns="91440" tIns="45720" rIns="182880" bIns="45720" anchor="ctr" anchorCtr="0">
            <a:noAutofit/>
          </a:bodyPr>
          <a:lstStyle/>
          <a:p>
            <a:pPr marL="0" marR="0" algn="ctr">
              <a:spcBef>
                <a:spcPts val="0"/>
              </a:spcBef>
              <a:spcAft>
                <a:spcPts val="600"/>
              </a:spcAft>
            </a:pPr>
            <a:r>
              <a:rPr lang="en-US" sz="1600" b="1" i="1" dirty="0">
                <a:solidFill>
                  <a:srgbClr val="7B7B7B"/>
                </a:solidFill>
                <a:latin typeface="Franklin Gothic Medium" panose="020B0603020102020204" pitchFamily="34" charset="0"/>
                <a:ea typeface="Book Antiqua" panose="02040602050305030304" pitchFamily="18" charset="0"/>
                <a:cs typeface="Times New Roman" panose="02020603050405020304" pitchFamily="18" charset="0"/>
              </a:rPr>
              <a:t>“They value [participant] and they work with their best interests in mind and have a good rapport with [ participant]. And that’s important to them as well as it is for us.”</a:t>
            </a:r>
            <a:endParaRPr lang="en-US" sz="1400" b="1" i="1" dirty="0">
              <a:solidFill>
                <a:srgbClr val="808080"/>
              </a:solidFill>
              <a:effectLst/>
              <a:latin typeface="Franklin Gothic Medium" panose="020B0603020102020204" pitchFamily="34" charset="0"/>
              <a:ea typeface="Book Antiqua" panose="02040602050305030304" pitchFamily="18" charset="0"/>
              <a:cs typeface="Times New Roman" panose="02020603050405020304" pitchFamily="18" charset="0"/>
            </a:endParaRPr>
          </a:p>
        </p:txBody>
      </p:sp>
      <p:sp>
        <p:nvSpPr>
          <p:cNvPr id="15" name="Text Box 2">
            <a:extLst>
              <a:ext uri="{FF2B5EF4-FFF2-40B4-BE49-F238E27FC236}">
                <a16:creationId xmlns:a16="http://schemas.microsoft.com/office/drawing/2014/main" id="{6C74FCEB-38E7-3E31-8513-2C41C81BE40E}"/>
              </a:ext>
            </a:extLst>
          </p:cNvPr>
          <p:cNvSpPr txBox="1">
            <a:spLocks noChangeArrowheads="1"/>
          </p:cNvSpPr>
          <p:nvPr/>
        </p:nvSpPr>
        <p:spPr bwMode="auto">
          <a:xfrm>
            <a:off x="570833" y="4050244"/>
            <a:ext cx="3813039" cy="2164590"/>
          </a:xfrm>
          <a:prstGeom prst="rect">
            <a:avLst/>
          </a:prstGeom>
          <a:noFill/>
          <a:ln w="9525">
            <a:noFill/>
            <a:miter lim="800000"/>
            <a:headEnd/>
            <a:tailEnd/>
          </a:ln>
        </p:spPr>
        <p:txBody>
          <a:bodyPr rot="0" vert="horz" wrap="square" lIns="91440" tIns="45720" rIns="182880" bIns="45720" anchor="ctr" anchorCtr="0">
            <a:noAutofit/>
          </a:bodyPr>
          <a:lstStyle/>
          <a:p>
            <a:pPr marL="0" marR="0" algn="ctr">
              <a:spcBef>
                <a:spcPts val="0"/>
              </a:spcBef>
              <a:spcAft>
                <a:spcPts val="600"/>
              </a:spcAft>
            </a:pPr>
            <a:r>
              <a:rPr lang="en-US" sz="1600" b="1" i="1" dirty="0">
                <a:solidFill>
                  <a:srgbClr val="7B7B7B"/>
                </a:solidFill>
                <a:effectLst/>
                <a:latin typeface="Franklin Gothic Medium" panose="020B0603020102020204" pitchFamily="34" charset="0"/>
                <a:ea typeface="Book Antiqua" panose="02040602050305030304" pitchFamily="18" charset="0"/>
                <a:cs typeface="Times New Roman" panose="02020603050405020304" pitchFamily="18" charset="0"/>
              </a:rPr>
              <a:t>“[Staff member] is real professional, but also a friendly person. I have been real lucky with the people I have had. They’re good people to know. They do so much. I hope they get a raise. I see how much they do for me and others. [Staff member] will always help me find an answer and help me. “</a:t>
            </a:r>
          </a:p>
        </p:txBody>
      </p:sp>
      <p:pic>
        <p:nvPicPr>
          <p:cNvPr id="3" name="Picture 2" descr="Shape&#10;&#10;Description automatically generated">
            <a:extLst>
              <a:ext uri="{FF2B5EF4-FFF2-40B4-BE49-F238E27FC236}">
                <a16:creationId xmlns:a16="http://schemas.microsoft.com/office/drawing/2014/main" id="{0902A87D-87B2-6FF0-7B82-A6B6A55176E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6645" y="1782703"/>
            <a:ext cx="639566" cy="639566"/>
          </a:xfrm>
          <a:prstGeom prst="rect">
            <a:avLst/>
          </a:prstGeom>
          <a:noFill/>
          <a:ln>
            <a:noFill/>
          </a:ln>
        </p:spPr>
      </p:pic>
      <p:sp>
        <p:nvSpPr>
          <p:cNvPr id="5" name="Text Box 2">
            <a:extLst>
              <a:ext uri="{FF2B5EF4-FFF2-40B4-BE49-F238E27FC236}">
                <a16:creationId xmlns:a16="http://schemas.microsoft.com/office/drawing/2014/main" id="{58514B7D-E8A5-45D2-FDF7-3CCFAD81A185}"/>
              </a:ext>
            </a:extLst>
          </p:cNvPr>
          <p:cNvSpPr txBox="1">
            <a:spLocks noChangeArrowheads="1"/>
          </p:cNvSpPr>
          <p:nvPr/>
        </p:nvSpPr>
        <p:spPr bwMode="auto">
          <a:xfrm>
            <a:off x="4590580" y="4607972"/>
            <a:ext cx="3813039" cy="1606862"/>
          </a:xfrm>
          <a:prstGeom prst="rect">
            <a:avLst/>
          </a:prstGeom>
          <a:noFill/>
          <a:ln w="9525">
            <a:noFill/>
            <a:miter lim="800000"/>
            <a:headEnd/>
            <a:tailEnd/>
          </a:ln>
        </p:spPr>
        <p:txBody>
          <a:bodyPr rot="0" vert="horz" wrap="square" lIns="91440" tIns="45720" rIns="182880" bIns="45720" anchor="ctr" anchorCtr="0">
            <a:noAutofit/>
          </a:bodyPr>
          <a:lstStyle/>
          <a:p>
            <a:pPr algn="ctr">
              <a:spcAft>
                <a:spcPts val="600"/>
              </a:spcAft>
            </a:pPr>
            <a:r>
              <a:rPr lang="en-US" sz="1600" b="1" i="1" dirty="0">
                <a:solidFill>
                  <a:srgbClr val="7B7B7B"/>
                </a:solidFill>
                <a:effectLst/>
                <a:latin typeface="Franklin Gothic Medium"/>
                <a:ea typeface="Book Antiqua" panose="02040602050305030304" pitchFamily="18" charset="0"/>
                <a:cs typeface="Times New Roman"/>
              </a:rPr>
              <a:t>“Socializing has improved one hundred percent. Now they’re able to go out and overcome their [diagnosis]. Their self-esteem has definitely improved.”</a:t>
            </a:r>
          </a:p>
        </p:txBody>
      </p:sp>
    </p:spTree>
    <p:extLst>
      <p:ext uri="{BB962C8B-B14F-4D97-AF65-F5344CB8AC3E}">
        <p14:creationId xmlns:p14="http://schemas.microsoft.com/office/powerpoint/2010/main" val="3307016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E05051BF-14CE-A24B-A715-02B83139BCFB}"/>
              </a:ext>
            </a:extLst>
          </p:cNvPr>
          <p:cNvSpPr>
            <a:spLocks noGrp="1"/>
          </p:cNvSpPr>
          <p:nvPr>
            <p:ph type="ftr" sz="quarter" idx="10"/>
          </p:nvPr>
        </p:nvSpPr>
        <p:spPr/>
        <p:txBody>
          <a:bodyPr>
            <a:normAutofit/>
          </a:bodyPr>
          <a:lstStyle/>
          <a:p>
            <a:r>
              <a:rPr lang="en-US"/>
              <a:t>Law, Health Policy &amp; Disability Center</a:t>
            </a:r>
          </a:p>
        </p:txBody>
      </p:sp>
      <p:sp>
        <p:nvSpPr>
          <p:cNvPr id="15" name="Text Placeholder 14">
            <a:extLst>
              <a:ext uri="{FF2B5EF4-FFF2-40B4-BE49-F238E27FC236}">
                <a16:creationId xmlns:a16="http://schemas.microsoft.com/office/drawing/2014/main" id="{1885E6F4-49ED-4548-A256-C58B5BD0C877}"/>
              </a:ext>
            </a:extLst>
          </p:cNvPr>
          <p:cNvSpPr>
            <a:spLocks noGrp="1"/>
          </p:cNvSpPr>
          <p:nvPr>
            <p:ph type="body" sz="quarter" idx="11"/>
          </p:nvPr>
        </p:nvSpPr>
        <p:spPr/>
        <p:txBody>
          <a:bodyPr/>
          <a:lstStyle/>
          <a:p>
            <a:r>
              <a:rPr lang="en-US"/>
              <a:t>Questions? </a:t>
            </a:r>
          </a:p>
        </p:txBody>
      </p:sp>
      <p:sp>
        <p:nvSpPr>
          <p:cNvPr id="16" name="Text Placeholder 15">
            <a:extLst>
              <a:ext uri="{FF2B5EF4-FFF2-40B4-BE49-F238E27FC236}">
                <a16:creationId xmlns:a16="http://schemas.microsoft.com/office/drawing/2014/main" id="{B376C91F-CAB1-3C48-805B-749E807C4540}"/>
              </a:ext>
            </a:extLst>
          </p:cNvPr>
          <p:cNvSpPr>
            <a:spLocks noGrp="1"/>
          </p:cNvSpPr>
          <p:nvPr>
            <p:ph type="body" sz="quarter" idx="12"/>
          </p:nvPr>
        </p:nvSpPr>
        <p:spPr/>
        <p:txBody>
          <a:bodyPr/>
          <a:lstStyle/>
          <a:p>
            <a:r>
              <a:rPr lang="en-US"/>
              <a:t>University of Iowa College of Law</a:t>
            </a:r>
          </a:p>
          <a:p>
            <a:r>
              <a:rPr lang="en-US"/>
              <a:t>Iowa City, Iowa 52242</a:t>
            </a:r>
          </a:p>
        </p:txBody>
      </p:sp>
      <p:sp>
        <p:nvSpPr>
          <p:cNvPr id="17" name="Text Placeholder 16">
            <a:extLst>
              <a:ext uri="{FF2B5EF4-FFF2-40B4-BE49-F238E27FC236}">
                <a16:creationId xmlns:a16="http://schemas.microsoft.com/office/drawing/2014/main" id="{C9772B87-9459-6848-9465-A4C18B13E484}"/>
              </a:ext>
            </a:extLst>
          </p:cNvPr>
          <p:cNvSpPr>
            <a:spLocks noGrp="1"/>
          </p:cNvSpPr>
          <p:nvPr>
            <p:ph type="body" sz="quarter" idx="13"/>
          </p:nvPr>
        </p:nvSpPr>
        <p:spPr/>
        <p:txBody>
          <a:bodyPr/>
          <a:lstStyle/>
          <a:p>
            <a:r>
              <a:rPr lang="en-US"/>
              <a:t>(319) 335-8469</a:t>
            </a:r>
          </a:p>
        </p:txBody>
      </p:sp>
      <p:sp>
        <p:nvSpPr>
          <p:cNvPr id="18" name="Text Placeholder 17">
            <a:extLst>
              <a:ext uri="{FF2B5EF4-FFF2-40B4-BE49-F238E27FC236}">
                <a16:creationId xmlns:a16="http://schemas.microsoft.com/office/drawing/2014/main" id="{43D69219-76AA-0748-98F6-F3B3F6A06B1F}"/>
              </a:ext>
            </a:extLst>
          </p:cNvPr>
          <p:cNvSpPr>
            <a:spLocks noGrp="1"/>
          </p:cNvSpPr>
          <p:nvPr>
            <p:ph type="body" sz="quarter" idx="14"/>
          </p:nvPr>
        </p:nvSpPr>
        <p:spPr/>
        <p:txBody>
          <a:bodyPr/>
          <a:lstStyle/>
          <a:p>
            <a:r>
              <a:rPr lang="en-US">
                <a:hlinkClick r:id="rId2"/>
              </a:rPr>
              <a:t>http://disability.law.uiowa.edu</a:t>
            </a:r>
            <a:endParaRPr lang="en-US"/>
          </a:p>
        </p:txBody>
      </p:sp>
      <p:sp>
        <p:nvSpPr>
          <p:cNvPr id="21" name="Text Placeholder 20">
            <a:extLst>
              <a:ext uri="{FF2B5EF4-FFF2-40B4-BE49-F238E27FC236}">
                <a16:creationId xmlns:a16="http://schemas.microsoft.com/office/drawing/2014/main" id="{00C740A9-488B-F947-9856-F9C8F4165E31}"/>
              </a:ext>
            </a:extLst>
          </p:cNvPr>
          <p:cNvSpPr>
            <a:spLocks noGrp="1"/>
          </p:cNvSpPr>
          <p:nvPr>
            <p:ph type="body" sz="quarter" idx="17"/>
          </p:nvPr>
        </p:nvSpPr>
        <p:spPr>
          <a:xfrm>
            <a:off x="6088856" y="4813094"/>
            <a:ext cx="2825354" cy="593023"/>
          </a:xfrm>
        </p:spPr>
        <p:txBody>
          <a:bodyPr/>
          <a:lstStyle/>
          <a:p>
            <a:r>
              <a:rPr lang="en-US">
                <a:hlinkClick r:id="rId3"/>
              </a:rPr>
              <a:t>tessa-heeren@uiowa.edu</a:t>
            </a:r>
            <a:endParaRPr lang="en-US"/>
          </a:p>
        </p:txBody>
      </p:sp>
    </p:spTree>
    <p:extLst>
      <p:ext uri="{BB962C8B-B14F-4D97-AF65-F5344CB8AC3E}">
        <p14:creationId xmlns:p14="http://schemas.microsoft.com/office/powerpoint/2010/main" val="582663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51813-597A-D04C-A56F-A8D4CA01DD32}"/>
              </a:ext>
            </a:extLst>
          </p:cNvPr>
          <p:cNvSpPr>
            <a:spLocks noGrp="1"/>
          </p:cNvSpPr>
          <p:nvPr>
            <p:ph type="title"/>
          </p:nvPr>
        </p:nvSpPr>
        <p:spPr/>
        <p:txBody>
          <a:bodyPr>
            <a:normAutofit/>
          </a:bodyPr>
          <a:lstStyle/>
          <a:p>
            <a:pPr algn="ctr"/>
            <a:r>
              <a:rPr lang="en-US"/>
              <a:t>2023 Evaluation Limitations</a:t>
            </a:r>
          </a:p>
        </p:txBody>
      </p:sp>
      <p:sp>
        <p:nvSpPr>
          <p:cNvPr id="10" name="Content Placeholder 9">
            <a:extLst>
              <a:ext uri="{FF2B5EF4-FFF2-40B4-BE49-F238E27FC236}">
                <a16:creationId xmlns:a16="http://schemas.microsoft.com/office/drawing/2014/main" id="{F59D9658-BB71-9181-B1EC-0C65513ABE7F}"/>
              </a:ext>
            </a:extLst>
          </p:cNvPr>
          <p:cNvSpPr>
            <a:spLocks noGrp="1"/>
          </p:cNvSpPr>
          <p:nvPr>
            <p:ph idx="1"/>
          </p:nvPr>
        </p:nvSpPr>
        <p:spPr>
          <a:xfrm>
            <a:off x="628650" y="1825625"/>
            <a:ext cx="3192236" cy="4051172"/>
          </a:xfrm>
        </p:spPr>
        <p:txBody>
          <a:bodyPr vert="horz" lIns="91440" tIns="45720" rIns="91440" bIns="45720" rtlCol="0" anchor="t">
            <a:normAutofit fontScale="70000" lnSpcReduction="20000"/>
          </a:bodyPr>
          <a:lstStyle/>
          <a:p>
            <a:pPr marL="305435" indent="-298450">
              <a:lnSpc>
                <a:spcPct val="120000"/>
              </a:lnSpc>
            </a:pPr>
            <a:r>
              <a:rPr lang="en-US" dirty="0"/>
              <a:t>Transition from managing outcome data in Polk MIS to statewide CSN system began in July 2022</a:t>
            </a:r>
          </a:p>
          <a:p>
            <a:pPr marL="305435" indent="-298450">
              <a:lnSpc>
                <a:spcPct val="120000"/>
              </a:lnSpc>
            </a:pPr>
            <a:r>
              <a:rPr lang="en-US" dirty="0"/>
              <a:t>Outcome data for </a:t>
            </a:r>
            <a:r>
              <a:rPr lang="en-US" b="1" dirty="0"/>
              <a:t>13 outcomes </a:t>
            </a:r>
            <a:r>
              <a:rPr lang="en-US" dirty="0"/>
              <a:t>(right) were excluded from the 2023 evaluation, only survey-based outcomes were included </a:t>
            </a:r>
            <a:endParaRPr lang="en-US" dirty="0">
              <a:cs typeface="Arial"/>
            </a:endParaRPr>
          </a:p>
          <a:p>
            <a:pPr marL="305435" indent="-298450">
              <a:lnSpc>
                <a:spcPct val="120000"/>
              </a:lnSpc>
            </a:pPr>
            <a:r>
              <a:rPr lang="en-US" dirty="0"/>
              <a:t>Agencies continued to track outcomes internally </a:t>
            </a:r>
            <a:endParaRPr lang="en-US" dirty="0">
              <a:cs typeface="Arial" panose="020B0604020202020204"/>
            </a:endParaRPr>
          </a:p>
        </p:txBody>
      </p:sp>
      <p:sp>
        <p:nvSpPr>
          <p:cNvPr id="4" name="Footer Placeholder 3">
            <a:extLst>
              <a:ext uri="{FF2B5EF4-FFF2-40B4-BE49-F238E27FC236}">
                <a16:creationId xmlns:a16="http://schemas.microsoft.com/office/drawing/2014/main" id="{69265452-72B4-7046-AC3E-89500E80F420}"/>
              </a:ext>
            </a:extLst>
          </p:cNvPr>
          <p:cNvSpPr>
            <a:spLocks noGrp="1"/>
          </p:cNvSpPr>
          <p:nvPr>
            <p:ph type="ftr" sz="quarter" idx="10"/>
          </p:nvPr>
        </p:nvSpPr>
        <p:spPr/>
        <p:txBody>
          <a:bodyPr/>
          <a:lstStyle/>
          <a:p>
            <a:r>
              <a:rPr lang="en-US"/>
              <a:t>Law, Health Policy &amp; Disability Center</a:t>
            </a:r>
          </a:p>
        </p:txBody>
      </p:sp>
      <p:pic>
        <p:nvPicPr>
          <p:cNvPr id="7" name="Picture 6">
            <a:extLst>
              <a:ext uri="{FF2B5EF4-FFF2-40B4-BE49-F238E27FC236}">
                <a16:creationId xmlns:a16="http://schemas.microsoft.com/office/drawing/2014/main" id="{7886C66B-D563-68FC-0DE5-14F779B4E26F}"/>
              </a:ext>
            </a:extLst>
          </p:cNvPr>
          <p:cNvPicPr>
            <a:picLocks noChangeAspect="1"/>
          </p:cNvPicPr>
          <p:nvPr/>
        </p:nvPicPr>
        <p:blipFill rotWithShape="1">
          <a:blip r:embed="rId3">
            <a:extLst>
              <a:ext uri="{28A0092B-C50C-407E-A947-70E740481C1C}">
                <a14:useLocalDpi xmlns:a14="http://schemas.microsoft.com/office/drawing/2010/main" val="0"/>
              </a:ext>
            </a:extLst>
          </a:blip>
          <a:srcRect l="6308" t="39884" r="7151" b="7921"/>
          <a:stretch/>
        </p:blipFill>
        <p:spPr bwMode="auto">
          <a:xfrm>
            <a:off x="3948792" y="1763715"/>
            <a:ext cx="4939975" cy="397328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38868680"/>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4025F-2941-41B9-9394-B92E0E1AF7A3}"/>
              </a:ext>
            </a:extLst>
          </p:cNvPr>
          <p:cNvSpPr>
            <a:spLocks noGrp="1"/>
          </p:cNvSpPr>
          <p:nvPr>
            <p:ph type="title"/>
          </p:nvPr>
        </p:nvSpPr>
        <p:spPr/>
        <p:txBody>
          <a:bodyPr/>
          <a:lstStyle/>
          <a:p>
            <a:r>
              <a:rPr lang="en-US" dirty="0"/>
              <a:t>IHH-SC System Results Overview</a:t>
            </a:r>
          </a:p>
        </p:txBody>
      </p:sp>
      <p:sp>
        <p:nvSpPr>
          <p:cNvPr id="4" name="Footer Placeholder 3">
            <a:extLst>
              <a:ext uri="{FF2B5EF4-FFF2-40B4-BE49-F238E27FC236}">
                <a16:creationId xmlns:a16="http://schemas.microsoft.com/office/drawing/2014/main" id="{E3B86277-EBD1-4D39-84A1-4DC5C463030D}"/>
              </a:ext>
            </a:extLst>
          </p:cNvPr>
          <p:cNvSpPr>
            <a:spLocks noGrp="1"/>
          </p:cNvSpPr>
          <p:nvPr>
            <p:ph type="ftr" sz="quarter" idx="10"/>
          </p:nvPr>
        </p:nvSpPr>
        <p:spPr/>
        <p:txBody>
          <a:bodyPr/>
          <a:lstStyle/>
          <a:p>
            <a:r>
              <a:rPr lang="en-US"/>
              <a:t>Law, Health Policy &amp; Disability Center</a:t>
            </a:r>
          </a:p>
        </p:txBody>
      </p:sp>
      <p:sp>
        <p:nvSpPr>
          <p:cNvPr id="14" name="Text Box 2">
            <a:extLst>
              <a:ext uri="{FF2B5EF4-FFF2-40B4-BE49-F238E27FC236}">
                <a16:creationId xmlns:a16="http://schemas.microsoft.com/office/drawing/2014/main" id="{72F73805-FAFB-039C-8785-0D53FA06A206}"/>
              </a:ext>
            </a:extLst>
          </p:cNvPr>
          <p:cNvSpPr txBox="1">
            <a:spLocks noChangeArrowheads="1"/>
          </p:cNvSpPr>
          <p:nvPr/>
        </p:nvSpPr>
        <p:spPr bwMode="auto">
          <a:xfrm>
            <a:off x="628650" y="1558277"/>
            <a:ext cx="3203121" cy="2631049"/>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spcAft>
                <a:spcPts val="600"/>
              </a:spcAft>
            </a:pPr>
            <a:r>
              <a:rPr lang="en-US" b="1" dirty="0">
                <a:ea typeface="Book Antiqua" panose="02040602050305030304" pitchFamily="18" charset="0"/>
                <a:cs typeface="Times New Roman" panose="02020603050405020304" pitchFamily="18" charset="0"/>
              </a:rPr>
              <a:t>In 2023, t</a:t>
            </a:r>
            <a:r>
              <a:rPr lang="en-US" b="1" dirty="0">
                <a:effectLst/>
                <a:ea typeface="Book Antiqua" panose="02040602050305030304" pitchFamily="18" charset="0"/>
                <a:cs typeface="Times New Roman" panose="02020603050405020304" pitchFamily="18" charset="0"/>
              </a:rPr>
              <a:t>he IHH-SC System </a:t>
            </a:r>
            <a:r>
              <a:rPr lang="en-US" sz="1800" b="1" i="1" dirty="0">
                <a:solidFill>
                  <a:srgbClr val="0070C0"/>
                </a:solidFill>
                <a:effectLst/>
                <a:ea typeface="Book Antiqua" panose="02040602050305030304" pitchFamily="18" charset="0"/>
                <a:cs typeface="Times New Roman" panose="02020603050405020304" pitchFamily="18" charset="0"/>
              </a:rPr>
              <a:t>Exceeds Expectations</a:t>
            </a:r>
            <a:r>
              <a:rPr lang="en-US" b="1" dirty="0">
                <a:effectLst/>
                <a:ea typeface="Book Antiqua" panose="02040602050305030304" pitchFamily="18" charset="0"/>
                <a:cs typeface="Times New Roman" panose="02020603050405020304" pitchFamily="18" charset="0"/>
              </a:rPr>
              <a:t> in </a:t>
            </a:r>
            <a:r>
              <a:rPr lang="en-US" b="1" dirty="0">
                <a:ea typeface="Book Antiqua" panose="02040602050305030304" pitchFamily="18" charset="0"/>
                <a:cs typeface="Times New Roman" panose="02020603050405020304" pitchFamily="18" charset="0"/>
              </a:rPr>
              <a:t>O</a:t>
            </a:r>
            <a:r>
              <a:rPr lang="en-US" b="1" dirty="0">
                <a:effectLst/>
                <a:ea typeface="Book Antiqua" panose="02040602050305030304" pitchFamily="18" charset="0"/>
                <a:cs typeface="Times New Roman" panose="02020603050405020304" pitchFamily="18" charset="0"/>
              </a:rPr>
              <a:t>verall </a:t>
            </a:r>
            <a:r>
              <a:rPr lang="en-US" b="1" dirty="0">
                <a:ea typeface="Book Antiqua" panose="02040602050305030304" pitchFamily="18" charset="0"/>
                <a:cs typeface="Times New Roman" panose="02020603050405020304" pitchFamily="18" charset="0"/>
              </a:rPr>
              <a:t>P</a:t>
            </a:r>
            <a:r>
              <a:rPr lang="en-US" b="1" dirty="0">
                <a:effectLst/>
                <a:ea typeface="Book Antiqua" panose="02040602050305030304" pitchFamily="18" charset="0"/>
                <a:cs typeface="Times New Roman" panose="02020603050405020304" pitchFamily="18" charset="0"/>
              </a:rPr>
              <a:t>erformance (</a:t>
            </a:r>
            <a:r>
              <a:rPr lang="en-US" b="1" dirty="0">
                <a:ea typeface="Book Antiqua" panose="02040602050305030304" pitchFamily="18" charset="0"/>
                <a:cs typeface="Times New Roman" panose="02020603050405020304" pitchFamily="18" charset="0"/>
              </a:rPr>
              <a:t>89</a:t>
            </a:r>
            <a:r>
              <a:rPr lang="en-US" b="1" dirty="0">
                <a:effectLst/>
                <a:ea typeface="Book Antiqua" panose="02040602050305030304" pitchFamily="18" charset="0"/>
                <a:cs typeface="Times New Roman" panose="02020603050405020304" pitchFamily="18" charset="0"/>
              </a:rPr>
              <a:t>%)</a:t>
            </a:r>
            <a:endParaRPr lang="en-US" sz="1600" dirty="0">
              <a:effectLst/>
              <a:ea typeface="Book Antiqua" panose="02040602050305030304" pitchFamily="18" charset="0"/>
              <a:cs typeface="Times New Roman" panose="02020603050405020304" pitchFamily="18" charset="0"/>
            </a:endParaRPr>
          </a:p>
          <a:p>
            <a:pPr>
              <a:spcAft>
                <a:spcPts val="600"/>
              </a:spcAft>
              <a:defRPr/>
            </a:pPr>
            <a:r>
              <a:rPr lang="en-US" sz="1600" dirty="0">
                <a:effectLst/>
                <a:ea typeface="Book Antiqua" panose="02040602050305030304" pitchFamily="18" charset="0"/>
                <a:cs typeface="Times New Roman" panose="02020603050405020304" pitchFamily="18" charset="0"/>
              </a:rPr>
              <a:t>Participant Satisfaction </a:t>
            </a:r>
            <a:r>
              <a:rPr lang="en-US" sz="1600" dirty="0">
                <a:effectLst/>
                <a:latin typeface="Franklin Gothic Medium" panose="020B0603020102020204" pitchFamily="34" charset="0"/>
                <a:ea typeface="Book Antiqua" panose="02040602050305030304" pitchFamily="18" charset="0"/>
                <a:cs typeface="Times New Roman" panose="02020603050405020304" pitchFamily="18" charset="0"/>
              </a:rPr>
              <a:t>(94%) </a:t>
            </a:r>
            <a:r>
              <a:rPr lang="en-US" sz="1600" dirty="0">
                <a:effectLst/>
                <a:ea typeface="Book Antiqua" panose="02040602050305030304" pitchFamily="18" charset="0"/>
                <a:cs typeface="Times New Roman" panose="02020603050405020304" pitchFamily="18" charset="0"/>
              </a:rPr>
              <a:t>and </a:t>
            </a:r>
            <a:r>
              <a:rPr lang="en-US" sz="1600" dirty="0">
                <a:ea typeface="Book Antiqua" panose="02040602050305030304" pitchFamily="18" charset="0"/>
                <a:cs typeface="Times New Roman" panose="02020603050405020304" pitchFamily="18" charset="0"/>
              </a:rPr>
              <a:t>Quality of Life</a:t>
            </a:r>
            <a:r>
              <a:rPr lang="en-US" sz="1600" dirty="0">
                <a:effectLst/>
                <a:latin typeface="Franklin Gothic Medium" panose="020B0603020102020204" pitchFamily="34" charset="0"/>
                <a:ea typeface="Book Antiqua" panose="02040602050305030304" pitchFamily="18" charset="0"/>
                <a:cs typeface="Times New Roman" panose="02020603050405020304" pitchFamily="18" charset="0"/>
              </a:rPr>
              <a:t>(90%)</a:t>
            </a:r>
            <a:r>
              <a:rPr lang="en-US" sz="1600" dirty="0">
                <a:effectLst/>
                <a:ea typeface="Book Antiqua" panose="02040602050305030304" pitchFamily="18" charset="0"/>
                <a:cs typeface="Times New Roman" panose="02020603050405020304" pitchFamily="18" charset="0"/>
              </a:rPr>
              <a:t> </a:t>
            </a:r>
            <a:r>
              <a:rPr lang="en-US" sz="1600" b="1" i="1" dirty="0">
                <a:solidFill>
                  <a:srgbClr val="008000"/>
                </a:solidFill>
                <a:effectLst/>
                <a:latin typeface="Arial" panose="020B0604020202020204" pitchFamily="34" charset="0"/>
                <a:ea typeface="Book Antiqua" panose="02040602050305030304" pitchFamily="18" charset="0"/>
                <a:cs typeface="Times New Roman" panose="02020603050405020304" pitchFamily="18" charset="0"/>
              </a:rPr>
              <a:t>Meet Expectations</a:t>
            </a:r>
            <a:r>
              <a:rPr lang="en-US" sz="1600" dirty="0">
                <a:effectLst/>
                <a:latin typeface="Franklin Gothic Medium" panose="020B0603020102020204" pitchFamily="34" charset="0"/>
                <a:ea typeface="Book Antiqua" panose="02040602050305030304" pitchFamily="18" charset="0"/>
                <a:cs typeface="Times New Roman" panose="02020603050405020304" pitchFamily="18" charset="0"/>
              </a:rPr>
              <a:t> </a:t>
            </a:r>
          </a:p>
          <a:p>
            <a:pPr>
              <a:spcAft>
                <a:spcPts val="600"/>
              </a:spcAft>
              <a:defRPr/>
            </a:pPr>
            <a:r>
              <a:rPr lang="en-US" sz="1600" dirty="0">
                <a:effectLst/>
                <a:ea typeface="Book Antiqua" panose="02040602050305030304" pitchFamily="18" charset="0"/>
                <a:cs typeface="Times New Roman" panose="02020603050405020304" pitchFamily="18" charset="0"/>
              </a:rPr>
              <a:t>Concerned Others Satisfaction </a:t>
            </a:r>
            <a:r>
              <a:rPr lang="en-US" sz="1600" dirty="0">
                <a:effectLst/>
                <a:latin typeface="Franklin Gothic Medium" panose="020B0603020102020204" pitchFamily="34" charset="0"/>
                <a:ea typeface="Book Antiqua" panose="02040602050305030304" pitchFamily="18" charset="0"/>
                <a:cs typeface="Times New Roman" panose="02020603050405020304" pitchFamily="18" charset="0"/>
              </a:rPr>
              <a:t>(84%) </a:t>
            </a:r>
            <a:r>
              <a:rPr lang="en-US" sz="1600" b="1" i="1" dirty="0">
                <a:solidFill>
                  <a:srgbClr val="C00000"/>
                </a:solidFill>
                <a:effectLst/>
                <a:latin typeface="Arial" panose="020B0604020202020204" pitchFamily="34" charset="0"/>
                <a:ea typeface="Book Antiqua" panose="02040602050305030304" pitchFamily="18" charset="0"/>
                <a:cs typeface="Times New Roman" panose="02020603050405020304" pitchFamily="18" charset="0"/>
              </a:rPr>
              <a:t>Does Not Meet Minimum Expectatio</a:t>
            </a:r>
            <a:r>
              <a:rPr lang="en-US" sz="1800" b="1" i="1" dirty="0">
                <a:solidFill>
                  <a:srgbClr val="C00000"/>
                </a:solidFill>
                <a:effectLst/>
                <a:latin typeface="Arial" panose="020B0604020202020204" pitchFamily="34" charset="0"/>
                <a:ea typeface="Book Antiqua" panose="02040602050305030304" pitchFamily="18" charset="0"/>
                <a:cs typeface="Times New Roman" panose="02020603050405020304" pitchFamily="18" charset="0"/>
              </a:rPr>
              <a:t>ns</a:t>
            </a:r>
            <a:endParaRPr lang="en-US" sz="2000" dirty="0">
              <a:effectLst/>
              <a:latin typeface="Franklin Gothic Medium" panose="020B0603020102020204" pitchFamily="34" charset="0"/>
              <a:ea typeface="Book Antiqua" panose="0204060205030503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endParaRPr lang="en-US" sz="1800" dirty="0">
              <a:effectLst/>
              <a:latin typeface="Franklin Gothic Medium" panose="020B0603020102020204" pitchFamily="34" charset="0"/>
              <a:ea typeface="Book Antiqua" panose="0204060205030503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endParaRPr lang="en-US" sz="1600" dirty="0">
              <a:effectLst/>
              <a:ea typeface="Book Antiqua" panose="02040602050305030304" pitchFamily="18" charset="0"/>
              <a:cs typeface="Times New Roman" panose="02020603050405020304" pitchFamily="18" charset="0"/>
            </a:endParaRPr>
          </a:p>
        </p:txBody>
      </p:sp>
      <p:pic>
        <p:nvPicPr>
          <p:cNvPr id="5" name="Picture 4" descr="A screenshot of a computer screen&#10;&#10;Description automatically generated">
            <a:extLst>
              <a:ext uri="{FF2B5EF4-FFF2-40B4-BE49-F238E27FC236}">
                <a16:creationId xmlns:a16="http://schemas.microsoft.com/office/drawing/2014/main" id="{107C4D6D-872F-08D6-116D-EE6E15DF18BA}"/>
              </a:ext>
            </a:extLst>
          </p:cNvPr>
          <p:cNvPicPr>
            <a:picLocks noChangeAspect="1"/>
          </p:cNvPicPr>
          <p:nvPr/>
        </p:nvPicPr>
        <p:blipFill rotWithShape="1">
          <a:blip r:embed="rId2">
            <a:extLst>
              <a:ext uri="{28A0092B-C50C-407E-A947-70E740481C1C}">
                <a14:useLocalDpi xmlns:a14="http://schemas.microsoft.com/office/drawing/2010/main" val="0"/>
              </a:ext>
            </a:extLst>
          </a:blip>
          <a:srcRect l="6719" t="10595" r="6624" b="59499"/>
          <a:stretch/>
        </p:blipFill>
        <p:spPr bwMode="auto">
          <a:xfrm>
            <a:off x="4040688" y="1855215"/>
            <a:ext cx="4265744" cy="1962914"/>
          </a:xfrm>
          <a:prstGeom prst="rect">
            <a:avLst/>
          </a:prstGeom>
          <a:ln>
            <a:noFill/>
          </a:ln>
          <a:extLst>
            <a:ext uri="{53640926-AAD7-44D8-BBD7-CCE9431645EC}">
              <a14:shadowObscured xmlns:a14="http://schemas.microsoft.com/office/drawing/2010/main"/>
            </a:ext>
          </a:extLst>
        </p:spPr>
      </p:pic>
      <p:graphicFrame>
        <p:nvGraphicFramePr>
          <p:cNvPr id="8" name="Table 7">
            <a:extLst>
              <a:ext uri="{FF2B5EF4-FFF2-40B4-BE49-F238E27FC236}">
                <a16:creationId xmlns:a16="http://schemas.microsoft.com/office/drawing/2014/main" id="{D1C6FED3-B774-6FE3-07F6-97852D63C9CD}"/>
              </a:ext>
            </a:extLst>
          </p:cNvPr>
          <p:cNvGraphicFramePr>
            <a:graphicFrameLocks noGrp="1"/>
          </p:cNvGraphicFramePr>
          <p:nvPr>
            <p:extLst>
              <p:ext uri="{D42A27DB-BD31-4B8C-83A1-F6EECF244321}">
                <p14:modId xmlns:p14="http://schemas.microsoft.com/office/powerpoint/2010/main" val="294286958"/>
              </p:ext>
            </p:extLst>
          </p:nvPr>
        </p:nvGraphicFramePr>
        <p:xfrm>
          <a:off x="944120" y="4311707"/>
          <a:ext cx="7571230" cy="1706880"/>
        </p:xfrm>
        <a:graphic>
          <a:graphicData uri="http://schemas.openxmlformats.org/drawingml/2006/table">
            <a:tbl>
              <a:tblPr firstRow="1" firstCol="1" bandRow="1"/>
              <a:tblGrid>
                <a:gridCol w="1514246">
                  <a:extLst>
                    <a:ext uri="{9D8B030D-6E8A-4147-A177-3AD203B41FA5}">
                      <a16:colId xmlns:a16="http://schemas.microsoft.com/office/drawing/2014/main" val="228120123"/>
                    </a:ext>
                  </a:extLst>
                </a:gridCol>
                <a:gridCol w="1514246">
                  <a:extLst>
                    <a:ext uri="{9D8B030D-6E8A-4147-A177-3AD203B41FA5}">
                      <a16:colId xmlns:a16="http://schemas.microsoft.com/office/drawing/2014/main" val="3395999985"/>
                    </a:ext>
                  </a:extLst>
                </a:gridCol>
                <a:gridCol w="1514246">
                  <a:extLst>
                    <a:ext uri="{9D8B030D-6E8A-4147-A177-3AD203B41FA5}">
                      <a16:colId xmlns:a16="http://schemas.microsoft.com/office/drawing/2014/main" val="4038591560"/>
                    </a:ext>
                  </a:extLst>
                </a:gridCol>
                <a:gridCol w="1514246">
                  <a:extLst>
                    <a:ext uri="{9D8B030D-6E8A-4147-A177-3AD203B41FA5}">
                      <a16:colId xmlns:a16="http://schemas.microsoft.com/office/drawing/2014/main" val="833249799"/>
                    </a:ext>
                  </a:extLst>
                </a:gridCol>
                <a:gridCol w="1514246">
                  <a:extLst>
                    <a:ext uri="{9D8B030D-6E8A-4147-A177-3AD203B41FA5}">
                      <a16:colId xmlns:a16="http://schemas.microsoft.com/office/drawing/2014/main" val="2598788675"/>
                    </a:ext>
                  </a:extLst>
                </a:gridCol>
              </a:tblGrid>
              <a:tr h="139065">
                <a:tc>
                  <a:txBody>
                    <a:bodyPr/>
                    <a:lstStyle/>
                    <a:p>
                      <a:endParaRPr lang="en-US" sz="1200">
                        <a:effectLst/>
                        <a:latin typeface="Book Antiqua" panose="02040602050305030304" pitchFamily="18" charset="0"/>
                      </a:endParaRPr>
                    </a:p>
                  </a:txBody>
                  <a:tcPr marL="68580" marR="6858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Participant Satisfaction</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Quality of Life</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Family and Concerned Other Satisfaction</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Agency Overall</a:t>
                      </a:r>
                      <a:endParaRPr lang="en-US" sz="1100" dirty="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8939636"/>
                  </a:ext>
                </a:extLst>
              </a:tr>
              <a:tr h="139065">
                <a:tc>
                  <a:txBody>
                    <a:bodyPr/>
                    <a:lstStyle/>
                    <a:p>
                      <a:pPr marL="0" marR="0" algn="ctr">
                        <a:spcBef>
                          <a:spcPts val="0"/>
                        </a:spcBef>
                        <a:spcAft>
                          <a:spcPts val="0"/>
                        </a:spcAft>
                      </a:pPr>
                      <a:r>
                        <a:rPr lang="en-US" sz="1100" b="1" i="1">
                          <a:solidFill>
                            <a:srgbClr val="0070C0"/>
                          </a:solidFill>
                          <a:effectLst/>
                          <a:latin typeface="Arial" panose="020B0604020202020204" pitchFamily="34" charset="0"/>
                          <a:ea typeface="Book Antiqua" panose="02040602050305030304" pitchFamily="18" charset="0"/>
                          <a:cs typeface="Times New Roman" panose="02020603050405020304" pitchFamily="18" charset="0"/>
                        </a:rPr>
                        <a:t>Exceeds Expectations</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95%+</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95%+</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95%+</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88%+</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7814026"/>
                  </a:ext>
                </a:extLst>
              </a:tr>
              <a:tr h="139065">
                <a:tc>
                  <a:txBody>
                    <a:bodyPr/>
                    <a:lstStyle/>
                    <a:p>
                      <a:pPr marL="0" marR="0" algn="ctr">
                        <a:spcBef>
                          <a:spcPts val="0"/>
                        </a:spcBef>
                        <a:spcAft>
                          <a:spcPts val="0"/>
                        </a:spcAft>
                      </a:pPr>
                      <a:r>
                        <a:rPr lang="en-US" sz="1100" b="1" i="1">
                          <a:solidFill>
                            <a:srgbClr val="008000"/>
                          </a:solidFill>
                          <a:effectLst/>
                          <a:latin typeface="Arial" panose="020B0604020202020204" pitchFamily="34" charset="0"/>
                          <a:ea typeface="Book Antiqua" panose="02040602050305030304" pitchFamily="18" charset="0"/>
                          <a:cs typeface="Times New Roman" panose="02020603050405020304" pitchFamily="18" charset="0"/>
                        </a:rPr>
                        <a:t>Meets Expectations</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90% - 94%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85% - 94%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90% - 94%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75-87%</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3039246"/>
                  </a:ext>
                </a:extLst>
              </a:tr>
              <a:tr h="139065">
                <a:tc>
                  <a:txBody>
                    <a:bodyPr/>
                    <a:lstStyle/>
                    <a:p>
                      <a:pPr marL="0" marR="0" algn="ctr">
                        <a:spcBef>
                          <a:spcPts val="0"/>
                        </a:spcBef>
                        <a:spcAft>
                          <a:spcPts val="0"/>
                        </a:spcAft>
                      </a:pPr>
                      <a:r>
                        <a:rPr lang="en-US" sz="1100" b="1" i="1">
                          <a:solidFill>
                            <a:srgbClr val="FF9900"/>
                          </a:solidFill>
                          <a:effectLst/>
                          <a:latin typeface="Arial" panose="020B0604020202020204" pitchFamily="34" charset="0"/>
                          <a:ea typeface="Book Antiqua" panose="02040602050305030304" pitchFamily="18" charset="0"/>
                          <a:cs typeface="Times New Roman" panose="02020603050405020304" pitchFamily="18" charset="0"/>
                        </a:rPr>
                        <a:t>Needs Improvement</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85% - 89%</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80% - 84%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85% - 89%</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63-74%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4007584"/>
                  </a:ext>
                </a:extLst>
              </a:tr>
              <a:tr h="139065">
                <a:tc>
                  <a:txBody>
                    <a:bodyPr/>
                    <a:lstStyle/>
                    <a:p>
                      <a:pPr marL="0" marR="0" algn="ctr">
                        <a:spcBef>
                          <a:spcPts val="0"/>
                        </a:spcBef>
                        <a:spcAft>
                          <a:spcPts val="0"/>
                        </a:spcAft>
                      </a:pPr>
                      <a:r>
                        <a:rPr lang="en-US" sz="1100" b="1" i="1" dirty="0">
                          <a:solidFill>
                            <a:srgbClr val="C00000"/>
                          </a:solidFill>
                          <a:effectLst/>
                          <a:latin typeface="Arial" panose="020B0604020202020204" pitchFamily="34" charset="0"/>
                          <a:ea typeface="Book Antiqua" panose="02040602050305030304" pitchFamily="18" charset="0"/>
                          <a:cs typeface="Times New Roman" panose="02020603050405020304" pitchFamily="18" charset="0"/>
                        </a:rPr>
                        <a:t>Does Not Meet Minimum Expectations</a:t>
                      </a:r>
                      <a:endParaRPr lang="en-US" sz="1100" dirty="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&lt; 85%</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&lt; 80%</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&lt; 85%</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&lt;63%</a:t>
                      </a:r>
                      <a:endParaRPr lang="en-US" sz="1100" dirty="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1706504"/>
                  </a:ext>
                </a:extLst>
              </a:tr>
            </a:tbl>
          </a:graphicData>
        </a:graphic>
      </p:graphicFrame>
    </p:spTree>
    <p:extLst>
      <p:ext uri="{BB962C8B-B14F-4D97-AF65-F5344CB8AC3E}">
        <p14:creationId xmlns:p14="http://schemas.microsoft.com/office/powerpoint/2010/main" val="4273734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B17B8-B87B-0F4F-431B-0143B0860916}"/>
              </a:ext>
            </a:extLst>
          </p:cNvPr>
          <p:cNvSpPr>
            <a:spLocks noGrp="1"/>
          </p:cNvSpPr>
          <p:nvPr>
            <p:ph type="title"/>
          </p:nvPr>
        </p:nvSpPr>
        <p:spPr/>
        <p:txBody>
          <a:bodyPr/>
          <a:lstStyle/>
          <a:p>
            <a:r>
              <a:rPr lang="en-US" dirty="0"/>
              <a:t>IHH-SC Performance by Agency 2023*</a:t>
            </a:r>
          </a:p>
        </p:txBody>
      </p:sp>
      <p:sp>
        <p:nvSpPr>
          <p:cNvPr id="4" name="Footer Placeholder 3">
            <a:extLst>
              <a:ext uri="{FF2B5EF4-FFF2-40B4-BE49-F238E27FC236}">
                <a16:creationId xmlns:a16="http://schemas.microsoft.com/office/drawing/2014/main" id="{012E4135-12F0-E8D6-E7E7-79524C573F41}"/>
              </a:ext>
            </a:extLst>
          </p:cNvPr>
          <p:cNvSpPr>
            <a:spLocks noGrp="1"/>
          </p:cNvSpPr>
          <p:nvPr>
            <p:ph type="ftr" sz="quarter" idx="10"/>
          </p:nvPr>
        </p:nvSpPr>
        <p:spPr/>
        <p:txBody>
          <a:bodyPr/>
          <a:lstStyle/>
          <a:p>
            <a:r>
              <a:rPr lang="en-US"/>
              <a:t>Law, Health Policy &amp; Disability Center</a:t>
            </a:r>
          </a:p>
        </p:txBody>
      </p:sp>
      <p:sp>
        <p:nvSpPr>
          <p:cNvPr id="8" name="TextBox 7">
            <a:extLst>
              <a:ext uri="{FF2B5EF4-FFF2-40B4-BE49-F238E27FC236}">
                <a16:creationId xmlns:a16="http://schemas.microsoft.com/office/drawing/2014/main" id="{141965D1-F7FF-141B-2D7C-8B052A7C5477}"/>
              </a:ext>
            </a:extLst>
          </p:cNvPr>
          <p:cNvSpPr txBox="1"/>
          <p:nvPr/>
        </p:nvSpPr>
        <p:spPr>
          <a:xfrm>
            <a:off x="772884" y="6021764"/>
            <a:ext cx="8196943" cy="261610"/>
          </a:xfrm>
          <a:prstGeom prst="rect">
            <a:avLst/>
          </a:prstGeom>
          <a:noFill/>
        </p:spPr>
        <p:txBody>
          <a:bodyPr wrap="square">
            <a:spAutoFit/>
          </a:bodyPr>
          <a:lstStyle/>
          <a:p>
            <a:r>
              <a:rPr lang="en-US" sz="1100" dirty="0">
                <a:effectLst/>
                <a:latin typeface="Arial" panose="020B0604020202020204" pitchFamily="34" charset="0"/>
                <a:ea typeface="Book Antiqua" panose="02040602050305030304" pitchFamily="18" charset="0"/>
                <a:cs typeface="Times New Roman" panose="02020603050405020304" pitchFamily="18" charset="0"/>
              </a:rPr>
              <a:t> *Overall performance calculations in 2023 were adjusted to accommodate a data management transition</a:t>
            </a:r>
            <a:endParaRPr lang="en-US" sz="1100" dirty="0"/>
          </a:p>
        </p:txBody>
      </p:sp>
      <p:graphicFrame>
        <p:nvGraphicFramePr>
          <p:cNvPr id="3" name="Chart 2">
            <a:extLst>
              <a:ext uri="{FF2B5EF4-FFF2-40B4-BE49-F238E27FC236}">
                <a16:creationId xmlns:a16="http://schemas.microsoft.com/office/drawing/2014/main" id="{4F8B7710-06BA-4912-9D80-A4144CC38554}"/>
              </a:ext>
            </a:extLst>
          </p:cNvPr>
          <p:cNvGraphicFramePr/>
          <p:nvPr>
            <p:extLst>
              <p:ext uri="{D42A27DB-BD31-4B8C-83A1-F6EECF244321}">
                <p14:modId xmlns:p14="http://schemas.microsoft.com/office/powerpoint/2010/main" val="2490528560"/>
              </p:ext>
            </p:extLst>
          </p:nvPr>
        </p:nvGraphicFramePr>
        <p:xfrm>
          <a:off x="1371600" y="1797099"/>
          <a:ext cx="6400800" cy="37655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0603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4025F-2941-41B9-9394-B92E0E1AF7A3}"/>
              </a:ext>
            </a:extLst>
          </p:cNvPr>
          <p:cNvSpPr>
            <a:spLocks noGrp="1"/>
          </p:cNvSpPr>
          <p:nvPr>
            <p:ph type="title"/>
          </p:nvPr>
        </p:nvSpPr>
        <p:spPr/>
        <p:txBody>
          <a:bodyPr/>
          <a:lstStyle/>
          <a:p>
            <a:r>
              <a:rPr lang="en-US" dirty="0"/>
              <a:t>IHH-SC System Results Overview</a:t>
            </a:r>
          </a:p>
        </p:txBody>
      </p:sp>
      <p:sp>
        <p:nvSpPr>
          <p:cNvPr id="4" name="Footer Placeholder 3">
            <a:extLst>
              <a:ext uri="{FF2B5EF4-FFF2-40B4-BE49-F238E27FC236}">
                <a16:creationId xmlns:a16="http://schemas.microsoft.com/office/drawing/2014/main" id="{E3B86277-EBD1-4D39-84A1-4DC5C463030D}"/>
              </a:ext>
            </a:extLst>
          </p:cNvPr>
          <p:cNvSpPr>
            <a:spLocks noGrp="1"/>
          </p:cNvSpPr>
          <p:nvPr>
            <p:ph type="ftr" sz="quarter" idx="10"/>
          </p:nvPr>
        </p:nvSpPr>
        <p:spPr/>
        <p:txBody>
          <a:bodyPr/>
          <a:lstStyle/>
          <a:p>
            <a:r>
              <a:rPr lang="en-US"/>
              <a:t>Law, Health Policy &amp; Disability Center</a:t>
            </a:r>
          </a:p>
        </p:txBody>
      </p:sp>
      <p:graphicFrame>
        <p:nvGraphicFramePr>
          <p:cNvPr id="5" name="Table 4">
            <a:extLst>
              <a:ext uri="{FF2B5EF4-FFF2-40B4-BE49-F238E27FC236}">
                <a16:creationId xmlns:a16="http://schemas.microsoft.com/office/drawing/2014/main" id="{521F3FEE-A5CF-D868-C60B-EF2E8B5A0044}"/>
              </a:ext>
            </a:extLst>
          </p:cNvPr>
          <p:cNvGraphicFramePr>
            <a:graphicFrameLocks noGrp="1"/>
          </p:cNvGraphicFramePr>
          <p:nvPr>
            <p:extLst>
              <p:ext uri="{D42A27DB-BD31-4B8C-83A1-F6EECF244321}">
                <p14:modId xmlns:p14="http://schemas.microsoft.com/office/powerpoint/2010/main" val="1261372010"/>
              </p:ext>
            </p:extLst>
          </p:nvPr>
        </p:nvGraphicFramePr>
        <p:xfrm>
          <a:off x="530678" y="2318362"/>
          <a:ext cx="7984672" cy="2699953"/>
        </p:xfrm>
        <a:graphic>
          <a:graphicData uri="http://schemas.openxmlformats.org/drawingml/2006/table">
            <a:tbl>
              <a:tblPr firstRow="1" firstCol="1" bandRow="1"/>
              <a:tblGrid>
                <a:gridCol w="1350597">
                  <a:extLst>
                    <a:ext uri="{9D8B030D-6E8A-4147-A177-3AD203B41FA5}">
                      <a16:colId xmlns:a16="http://schemas.microsoft.com/office/drawing/2014/main" val="481976595"/>
                    </a:ext>
                  </a:extLst>
                </a:gridCol>
                <a:gridCol w="1217510">
                  <a:extLst>
                    <a:ext uri="{9D8B030D-6E8A-4147-A177-3AD203B41FA5}">
                      <a16:colId xmlns:a16="http://schemas.microsoft.com/office/drawing/2014/main" val="1213606158"/>
                    </a:ext>
                  </a:extLst>
                </a:gridCol>
                <a:gridCol w="960205">
                  <a:extLst>
                    <a:ext uri="{9D8B030D-6E8A-4147-A177-3AD203B41FA5}">
                      <a16:colId xmlns:a16="http://schemas.microsoft.com/office/drawing/2014/main" val="1927134300"/>
                    </a:ext>
                  </a:extLst>
                </a:gridCol>
                <a:gridCol w="557045">
                  <a:extLst>
                    <a:ext uri="{9D8B030D-6E8A-4147-A177-3AD203B41FA5}">
                      <a16:colId xmlns:a16="http://schemas.microsoft.com/office/drawing/2014/main" val="3896050840"/>
                    </a:ext>
                  </a:extLst>
                </a:gridCol>
                <a:gridCol w="557045">
                  <a:extLst>
                    <a:ext uri="{9D8B030D-6E8A-4147-A177-3AD203B41FA5}">
                      <a16:colId xmlns:a16="http://schemas.microsoft.com/office/drawing/2014/main" val="2953862635"/>
                    </a:ext>
                  </a:extLst>
                </a:gridCol>
                <a:gridCol w="557045">
                  <a:extLst>
                    <a:ext uri="{9D8B030D-6E8A-4147-A177-3AD203B41FA5}">
                      <a16:colId xmlns:a16="http://schemas.microsoft.com/office/drawing/2014/main" val="706230329"/>
                    </a:ext>
                  </a:extLst>
                </a:gridCol>
                <a:gridCol w="557045">
                  <a:extLst>
                    <a:ext uri="{9D8B030D-6E8A-4147-A177-3AD203B41FA5}">
                      <a16:colId xmlns:a16="http://schemas.microsoft.com/office/drawing/2014/main" val="3734723981"/>
                    </a:ext>
                  </a:extLst>
                </a:gridCol>
                <a:gridCol w="557045">
                  <a:extLst>
                    <a:ext uri="{9D8B030D-6E8A-4147-A177-3AD203B41FA5}">
                      <a16:colId xmlns:a16="http://schemas.microsoft.com/office/drawing/2014/main" val="4221427924"/>
                    </a:ext>
                  </a:extLst>
                </a:gridCol>
                <a:gridCol w="557045">
                  <a:extLst>
                    <a:ext uri="{9D8B030D-6E8A-4147-A177-3AD203B41FA5}">
                      <a16:colId xmlns:a16="http://schemas.microsoft.com/office/drawing/2014/main" val="4076656544"/>
                    </a:ext>
                  </a:extLst>
                </a:gridCol>
                <a:gridCol w="557045">
                  <a:extLst>
                    <a:ext uri="{9D8B030D-6E8A-4147-A177-3AD203B41FA5}">
                      <a16:colId xmlns:a16="http://schemas.microsoft.com/office/drawing/2014/main" val="3569340920"/>
                    </a:ext>
                  </a:extLst>
                </a:gridCol>
                <a:gridCol w="557045">
                  <a:extLst>
                    <a:ext uri="{9D8B030D-6E8A-4147-A177-3AD203B41FA5}">
                      <a16:colId xmlns:a16="http://schemas.microsoft.com/office/drawing/2014/main" val="4029742279"/>
                    </a:ext>
                  </a:extLst>
                </a:gridCol>
              </a:tblGrid>
              <a:tr h="899984">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marL="0" marR="0" algn="ctr">
                        <a:spcBef>
                          <a:spcPts val="0"/>
                        </a:spcBef>
                        <a:spcAft>
                          <a:spcPts val="0"/>
                        </a:spcAft>
                      </a:pPr>
                      <a:r>
                        <a:rPr lang="en-US" sz="7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N (# of Participant respondents)</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spcBef>
                          <a:spcPts val="0"/>
                        </a:spcBef>
                        <a:spcAft>
                          <a:spcPts val="0"/>
                        </a:spcAft>
                      </a:pPr>
                      <a:r>
                        <a:rPr lang="en-US" sz="11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Participant Satisfaction</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spcBef>
                          <a:spcPts val="0"/>
                        </a:spcBef>
                        <a:spcAft>
                          <a:spcPts val="0"/>
                        </a:spcAft>
                      </a:pPr>
                      <a:r>
                        <a:rPr lang="en-US" sz="11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Participant Quality of Life</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rowSpan="2">
                  <a:txBody>
                    <a:bodyPr/>
                    <a:lstStyle/>
                    <a:p>
                      <a:pPr marL="0" marR="0" algn="ctr">
                        <a:spcBef>
                          <a:spcPts val="0"/>
                        </a:spcBef>
                        <a:spcAft>
                          <a:spcPts val="0"/>
                        </a:spcAft>
                      </a:pPr>
                      <a:r>
                        <a:rPr lang="en-US" sz="8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N (# of Concerned Other respondents)</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marL="0" marR="0" algn="ctr">
                        <a:spcBef>
                          <a:spcPts val="0"/>
                        </a:spcBef>
                        <a:spcAft>
                          <a:spcPts val="0"/>
                        </a:spcAft>
                      </a:pPr>
                      <a:r>
                        <a:rPr lang="en-US" sz="11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Family and Concerned Other Satisfaction</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marL="0" marR="0" algn="ctr">
                        <a:spcBef>
                          <a:spcPts val="0"/>
                        </a:spcBef>
                        <a:spcAft>
                          <a:spcPts val="0"/>
                        </a:spcAft>
                      </a:pPr>
                      <a:r>
                        <a:rPr lang="en-US" sz="11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Agency Overall</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69715468"/>
                  </a:ext>
                </a:extLst>
              </a:tr>
              <a:tr h="299995">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a:spcBef>
                          <a:spcPts val="0"/>
                        </a:spcBef>
                        <a:spcAft>
                          <a:spcPts val="0"/>
                        </a:spcAft>
                      </a:pPr>
                      <a:r>
                        <a:rPr lang="en-US" sz="600">
                          <a:solidFill>
                            <a:srgbClr val="000000"/>
                          </a:solidFill>
                          <a:effectLst/>
                          <a:latin typeface="Arial" panose="020B0604020202020204" pitchFamily="34" charset="0"/>
                          <a:ea typeface="Segoe UI" panose="020B0502040204020203" pitchFamily="34" charset="0"/>
                          <a:cs typeface="Arial" panose="020B0604020202020204" pitchFamily="34" charset="0"/>
                        </a:rPr>
                        <a:t>Performance</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600">
                          <a:solidFill>
                            <a:srgbClr val="000000"/>
                          </a:solidFill>
                          <a:effectLst/>
                          <a:latin typeface="Arial" panose="020B0604020202020204" pitchFamily="34" charset="0"/>
                          <a:ea typeface="Segoe UI" panose="020B0502040204020203" pitchFamily="34" charset="0"/>
                          <a:cs typeface="Arial" panose="020B0604020202020204" pitchFamily="34" charset="0"/>
                        </a:rPr>
                        <a:t>Score</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600">
                          <a:solidFill>
                            <a:srgbClr val="000000"/>
                          </a:solidFill>
                          <a:effectLst/>
                          <a:latin typeface="Arial" panose="020B0604020202020204" pitchFamily="34" charset="0"/>
                          <a:ea typeface="Segoe UI" panose="020B0502040204020203" pitchFamily="34" charset="0"/>
                          <a:cs typeface="Arial" panose="020B0604020202020204" pitchFamily="34" charset="0"/>
                        </a:rPr>
                        <a:t>Performance</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600">
                          <a:solidFill>
                            <a:srgbClr val="000000"/>
                          </a:solidFill>
                          <a:effectLst/>
                          <a:latin typeface="Arial" panose="020B0604020202020204" pitchFamily="34" charset="0"/>
                          <a:ea typeface="Segoe UI" panose="020B0502040204020203" pitchFamily="34" charset="0"/>
                          <a:cs typeface="Arial" panose="020B0604020202020204" pitchFamily="34" charset="0"/>
                        </a:rPr>
                        <a:t>Score</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a:spcBef>
                          <a:spcPts val="0"/>
                        </a:spcBef>
                        <a:spcAft>
                          <a:spcPts val="0"/>
                        </a:spcAft>
                      </a:pPr>
                      <a:r>
                        <a:rPr lang="en-US" sz="600">
                          <a:solidFill>
                            <a:srgbClr val="000000"/>
                          </a:solidFill>
                          <a:effectLst/>
                          <a:latin typeface="Arial" panose="020B0604020202020204" pitchFamily="34" charset="0"/>
                          <a:ea typeface="Segoe UI" panose="020B0502040204020203" pitchFamily="34" charset="0"/>
                          <a:cs typeface="Arial" panose="020B0604020202020204" pitchFamily="34" charset="0"/>
                        </a:rPr>
                        <a:t>Performance</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600">
                          <a:solidFill>
                            <a:srgbClr val="000000"/>
                          </a:solidFill>
                          <a:effectLst/>
                          <a:latin typeface="Arial" panose="020B0604020202020204" pitchFamily="34" charset="0"/>
                          <a:ea typeface="Segoe UI" panose="020B0502040204020203" pitchFamily="34" charset="0"/>
                          <a:cs typeface="Arial" panose="020B0604020202020204" pitchFamily="34" charset="0"/>
                        </a:rPr>
                        <a:t>Score</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600">
                          <a:solidFill>
                            <a:srgbClr val="000000"/>
                          </a:solidFill>
                          <a:effectLst/>
                          <a:latin typeface="Arial" panose="020B0604020202020204" pitchFamily="34" charset="0"/>
                          <a:ea typeface="Segoe UI" panose="020B0502040204020203" pitchFamily="34" charset="0"/>
                          <a:cs typeface="Arial" panose="020B0604020202020204" pitchFamily="34" charset="0"/>
                        </a:rPr>
                        <a:t>Performance</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600">
                          <a:solidFill>
                            <a:srgbClr val="000000"/>
                          </a:solidFill>
                          <a:effectLst/>
                          <a:latin typeface="Arial" panose="020B0604020202020204" pitchFamily="34" charset="0"/>
                          <a:ea typeface="Segoe UI" panose="020B0502040204020203" pitchFamily="34" charset="0"/>
                          <a:cs typeface="Arial" panose="020B0604020202020204" pitchFamily="34" charset="0"/>
                        </a:rPr>
                        <a:t>Score</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9043306"/>
                  </a:ext>
                </a:extLst>
              </a:tr>
              <a:tr h="299995">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Broadlawns</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64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93%</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008000"/>
                          </a:solidFill>
                          <a:effectLst/>
                          <a:latin typeface="Arial" panose="020B0604020202020204" pitchFamily="34" charset="0"/>
                          <a:ea typeface="Times New Roman" panose="02020603050405020304" pitchFamily="18" charset="0"/>
                          <a:cs typeface="Arial" panose="020B0604020202020204" pitchFamily="34" charset="0"/>
                        </a:rPr>
                        <a:t>3</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88%</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008000"/>
                          </a:solidFill>
                          <a:effectLst/>
                          <a:latin typeface="Arial" panose="020B0604020202020204" pitchFamily="34" charset="0"/>
                          <a:ea typeface="Times New Roman" panose="02020603050405020304" pitchFamily="18" charset="0"/>
                          <a:cs typeface="Arial" panose="020B0604020202020204" pitchFamily="34" charset="0"/>
                        </a:rPr>
                        <a:t>3</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64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81%</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1100" b="1">
                          <a:solidFill>
                            <a:srgbClr val="C00000"/>
                          </a:solidFill>
                          <a:effectLst/>
                          <a:latin typeface="Arial" panose="020B0604020202020204"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87%</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008000"/>
                          </a:solidFill>
                          <a:effectLst/>
                          <a:latin typeface="Arial" panose="020B0604020202020204" pitchFamily="34" charset="0"/>
                          <a:ea typeface="Times New Roman" panose="02020603050405020304" pitchFamily="18" charset="0"/>
                          <a:cs typeface="Arial" panose="020B0604020202020204" pitchFamily="34" charset="0"/>
                        </a:rPr>
                        <a:t>3</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6701678"/>
                  </a:ext>
                </a:extLst>
              </a:tr>
              <a:tr h="299995">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CSA</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97%</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91%</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008000"/>
                          </a:solidFill>
                          <a:effectLst/>
                          <a:latin typeface="Arial" panose="020B0604020202020204" pitchFamily="34" charset="0"/>
                          <a:ea typeface="Times New Roman" panose="02020603050405020304" pitchFamily="18" charset="0"/>
                          <a:cs typeface="Arial" panose="020B0604020202020204" pitchFamily="34" charset="0"/>
                        </a:rPr>
                        <a:t>3</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89%</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1100" b="1">
                          <a:solidFill>
                            <a:srgbClr val="ED7D31"/>
                          </a:solidFill>
                          <a:effectLst/>
                          <a:latin typeface="Arial" panose="020B0604020202020204"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92%</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3081417"/>
                  </a:ext>
                </a:extLst>
              </a:tr>
              <a:tr h="299995">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Eyerly Ball</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43</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96%</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93%</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008000"/>
                          </a:solidFill>
                          <a:effectLst/>
                          <a:latin typeface="Arial" panose="020B0604020202020204" pitchFamily="34" charset="0"/>
                          <a:ea typeface="Times New Roman" panose="02020603050405020304" pitchFamily="18" charset="0"/>
                          <a:cs typeface="Arial" panose="020B0604020202020204" pitchFamily="34" charset="0"/>
                        </a:rPr>
                        <a:t>3</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43</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88%</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1100" b="1">
                          <a:solidFill>
                            <a:srgbClr val="ED7D31"/>
                          </a:solidFill>
                          <a:effectLst/>
                          <a:latin typeface="Arial" panose="020B0604020202020204"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92%</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7037867"/>
                  </a:ext>
                </a:extLst>
              </a:tr>
              <a:tr h="599989">
                <a:tc>
                  <a:txBody>
                    <a:bodyPr/>
                    <a:lstStyle/>
                    <a:p>
                      <a:pPr marL="0" marR="0" algn="ctr">
                        <a:spcBef>
                          <a:spcPts val="0"/>
                        </a:spcBef>
                        <a:spcAft>
                          <a:spcPts val="0"/>
                        </a:spcAft>
                      </a:pPr>
                      <a:r>
                        <a:rPr lang="en-US" sz="11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System Average</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127</a:t>
                      </a: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(total)</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008000"/>
                          </a:solidFill>
                          <a:effectLst/>
                          <a:latin typeface="Arial" panose="020B0604020202020204" pitchFamily="34" charset="0"/>
                          <a:ea typeface="Times New Roman" panose="02020603050405020304" pitchFamily="18" charset="0"/>
                          <a:cs typeface="Arial" panose="020B0604020202020204" pitchFamily="34" charset="0"/>
                        </a:rPr>
                        <a:t>3</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90%</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008000"/>
                          </a:solidFill>
                          <a:effectLst/>
                          <a:latin typeface="Arial" panose="020B0604020202020204" pitchFamily="34" charset="0"/>
                          <a:ea typeface="Times New Roman" panose="02020603050405020304" pitchFamily="18" charset="0"/>
                          <a:cs typeface="Arial" panose="020B0604020202020204" pitchFamily="34" charset="0"/>
                        </a:rPr>
                        <a:t>3</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127</a:t>
                      </a: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(total)</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spcBef>
                          <a:spcPts val="0"/>
                        </a:spcBef>
                        <a:spcAft>
                          <a:spcPts val="0"/>
                        </a:spcAft>
                      </a:pPr>
                      <a:r>
                        <a:rPr lang="en-US" sz="1100" b="1">
                          <a:solidFill>
                            <a:srgbClr val="C00000"/>
                          </a:solidFill>
                          <a:effectLst/>
                          <a:latin typeface="Arial" panose="020B0604020202020204"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89%</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dirty="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7455253"/>
                  </a:ext>
                </a:extLst>
              </a:tr>
            </a:tbl>
          </a:graphicData>
        </a:graphic>
      </p:graphicFrame>
    </p:spTree>
    <p:extLst>
      <p:ext uri="{BB962C8B-B14F-4D97-AF65-F5344CB8AC3E}">
        <p14:creationId xmlns:p14="http://schemas.microsoft.com/office/powerpoint/2010/main" val="1637615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4025F-2941-41B9-9394-B92E0E1AF7A3}"/>
              </a:ext>
            </a:extLst>
          </p:cNvPr>
          <p:cNvSpPr>
            <a:spLocks noGrp="1"/>
          </p:cNvSpPr>
          <p:nvPr>
            <p:ph type="title"/>
          </p:nvPr>
        </p:nvSpPr>
        <p:spPr/>
        <p:txBody>
          <a:bodyPr/>
          <a:lstStyle/>
          <a:p>
            <a:r>
              <a:rPr lang="en-US" dirty="0"/>
              <a:t>IHH-SC Results Overview</a:t>
            </a:r>
          </a:p>
        </p:txBody>
      </p:sp>
      <p:sp>
        <p:nvSpPr>
          <p:cNvPr id="4" name="Footer Placeholder 3">
            <a:extLst>
              <a:ext uri="{FF2B5EF4-FFF2-40B4-BE49-F238E27FC236}">
                <a16:creationId xmlns:a16="http://schemas.microsoft.com/office/drawing/2014/main" id="{E3B86277-EBD1-4D39-84A1-4DC5C463030D}"/>
              </a:ext>
            </a:extLst>
          </p:cNvPr>
          <p:cNvSpPr>
            <a:spLocks noGrp="1"/>
          </p:cNvSpPr>
          <p:nvPr>
            <p:ph type="ftr" sz="quarter" idx="10"/>
          </p:nvPr>
        </p:nvSpPr>
        <p:spPr/>
        <p:txBody>
          <a:bodyPr/>
          <a:lstStyle/>
          <a:p>
            <a:r>
              <a:rPr lang="en-US"/>
              <a:t>Law, Health Policy &amp; Disability Center</a:t>
            </a:r>
          </a:p>
        </p:txBody>
      </p:sp>
      <p:sp>
        <p:nvSpPr>
          <p:cNvPr id="3" name="Text Box 2">
            <a:extLst>
              <a:ext uri="{FF2B5EF4-FFF2-40B4-BE49-F238E27FC236}">
                <a16:creationId xmlns:a16="http://schemas.microsoft.com/office/drawing/2014/main" id="{70F0E78E-9E6D-A723-2AC8-EDCB6FDB2159}"/>
              </a:ext>
            </a:extLst>
          </p:cNvPr>
          <p:cNvSpPr txBox="1">
            <a:spLocks noChangeArrowheads="1"/>
          </p:cNvSpPr>
          <p:nvPr/>
        </p:nvSpPr>
        <p:spPr bwMode="auto">
          <a:xfrm>
            <a:off x="628650" y="1488843"/>
            <a:ext cx="7886700" cy="1085409"/>
          </a:xfrm>
          <a:prstGeom prst="rect">
            <a:avLst/>
          </a:prstGeom>
          <a:noFill/>
          <a:ln w="9525">
            <a:noFill/>
            <a:miter lim="800000"/>
            <a:headEnd/>
            <a:tailEnd/>
          </a:ln>
        </p:spPr>
        <p:txBody>
          <a:bodyPr rot="0" vert="horz" wrap="square" lIns="91440" tIns="45720" rIns="91440" bIns="45720" anchor="t" anchorCtr="0">
            <a:noAutofit/>
          </a:bodyPr>
          <a:lstStyle/>
          <a:p>
            <a:pPr>
              <a:spcAft>
                <a:spcPts val="600"/>
              </a:spcAft>
            </a:pPr>
            <a:r>
              <a:rPr lang="en-US" dirty="0">
                <a:effectLst/>
                <a:ea typeface="Book Antiqua" panose="02040602050305030304" pitchFamily="18" charset="0"/>
                <a:cs typeface="Times New Roman"/>
              </a:rPr>
              <a:t>IHH-SC performance in participant survey outcomes </a:t>
            </a:r>
            <a:r>
              <a:rPr lang="en-US" sz="1800" b="1" i="1" dirty="0">
                <a:solidFill>
                  <a:srgbClr val="008000"/>
                </a:solidFill>
                <a:effectLst/>
                <a:latin typeface="Arial" panose="020B0604020202020204" pitchFamily="34" charset="0"/>
                <a:ea typeface="Book Antiqua" panose="02040602050305030304" pitchFamily="18" charset="0"/>
                <a:cs typeface="Times New Roman" panose="02020603050405020304" pitchFamily="18" charset="0"/>
              </a:rPr>
              <a:t>Met Expectations</a:t>
            </a:r>
            <a:r>
              <a:rPr lang="en-US" sz="1800" dirty="0">
                <a:effectLst/>
                <a:latin typeface="Arial" panose="020B0604020202020204" pitchFamily="34" charset="0"/>
                <a:ea typeface="Book Antiqua" panose="02040602050305030304" pitchFamily="18" charset="0"/>
                <a:cs typeface="Times New Roman" panose="02020603050405020304" pitchFamily="18" charset="0"/>
              </a:rPr>
              <a:t> </a:t>
            </a:r>
            <a:r>
              <a:rPr lang="en-US" dirty="0">
                <a:effectLst/>
                <a:ea typeface="Book Antiqua" panose="02040602050305030304" pitchFamily="18" charset="0"/>
                <a:cs typeface="Times New Roman"/>
              </a:rPr>
              <a:t>, with a 2023 program average of </a:t>
            </a:r>
            <a:r>
              <a:rPr lang="en-US" dirty="0">
                <a:ea typeface="Book Antiqua" panose="02040602050305030304" pitchFamily="18" charset="0"/>
                <a:cs typeface="Times New Roman"/>
              </a:rPr>
              <a:t>94</a:t>
            </a:r>
            <a:r>
              <a:rPr lang="en-US" dirty="0">
                <a:effectLst/>
                <a:ea typeface="Book Antiqua" panose="02040602050305030304" pitchFamily="18" charset="0"/>
                <a:cs typeface="Times New Roman"/>
              </a:rPr>
              <a:t>% in </a:t>
            </a:r>
            <a:r>
              <a:rPr lang="en-US" b="1" i="1" dirty="0">
                <a:effectLst/>
                <a:ea typeface="Book Antiqua" panose="02040602050305030304" pitchFamily="18" charset="0"/>
                <a:cs typeface="Times New Roman"/>
              </a:rPr>
              <a:t>Participant Satisfaction</a:t>
            </a:r>
            <a:r>
              <a:rPr lang="en-US" dirty="0">
                <a:effectLst/>
                <a:ea typeface="Book Antiqua" panose="02040602050305030304" pitchFamily="18" charset="0"/>
                <a:cs typeface="Times New Roman"/>
              </a:rPr>
              <a:t> and 90% in </a:t>
            </a:r>
            <a:r>
              <a:rPr lang="en-US" b="1" i="1" dirty="0">
                <a:effectLst/>
                <a:ea typeface="Book Antiqua" panose="02040602050305030304" pitchFamily="18" charset="0"/>
                <a:cs typeface="Times New Roman"/>
              </a:rPr>
              <a:t>Quality of Life,</a:t>
            </a:r>
            <a:r>
              <a:rPr lang="en-US" dirty="0">
                <a:ea typeface="Book Antiqua" panose="02040602050305030304" pitchFamily="18" charset="0"/>
                <a:cs typeface="Times New Roman"/>
              </a:rPr>
              <a:t> </a:t>
            </a:r>
            <a:endParaRPr lang="en-US" dirty="0">
              <a:effectLst/>
              <a:ea typeface="Book Antiqua" panose="02040602050305030304" pitchFamily="18" charset="0"/>
              <a:cs typeface="Times New Roman" panose="02020603050405020304" pitchFamily="18" charset="0"/>
            </a:endParaRPr>
          </a:p>
        </p:txBody>
      </p:sp>
      <p:graphicFrame>
        <p:nvGraphicFramePr>
          <p:cNvPr id="5" name="Chart 4">
            <a:extLst>
              <a:ext uri="{FF2B5EF4-FFF2-40B4-BE49-F238E27FC236}">
                <a16:creationId xmlns:a16="http://schemas.microsoft.com/office/drawing/2014/main" id="{BA4DB1CD-0E6C-426D-A50E-9991F1393847}"/>
              </a:ext>
              <a:ext uri="{147F2762-F138-4A5C-976F-8EAC2B608ADB}">
                <a16:predDERef xmlns:a16="http://schemas.microsoft.com/office/drawing/2014/main" pred="{3648F36B-5F35-4672-870D-C4107D31B1FC}"/>
              </a:ext>
            </a:extLst>
          </p:cNvPr>
          <p:cNvGraphicFramePr/>
          <p:nvPr>
            <p:extLst>
              <p:ext uri="{D42A27DB-BD31-4B8C-83A1-F6EECF244321}">
                <p14:modId xmlns:p14="http://schemas.microsoft.com/office/powerpoint/2010/main" val="912274518"/>
              </p:ext>
            </p:extLst>
          </p:nvPr>
        </p:nvGraphicFramePr>
        <p:xfrm>
          <a:off x="3823640" y="2092591"/>
          <a:ext cx="4572000" cy="416750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78E5C4B9-D5A9-5AF1-B46A-8A85BECA6129}"/>
              </a:ext>
            </a:extLst>
          </p:cNvPr>
          <p:cNvSpPr txBox="1"/>
          <p:nvPr/>
        </p:nvSpPr>
        <p:spPr>
          <a:xfrm>
            <a:off x="678180" y="2437089"/>
            <a:ext cx="3523706" cy="3139321"/>
          </a:xfrm>
          <a:prstGeom prst="rect">
            <a:avLst/>
          </a:prstGeom>
          <a:noFill/>
        </p:spPr>
        <p:txBody>
          <a:bodyPr wrap="square" lIns="91440" tIns="45720" rIns="91440" bIns="45720" anchor="t">
            <a:spAutoFit/>
          </a:bodyPr>
          <a:lstStyle/>
          <a:p>
            <a:r>
              <a:rPr lang="en-US" sz="1800" dirty="0">
                <a:effectLst/>
                <a:latin typeface="Arial"/>
                <a:ea typeface="Book Antiqua" panose="02040602050305030304" pitchFamily="18" charset="0"/>
                <a:cs typeface="Times New Roman"/>
              </a:rPr>
              <a:t>The IHH-SC program performance for the </a:t>
            </a:r>
            <a:r>
              <a:rPr lang="en-US" sz="1800" b="1" i="1" dirty="0">
                <a:effectLst/>
                <a:latin typeface="Arial"/>
                <a:ea typeface="Book Antiqua" panose="02040602050305030304" pitchFamily="18" charset="0"/>
                <a:cs typeface="Times New Roman"/>
              </a:rPr>
              <a:t>Participant Satisfaction</a:t>
            </a:r>
            <a:r>
              <a:rPr lang="en-US" sz="1800" dirty="0">
                <a:effectLst/>
                <a:latin typeface="Arial"/>
                <a:ea typeface="Book Antiqua" panose="02040602050305030304" pitchFamily="18" charset="0"/>
                <a:cs typeface="Times New Roman"/>
              </a:rPr>
              <a:t> outcome in 2023 earned a </a:t>
            </a:r>
            <a:r>
              <a:rPr lang="en-US" sz="1800" b="1" i="1" dirty="0">
                <a:solidFill>
                  <a:srgbClr val="008000"/>
                </a:solidFill>
                <a:effectLst/>
                <a:latin typeface="Arial" panose="020B0604020202020204" pitchFamily="34" charset="0"/>
                <a:ea typeface="Book Antiqua" panose="02040602050305030304" pitchFamily="18" charset="0"/>
                <a:cs typeface="Times New Roman" panose="02020603050405020304" pitchFamily="18" charset="0"/>
              </a:rPr>
              <a:t>Meets Expectations</a:t>
            </a:r>
            <a:r>
              <a:rPr lang="en-US" sz="1800" dirty="0">
                <a:effectLst/>
                <a:latin typeface="Arial" panose="020B0604020202020204" pitchFamily="34" charset="0"/>
                <a:ea typeface="Book Antiqua" panose="02040602050305030304" pitchFamily="18" charset="0"/>
                <a:cs typeface="Times New Roman" panose="02020603050405020304" pitchFamily="18" charset="0"/>
              </a:rPr>
              <a:t> </a:t>
            </a:r>
            <a:r>
              <a:rPr lang="en-US" sz="1800" dirty="0">
                <a:effectLst/>
                <a:latin typeface="Arial"/>
                <a:ea typeface="Book Antiqua" panose="02040602050305030304" pitchFamily="18" charset="0"/>
                <a:cs typeface="Times New Roman"/>
              </a:rPr>
              <a:t>rating, ranging from 93%-96% over the last 5 years.</a:t>
            </a:r>
          </a:p>
          <a:p>
            <a:endParaRPr lang="en-US" sz="1800" dirty="0">
              <a:effectLst/>
              <a:latin typeface="Arial" panose="020B0604020202020204" pitchFamily="34" charset="0"/>
              <a:ea typeface="Book Antiqua" panose="02040602050305030304" pitchFamily="18" charset="0"/>
              <a:cs typeface="Times New Roman" panose="02020603050405020304" pitchFamily="18" charset="0"/>
            </a:endParaRPr>
          </a:p>
          <a:p>
            <a:r>
              <a:rPr lang="en-US" sz="1800" dirty="0">
                <a:effectLst/>
                <a:latin typeface="Arial" panose="020B0604020202020204" pitchFamily="34" charset="0"/>
                <a:ea typeface="Book Antiqua" panose="02040602050305030304" pitchFamily="18" charset="0"/>
                <a:cs typeface="Times New Roman" panose="02020603050405020304" pitchFamily="18" charset="0"/>
              </a:rPr>
              <a:t>The </a:t>
            </a:r>
            <a:r>
              <a:rPr lang="en-US" sz="1800" b="1" i="1" dirty="0">
                <a:effectLst/>
                <a:latin typeface="Arial" panose="020B0604020202020204" pitchFamily="34" charset="0"/>
                <a:ea typeface="Book Antiqua" panose="02040602050305030304" pitchFamily="18" charset="0"/>
                <a:cs typeface="Times New Roman" panose="02020603050405020304" pitchFamily="18" charset="0"/>
              </a:rPr>
              <a:t>Quality of Life</a:t>
            </a:r>
            <a:r>
              <a:rPr lang="en-US" sz="1800" dirty="0">
                <a:effectLst/>
                <a:latin typeface="Arial" panose="020B0604020202020204" pitchFamily="34" charset="0"/>
                <a:ea typeface="Book Antiqua" panose="02040602050305030304" pitchFamily="18" charset="0"/>
                <a:cs typeface="Times New Roman" panose="02020603050405020304" pitchFamily="18" charset="0"/>
              </a:rPr>
              <a:t> outcome received a </a:t>
            </a:r>
            <a:r>
              <a:rPr lang="en-US" sz="1800" b="1" i="1" dirty="0">
                <a:solidFill>
                  <a:srgbClr val="008000"/>
                </a:solidFill>
                <a:effectLst/>
                <a:latin typeface="Arial" panose="020B0604020202020204" pitchFamily="34" charset="0"/>
                <a:ea typeface="Book Antiqua" panose="02040602050305030304" pitchFamily="18" charset="0"/>
                <a:cs typeface="Times New Roman" panose="02020603050405020304" pitchFamily="18" charset="0"/>
              </a:rPr>
              <a:t>Meets Expectations</a:t>
            </a:r>
            <a:r>
              <a:rPr lang="en-US" sz="1800" dirty="0">
                <a:effectLst/>
                <a:latin typeface="Arial" panose="020B0604020202020204" pitchFamily="34" charset="0"/>
                <a:ea typeface="Book Antiqua" panose="02040602050305030304" pitchFamily="18" charset="0"/>
                <a:cs typeface="Times New Roman" panose="02020603050405020304" pitchFamily="18" charset="0"/>
              </a:rPr>
              <a:t> rating, varying from 88%-90% over the last 5 years</a:t>
            </a:r>
            <a:endParaRPr lang="en-US" dirty="0"/>
          </a:p>
        </p:txBody>
      </p:sp>
    </p:spTree>
    <p:extLst>
      <p:ext uri="{BB962C8B-B14F-4D97-AF65-F5344CB8AC3E}">
        <p14:creationId xmlns:p14="http://schemas.microsoft.com/office/powerpoint/2010/main" val="4098984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4025F-2941-41B9-9394-B92E0E1AF7A3}"/>
              </a:ext>
            </a:extLst>
          </p:cNvPr>
          <p:cNvSpPr>
            <a:spLocks noGrp="1"/>
          </p:cNvSpPr>
          <p:nvPr>
            <p:ph type="title"/>
          </p:nvPr>
        </p:nvSpPr>
        <p:spPr/>
        <p:txBody>
          <a:bodyPr/>
          <a:lstStyle/>
          <a:p>
            <a:r>
              <a:rPr lang="en-US" dirty="0"/>
              <a:t>IHH-SC Participant Satisfaction </a:t>
            </a:r>
          </a:p>
        </p:txBody>
      </p:sp>
      <p:sp>
        <p:nvSpPr>
          <p:cNvPr id="4" name="Footer Placeholder 3">
            <a:extLst>
              <a:ext uri="{FF2B5EF4-FFF2-40B4-BE49-F238E27FC236}">
                <a16:creationId xmlns:a16="http://schemas.microsoft.com/office/drawing/2014/main" id="{E3B86277-EBD1-4D39-84A1-4DC5C463030D}"/>
              </a:ext>
            </a:extLst>
          </p:cNvPr>
          <p:cNvSpPr>
            <a:spLocks noGrp="1"/>
          </p:cNvSpPr>
          <p:nvPr>
            <p:ph type="ftr" sz="quarter" idx="10"/>
          </p:nvPr>
        </p:nvSpPr>
        <p:spPr/>
        <p:txBody>
          <a:bodyPr/>
          <a:lstStyle/>
          <a:p>
            <a:r>
              <a:rPr lang="en-US"/>
              <a:t>Law, Health Policy &amp; Disability Center</a:t>
            </a:r>
          </a:p>
        </p:txBody>
      </p:sp>
      <p:sp>
        <p:nvSpPr>
          <p:cNvPr id="6" name="TextBox 5">
            <a:extLst>
              <a:ext uri="{FF2B5EF4-FFF2-40B4-BE49-F238E27FC236}">
                <a16:creationId xmlns:a16="http://schemas.microsoft.com/office/drawing/2014/main" id="{78E5C4B9-D5A9-5AF1-B46A-8A85BECA6129}"/>
              </a:ext>
            </a:extLst>
          </p:cNvPr>
          <p:cNvSpPr txBox="1"/>
          <p:nvPr/>
        </p:nvSpPr>
        <p:spPr>
          <a:xfrm>
            <a:off x="628650" y="1582340"/>
            <a:ext cx="7383236" cy="923330"/>
          </a:xfrm>
          <a:prstGeom prst="rect">
            <a:avLst/>
          </a:prstGeom>
          <a:noFill/>
        </p:spPr>
        <p:txBody>
          <a:bodyPr wrap="square" lIns="91440" tIns="45720" rIns="91440" bIns="45720" anchor="t">
            <a:spAutoFit/>
          </a:bodyPr>
          <a:lstStyle/>
          <a:p>
            <a:r>
              <a:rPr lang="en-US" sz="1800" dirty="0">
                <a:effectLst/>
                <a:latin typeface="Arial"/>
                <a:ea typeface="Book Antiqua" panose="02040602050305030304" pitchFamily="18" charset="0"/>
                <a:cs typeface="Times New Roman"/>
              </a:rPr>
              <a:t>Over the last 5 years, the IHH-SC program performance for the </a:t>
            </a:r>
            <a:r>
              <a:rPr lang="en-US" sz="1800" b="1" i="1" dirty="0">
                <a:effectLst/>
                <a:latin typeface="Arial"/>
                <a:ea typeface="Book Antiqua" panose="02040602050305030304" pitchFamily="18" charset="0"/>
                <a:cs typeface="Times New Roman"/>
              </a:rPr>
              <a:t>Participant Satisfaction</a:t>
            </a:r>
            <a:r>
              <a:rPr lang="en-US" sz="1800" dirty="0">
                <a:effectLst/>
                <a:latin typeface="Arial"/>
                <a:ea typeface="Book Antiqua" panose="02040602050305030304" pitchFamily="18" charset="0"/>
                <a:cs typeface="Times New Roman"/>
              </a:rPr>
              <a:t> outcome maintained a</a:t>
            </a:r>
            <a:r>
              <a:rPr lang="en-US" sz="1800" b="1" i="1" dirty="0">
                <a:solidFill>
                  <a:srgbClr val="008000"/>
                </a:solidFill>
                <a:effectLst/>
                <a:latin typeface="Arial" panose="020B0604020202020204" pitchFamily="34" charset="0"/>
                <a:ea typeface="Book Antiqua" panose="02040602050305030304" pitchFamily="18" charset="0"/>
                <a:cs typeface="Times New Roman" panose="02020603050405020304" pitchFamily="18" charset="0"/>
              </a:rPr>
              <a:t> Meets Expectations </a:t>
            </a:r>
            <a:r>
              <a:rPr lang="en-US" sz="1800" dirty="0">
                <a:effectLst/>
                <a:latin typeface="Arial" panose="020B0604020202020204" pitchFamily="34" charset="0"/>
                <a:ea typeface="Book Antiqua" panose="02040602050305030304" pitchFamily="18" charset="0"/>
                <a:cs typeface="Times New Roman" panose="02020603050405020304" pitchFamily="18" charset="0"/>
              </a:rPr>
              <a:t>or</a:t>
            </a:r>
            <a:r>
              <a:rPr lang="en-US" sz="1800" dirty="0">
                <a:effectLst/>
                <a:latin typeface="Arial"/>
                <a:ea typeface="Book Antiqua" panose="02040602050305030304" pitchFamily="18" charset="0"/>
                <a:cs typeface="Times New Roman"/>
              </a:rPr>
              <a:t> </a:t>
            </a:r>
            <a:r>
              <a:rPr lang="en-US" sz="1800" b="1" i="1" dirty="0">
                <a:solidFill>
                  <a:srgbClr val="0070C0"/>
                </a:solidFill>
                <a:effectLst/>
                <a:latin typeface="Arial"/>
                <a:ea typeface="Book Antiqua" panose="02040602050305030304" pitchFamily="18" charset="0"/>
                <a:cs typeface="Times New Roman"/>
              </a:rPr>
              <a:t>Exceeds Expectation</a:t>
            </a:r>
            <a:r>
              <a:rPr lang="en-US" sz="1800" dirty="0">
                <a:solidFill>
                  <a:srgbClr val="0070C0"/>
                </a:solidFill>
                <a:effectLst/>
                <a:latin typeface="Arial"/>
                <a:ea typeface="Book Antiqua" panose="02040602050305030304" pitchFamily="18" charset="0"/>
                <a:cs typeface="Times New Roman"/>
              </a:rPr>
              <a:t> </a:t>
            </a:r>
            <a:r>
              <a:rPr lang="en-US" sz="1800" dirty="0">
                <a:effectLst/>
                <a:latin typeface="Arial"/>
                <a:ea typeface="Book Antiqua" panose="02040602050305030304" pitchFamily="18" charset="0"/>
                <a:cs typeface="Times New Roman"/>
              </a:rPr>
              <a:t>rating, ranging from 93%-96%.</a:t>
            </a:r>
          </a:p>
        </p:txBody>
      </p:sp>
      <p:graphicFrame>
        <p:nvGraphicFramePr>
          <p:cNvPr id="3" name="Chart 2">
            <a:extLst>
              <a:ext uri="{FF2B5EF4-FFF2-40B4-BE49-F238E27FC236}">
                <a16:creationId xmlns:a16="http://schemas.microsoft.com/office/drawing/2014/main" id="{274A3145-DEEA-44ED-923E-4A15F8F141CF}"/>
              </a:ext>
            </a:extLst>
          </p:cNvPr>
          <p:cNvGraphicFramePr/>
          <p:nvPr>
            <p:extLst>
              <p:ext uri="{D42A27DB-BD31-4B8C-83A1-F6EECF244321}">
                <p14:modId xmlns:p14="http://schemas.microsoft.com/office/powerpoint/2010/main" val="1859665099"/>
              </p:ext>
            </p:extLst>
          </p:nvPr>
        </p:nvGraphicFramePr>
        <p:xfrm>
          <a:off x="1240971" y="2895958"/>
          <a:ext cx="6400800" cy="291274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0971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4025F-2941-41B9-9394-B92E0E1AF7A3}"/>
              </a:ext>
            </a:extLst>
          </p:cNvPr>
          <p:cNvSpPr>
            <a:spLocks noGrp="1"/>
          </p:cNvSpPr>
          <p:nvPr>
            <p:ph type="title"/>
          </p:nvPr>
        </p:nvSpPr>
        <p:spPr>
          <a:xfrm>
            <a:off x="661682" y="272255"/>
            <a:ext cx="7886700" cy="1325563"/>
          </a:xfrm>
        </p:spPr>
        <p:txBody>
          <a:bodyPr/>
          <a:lstStyle/>
          <a:p>
            <a:r>
              <a:rPr lang="en-US"/>
              <a:t>Themes from survey comments </a:t>
            </a:r>
          </a:p>
        </p:txBody>
      </p:sp>
      <p:sp>
        <p:nvSpPr>
          <p:cNvPr id="4" name="Footer Placeholder 3">
            <a:extLst>
              <a:ext uri="{FF2B5EF4-FFF2-40B4-BE49-F238E27FC236}">
                <a16:creationId xmlns:a16="http://schemas.microsoft.com/office/drawing/2014/main" id="{E3B86277-EBD1-4D39-84A1-4DC5C463030D}"/>
              </a:ext>
            </a:extLst>
          </p:cNvPr>
          <p:cNvSpPr>
            <a:spLocks noGrp="1"/>
          </p:cNvSpPr>
          <p:nvPr>
            <p:ph type="ftr" sz="quarter" idx="10"/>
          </p:nvPr>
        </p:nvSpPr>
        <p:spPr/>
        <p:txBody>
          <a:bodyPr/>
          <a:lstStyle/>
          <a:p>
            <a:r>
              <a:rPr lang="en-US"/>
              <a:t>Law, Health Policy &amp; Disability Center</a:t>
            </a:r>
          </a:p>
        </p:txBody>
      </p:sp>
      <p:pic>
        <p:nvPicPr>
          <p:cNvPr id="13" name="Picture 12" descr="Icon&#10;&#10;Description automatically generated">
            <a:extLst>
              <a:ext uri="{FF2B5EF4-FFF2-40B4-BE49-F238E27FC236}">
                <a16:creationId xmlns:a16="http://schemas.microsoft.com/office/drawing/2014/main" id="{E222E2AF-34E8-D977-D331-AD80393B4F9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0345" y="3579193"/>
            <a:ext cx="606424" cy="606424"/>
          </a:xfrm>
          <a:prstGeom prst="rect">
            <a:avLst/>
          </a:prstGeom>
          <a:noFill/>
          <a:ln>
            <a:noFill/>
          </a:ln>
        </p:spPr>
      </p:pic>
      <p:pic>
        <p:nvPicPr>
          <p:cNvPr id="16" name="Picture 15" descr="Icon&#10;&#10;Description automatically generated">
            <a:extLst>
              <a:ext uri="{FF2B5EF4-FFF2-40B4-BE49-F238E27FC236}">
                <a16:creationId xmlns:a16="http://schemas.microsoft.com/office/drawing/2014/main" id="{F005C184-062D-1A58-6F69-75DB2EAF48A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3453" y="5205031"/>
            <a:ext cx="606425" cy="606425"/>
          </a:xfrm>
          <a:prstGeom prst="rect">
            <a:avLst/>
          </a:prstGeom>
          <a:noFill/>
          <a:ln>
            <a:noFill/>
          </a:ln>
        </p:spPr>
      </p:pic>
      <p:pic>
        <p:nvPicPr>
          <p:cNvPr id="17" name="Picture 16" descr="Icon&#10;&#10;Description automatically generated">
            <a:extLst>
              <a:ext uri="{FF2B5EF4-FFF2-40B4-BE49-F238E27FC236}">
                <a16:creationId xmlns:a16="http://schemas.microsoft.com/office/drawing/2014/main" id="{CBADBDE6-C10E-575E-7FB1-79F857EEF5F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7985" y="1661041"/>
            <a:ext cx="606423" cy="606423"/>
          </a:xfrm>
          <a:prstGeom prst="rect">
            <a:avLst/>
          </a:prstGeom>
          <a:noFill/>
          <a:ln>
            <a:noFill/>
          </a:ln>
        </p:spPr>
      </p:pic>
      <p:pic>
        <p:nvPicPr>
          <p:cNvPr id="18" name="Picture 17" descr="Icon&#10;&#10;Description automatically generated">
            <a:extLst>
              <a:ext uri="{FF2B5EF4-FFF2-40B4-BE49-F238E27FC236}">
                <a16:creationId xmlns:a16="http://schemas.microsoft.com/office/drawing/2014/main" id="{C1B5B53F-6C19-0A8D-6FDF-AABA1334670C}"/>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63438" y="2616373"/>
            <a:ext cx="613911" cy="613911"/>
          </a:xfrm>
          <a:prstGeom prst="rect">
            <a:avLst/>
          </a:prstGeom>
          <a:noFill/>
          <a:ln>
            <a:noFill/>
          </a:ln>
        </p:spPr>
      </p:pic>
      <p:graphicFrame>
        <p:nvGraphicFramePr>
          <p:cNvPr id="3" name="Table 2">
            <a:extLst>
              <a:ext uri="{FF2B5EF4-FFF2-40B4-BE49-F238E27FC236}">
                <a16:creationId xmlns:a16="http://schemas.microsoft.com/office/drawing/2014/main" id="{905E2A17-2D72-68B8-EF79-BB12E09752B2}"/>
              </a:ext>
            </a:extLst>
          </p:cNvPr>
          <p:cNvGraphicFramePr>
            <a:graphicFrameLocks noGrp="1"/>
          </p:cNvGraphicFramePr>
          <p:nvPr>
            <p:extLst>
              <p:ext uri="{D42A27DB-BD31-4B8C-83A1-F6EECF244321}">
                <p14:modId xmlns:p14="http://schemas.microsoft.com/office/powerpoint/2010/main" val="3625728468"/>
              </p:ext>
            </p:extLst>
          </p:nvPr>
        </p:nvGraphicFramePr>
        <p:xfrm>
          <a:off x="1896461" y="1460119"/>
          <a:ext cx="6585857" cy="4351337"/>
        </p:xfrm>
        <a:graphic>
          <a:graphicData uri="http://schemas.openxmlformats.org/drawingml/2006/table">
            <a:tbl>
              <a:tblPr/>
              <a:tblGrid>
                <a:gridCol w="1972811">
                  <a:extLst>
                    <a:ext uri="{9D8B030D-6E8A-4147-A177-3AD203B41FA5}">
                      <a16:colId xmlns:a16="http://schemas.microsoft.com/office/drawing/2014/main" val="3326395113"/>
                    </a:ext>
                  </a:extLst>
                </a:gridCol>
                <a:gridCol w="4613046">
                  <a:extLst>
                    <a:ext uri="{9D8B030D-6E8A-4147-A177-3AD203B41FA5}">
                      <a16:colId xmlns:a16="http://schemas.microsoft.com/office/drawing/2014/main" val="4073522754"/>
                    </a:ext>
                  </a:extLst>
                </a:gridCol>
              </a:tblGrid>
              <a:tr h="1046524">
                <a:tc>
                  <a:txBody>
                    <a:bodyPr/>
                    <a:lstStyle/>
                    <a:p>
                      <a:pPr fontAlgn="t"/>
                      <a:endParaRPr lang="en-US" sz="1200">
                        <a:effectLst/>
                      </a:endParaRPr>
                    </a:p>
                    <a:p>
                      <a:pPr algn="l" rtl="0" fontAlgn="base"/>
                      <a:r>
                        <a:rPr lang="en-US" sz="1200" b="0" i="0">
                          <a:effectLst/>
                          <a:latin typeface="Arial" panose="020B0604020202020204" pitchFamily="34" charset="0"/>
                        </a:rPr>
                        <a:t>Positive Relationship with staff or agency </a:t>
                      </a:r>
                      <a:endParaRPr lang="en-US" sz="1200" b="0" i="0">
                        <a:effectLst/>
                      </a:endParaRPr>
                    </a:p>
                  </a:txBody>
                  <a:tcPr marL="73440" marR="73440" marT="36720" marB="36720">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fontAlgn="t"/>
                      <a:endParaRPr lang="en-US" sz="1200">
                        <a:effectLst/>
                      </a:endParaRPr>
                    </a:p>
                    <a:p>
                      <a:pPr algn="l" rtl="0" fontAlgn="base"/>
                      <a:r>
                        <a:rPr lang="en-US" sz="1200" b="0" i="0">
                          <a:effectLst/>
                          <a:latin typeface="Arial" panose="020B0604020202020204" pitchFamily="34" charset="0"/>
                        </a:rPr>
                        <a:t>Talking about staff or agency in a positive way, "I like them," includes qualities such as accountability, supportive, person-centered care, responsive, knowledgeable, kind, nice, friendly, helpful, respectful, would refer to friends </a:t>
                      </a:r>
                      <a:endParaRPr lang="en-US" sz="1200" b="0" i="0">
                        <a:effectLst/>
                      </a:endParaRPr>
                    </a:p>
                  </a:txBody>
                  <a:tcPr marL="73440" marR="73440" marT="36720" marB="36720">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674817428"/>
                  </a:ext>
                </a:extLst>
              </a:tr>
              <a:tr h="1046524">
                <a:tc>
                  <a:txBody>
                    <a:bodyPr/>
                    <a:lstStyle/>
                    <a:p>
                      <a:pPr fontAlgn="t"/>
                      <a:endParaRPr lang="en-US" sz="1200">
                        <a:effectLst/>
                      </a:endParaRPr>
                    </a:p>
                    <a:p>
                      <a:pPr algn="l" rtl="0" fontAlgn="base"/>
                      <a:r>
                        <a:rPr lang="en-US" sz="1200" b="0" i="0">
                          <a:effectLst/>
                          <a:latin typeface="Arial" panose="020B0604020202020204" pitchFamily="34" charset="0"/>
                        </a:rPr>
                        <a:t>Impact of Services </a:t>
                      </a:r>
                      <a:endParaRPr lang="en-US" sz="1200" b="0" i="0">
                        <a:effectLst/>
                      </a:endParaRPr>
                    </a:p>
                  </a:txBody>
                  <a:tcPr marL="73440" marR="73440" marT="36720" marB="36720">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fontAlgn="t"/>
                      <a:endParaRPr lang="en-US" sz="1200">
                        <a:effectLst/>
                      </a:endParaRPr>
                    </a:p>
                    <a:p>
                      <a:pPr algn="l" rtl="0" fontAlgn="base"/>
                      <a:r>
                        <a:rPr lang="en-US" sz="1200" b="0" i="0">
                          <a:effectLst/>
                          <a:latin typeface="Arial" panose="020B0604020202020204" pitchFamily="34" charset="0"/>
                        </a:rPr>
                        <a:t>Participants describe how services have improved their lives or certain aspects of life, such as mental health symptoms, increased independence, increased confidence, goal achievement, needs being met, more included in community, etc. </a:t>
                      </a:r>
                      <a:endParaRPr lang="en-US" sz="1200" b="0" i="0">
                        <a:effectLst/>
                      </a:endParaRPr>
                    </a:p>
                  </a:txBody>
                  <a:tcPr marL="73440" marR="73440" marT="36720" marB="36720">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614579403"/>
                  </a:ext>
                </a:extLst>
              </a:tr>
              <a:tr h="2258289">
                <a:tc>
                  <a:txBody>
                    <a:bodyPr/>
                    <a:lstStyle/>
                    <a:p>
                      <a:pPr fontAlgn="t"/>
                      <a:endParaRPr lang="en-US" sz="1200">
                        <a:effectLst/>
                      </a:endParaRPr>
                    </a:p>
                    <a:p>
                      <a:pPr algn="l" rtl="0" fontAlgn="base"/>
                      <a:r>
                        <a:rPr lang="en-US" sz="1200" b="0" i="0">
                          <a:effectLst/>
                          <a:latin typeface="Arial" panose="020B0604020202020204" pitchFamily="34" charset="0"/>
                        </a:rPr>
                        <a:t>Services Delivered Effectively </a:t>
                      </a:r>
                      <a:endParaRPr lang="en-US" sz="1200" b="0" i="0">
                        <a:effectLst/>
                      </a:endParaRPr>
                    </a:p>
                  </a:txBody>
                  <a:tcPr marL="73440" marR="73440" marT="36720" marB="36720">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fontAlgn="t"/>
                      <a:endParaRPr lang="en-US" sz="1200">
                        <a:effectLst/>
                      </a:endParaRPr>
                    </a:p>
                    <a:p>
                      <a:pPr algn="l" rtl="0" fontAlgn="base"/>
                      <a:r>
                        <a:rPr lang="en-US" sz="1200" b="0" i="0">
                          <a:effectLst/>
                          <a:latin typeface="Arial" panose="020B0604020202020204" pitchFamily="34" charset="0"/>
                        </a:rPr>
                        <a:t>Participants talking positively about services they received, such as help setting goals, care coordination (help making appointments, transport to appointments, pharmacy), medication management, financial support and benefits management, employment support, housing support (finding a place to live), help with various paperwork, improving access to the community and encouragement, emotional support (gives advice, someone to talk to).  Includes communication with staff and agency (timely, clear, reliable, accessible), responsiveness to emergencies, crisis line access). </a:t>
                      </a:r>
                      <a:endParaRPr lang="en-US" sz="1200" b="0" i="0">
                        <a:effectLst/>
                      </a:endParaRPr>
                    </a:p>
                  </a:txBody>
                  <a:tcPr marL="73440" marR="73440" marT="36720" marB="36720">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947428560"/>
                  </a:ext>
                </a:extLst>
              </a:tr>
            </a:tbl>
          </a:graphicData>
        </a:graphic>
      </p:graphicFrame>
      <p:pic>
        <p:nvPicPr>
          <p:cNvPr id="5" name="Picture 4" descr="Icon&#10;&#10;Description automatically generated">
            <a:extLst>
              <a:ext uri="{FF2B5EF4-FFF2-40B4-BE49-F238E27FC236}">
                <a16:creationId xmlns:a16="http://schemas.microsoft.com/office/drawing/2014/main" id="{A07BF97F-A90B-6B93-9156-9C25E59DA805}"/>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51569" y="4432434"/>
            <a:ext cx="525780" cy="525780"/>
          </a:xfrm>
          <a:prstGeom prst="rect">
            <a:avLst/>
          </a:prstGeom>
          <a:noFill/>
          <a:ln>
            <a:noFill/>
          </a:ln>
        </p:spPr>
      </p:pic>
    </p:spTree>
    <p:extLst>
      <p:ext uri="{BB962C8B-B14F-4D97-AF65-F5344CB8AC3E}">
        <p14:creationId xmlns:p14="http://schemas.microsoft.com/office/powerpoint/2010/main" val="2198419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51813-597A-D04C-A56F-A8D4CA01DD32}"/>
              </a:ext>
            </a:extLst>
          </p:cNvPr>
          <p:cNvSpPr>
            <a:spLocks noGrp="1"/>
          </p:cNvSpPr>
          <p:nvPr>
            <p:ph type="title"/>
          </p:nvPr>
        </p:nvSpPr>
        <p:spPr/>
        <p:txBody>
          <a:bodyPr>
            <a:normAutofit/>
          </a:bodyPr>
          <a:lstStyle/>
          <a:p>
            <a:r>
              <a:rPr lang="en-US" dirty="0"/>
              <a:t>IHH-SC Concerned Other Satisfaction </a:t>
            </a:r>
          </a:p>
        </p:txBody>
      </p:sp>
      <p:sp>
        <p:nvSpPr>
          <p:cNvPr id="4" name="Footer Placeholder 3">
            <a:extLst>
              <a:ext uri="{FF2B5EF4-FFF2-40B4-BE49-F238E27FC236}">
                <a16:creationId xmlns:a16="http://schemas.microsoft.com/office/drawing/2014/main" id="{69265452-72B4-7046-AC3E-89500E80F420}"/>
              </a:ext>
            </a:extLst>
          </p:cNvPr>
          <p:cNvSpPr>
            <a:spLocks noGrp="1"/>
          </p:cNvSpPr>
          <p:nvPr>
            <p:ph type="ftr" sz="quarter" idx="10"/>
          </p:nvPr>
        </p:nvSpPr>
        <p:spPr/>
        <p:txBody>
          <a:bodyPr/>
          <a:lstStyle/>
          <a:p>
            <a:r>
              <a:rPr lang="en-US"/>
              <a:t>Law, Health Policy &amp; Disability Center</a:t>
            </a:r>
          </a:p>
        </p:txBody>
      </p:sp>
      <p:sp>
        <p:nvSpPr>
          <p:cNvPr id="14" name="TextBox 13">
            <a:extLst>
              <a:ext uri="{FF2B5EF4-FFF2-40B4-BE49-F238E27FC236}">
                <a16:creationId xmlns:a16="http://schemas.microsoft.com/office/drawing/2014/main" id="{1987E8F4-A7A0-D6E5-6487-0FA15F9C1F2B}"/>
              </a:ext>
            </a:extLst>
          </p:cNvPr>
          <p:cNvSpPr txBox="1"/>
          <p:nvPr/>
        </p:nvSpPr>
        <p:spPr>
          <a:xfrm>
            <a:off x="5691809" y="1690689"/>
            <a:ext cx="4572000" cy="646331"/>
          </a:xfrm>
          <a:prstGeom prst="rect">
            <a:avLst/>
          </a:prstGeom>
          <a:noFill/>
        </p:spPr>
        <p:txBody>
          <a:bodyPr wrap="square">
            <a:spAutoFit/>
          </a:bodyPr>
          <a:lstStyle/>
          <a:p>
            <a:pPr marL="285750" indent="-285750">
              <a:buFont typeface="Arial" panose="020B0604020202020204" pitchFamily="34" charset="0"/>
              <a:buChar char="•"/>
            </a:pPr>
            <a:endParaRPr lang="en-US"/>
          </a:p>
          <a:p>
            <a:pPr marL="285750" indent="-285750">
              <a:buFont typeface="Arial" panose="020B0604020202020204" pitchFamily="34" charset="0"/>
              <a:buChar char="•"/>
            </a:pPr>
            <a:endParaRPr lang="en-US"/>
          </a:p>
        </p:txBody>
      </p:sp>
      <p:graphicFrame>
        <p:nvGraphicFramePr>
          <p:cNvPr id="7" name="Chart 6">
            <a:extLst>
              <a:ext uri="{FF2B5EF4-FFF2-40B4-BE49-F238E27FC236}">
                <a16:creationId xmlns:a16="http://schemas.microsoft.com/office/drawing/2014/main" id="{1AC9E7E3-8FD4-4AAB-9447-4CBE20EB9F4B}"/>
              </a:ext>
            </a:extLst>
          </p:cNvPr>
          <p:cNvGraphicFramePr/>
          <p:nvPr>
            <p:extLst>
              <p:ext uri="{D42A27DB-BD31-4B8C-83A1-F6EECF244321}">
                <p14:modId xmlns:p14="http://schemas.microsoft.com/office/powerpoint/2010/main" val="1637970464"/>
              </p:ext>
            </p:extLst>
          </p:nvPr>
        </p:nvGraphicFramePr>
        <p:xfrm>
          <a:off x="5240171" y="2337019"/>
          <a:ext cx="3903829" cy="379163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257EB939-8113-4395-8751-ED9416AF9942}"/>
              </a:ext>
            </a:extLst>
          </p:cNvPr>
          <p:cNvGraphicFramePr/>
          <p:nvPr>
            <p:extLst>
              <p:ext uri="{D42A27DB-BD31-4B8C-83A1-F6EECF244321}">
                <p14:modId xmlns:p14="http://schemas.microsoft.com/office/powerpoint/2010/main" val="1174794448"/>
              </p:ext>
            </p:extLst>
          </p:nvPr>
        </p:nvGraphicFramePr>
        <p:xfrm>
          <a:off x="294894" y="2228671"/>
          <a:ext cx="4823861" cy="4017995"/>
        </p:xfrm>
        <a:graphic>
          <a:graphicData uri="http://schemas.openxmlformats.org/drawingml/2006/chart">
            <c:chart xmlns:c="http://schemas.openxmlformats.org/drawingml/2006/chart" xmlns:r="http://schemas.openxmlformats.org/officeDocument/2006/relationships" r:id="rId4"/>
          </a:graphicData>
        </a:graphic>
      </p:graphicFrame>
      <p:cxnSp>
        <p:nvCxnSpPr>
          <p:cNvPr id="8" name="Straight Arrow Connector 7">
            <a:extLst>
              <a:ext uri="{FF2B5EF4-FFF2-40B4-BE49-F238E27FC236}">
                <a16:creationId xmlns:a16="http://schemas.microsoft.com/office/drawing/2014/main" id="{ED53A56D-D459-6259-94A6-7B83E3233136}"/>
              </a:ext>
            </a:extLst>
          </p:cNvPr>
          <p:cNvCxnSpPr/>
          <p:nvPr/>
        </p:nvCxnSpPr>
        <p:spPr>
          <a:xfrm flipH="1" flipV="1">
            <a:off x="5230539" y="2967104"/>
            <a:ext cx="9632" cy="2684247"/>
          </a:xfrm>
          <a:prstGeom prst="straightConnector1">
            <a:avLst/>
          </a:prstGeom>
          <a:ln w="76200">
            <a:gradFill>
              <a:gsLst>
                <a:gs pos="0">
                  <a:srgbClr val="C00000"/>
                </a:gs>
                <a:gs pos="60000">
                  <a:srgbClr val="FF9900"/>
                </a:gs>
                <a:gs pos="78000">
                  <a:srgbClr val="00B050"/>
                </a:gs>
                <a:gs pos="94000">
                  <a:srgbClr val="0070C0"/>
                </a:gs>
              </a:gsLst>
              <a:lin ang="5400000" scaled="1"/>
            </a:gradFill>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6A8FDA1A-E6AF-B410-36BC-2ADEF2704D59}"/>
              </a:ext>
            </a:extLst>
          </p:cNvPr>
          <p:cNvSpPr txBox="1"/>
          <p:nvPr/>
        </p:nvSpPr>
        <p:spPr>
          <a:xfrm>
            <a:off x="672926" y="1498015"/>
            <a:ext cx="7798148" cy="923330"/>
          </a:xfrm>
          <a:prstGeom prst="rect">
            <a:avLst/>
          </a:prstGeom>
          <a:noFill/>
        </p:spPr>
        <p:txBody>
          <a:bodyPr wrap="square" lIns="91440" tIns="45720" rIns="91440" bIns="45720" anchor="t">
            <a:spAutoFit/>
          </a:bodyPr>
          <a:lstStyle/>
          <a:p>
            <a:r>
              <a:rPr lang="en-US" dirty="0">
                <a:latin typeface="Arial" panose="020B0604020202020204" pitchFamily="34" charset="0"/>
                <a:ea typeface="Book Antiqua" panose="02040602050305030304" pitchFamily="18" charset="0"/>
                <a:cs typeface="Times New Roman" panose="02020603050405020304" pitchFamily="18" charset="0"/>
              </a:rPr>
              <a:t>In 2023, two IHH-SC agencies (left) performed high in </a:t>
            </a:r>
            <a:r>
              <a:rPr lang="en-US" b="1" i="1" dirty="0">
                <a:latin typeface="Arial" panose="020B0604020202020204" pitchFamily="34" charset="0"/>
                <a:ea typeface="Book Antiqua" panose="02040602050305030304" pitchFamily="18" charset="0"/>
                <a:cs typeface="Times New Roman" panose="02020603050405020304" pitchFamily="18" charset="0"/>
              </a:rPr>
              <a:t>Concerned Other Satisfaction</a:t>
            </a:r>
            <a:r>
              <a:rPr lang="en-US" dirty="0">
                <a:latin typeface="Arial" panose="020B0604020202020204" pitchFamily="34" charset="0"/>
                <a:ea typeface="Book Antiqua" panose="02040602050305030304" pitchFamily="18" charset="0"/>
                <a:cs typeface="Times New Roman" panose="02020603050405020304" pitchFamily="18" charset="0"/>
              </a:rPr>
              <a:t> (88% and 89%), compared to the System Average over the last 5 years (right), which ranges from 81%-88%.</a:t>
            </a:r>
            <a:endParaRPr lang="en-US" dirty="0"/>
          </a:p>
        </p:txBody>
      </p:sp>
    </p:spTree>
    <p:extLst>
      <p:ext uri="{BB962C8B-B14F-4D97-AF65-F5344CB8AC3E}">
        <p14:creationId xmlns:p14="http://schemas.microsoft.com/office/powerpoint/2010/main" val="2852037908"/>
      </p:ext>
    </p:extLst>
  </p:cSld>
  <p:clrMapOvr>
    <a:masterClrMapping/>
  </p:clrMapOvr>
</p:sld>
</file>

<file path=ppt/theme/theme1.xml><?xml version="1.0" encoding="utf-8"?>
<a:theme xmlns:a="http://schemas.openxmlformats.org/drawingml/2006/main" name="University of Iowa">
  <a:themeElements>
    <a:clrScheme name="University of Iowa Master">
      <a:dk1>
        <a:srgbClr val="000000"/>
      </a:dk1>
      <a:lt1>
        <a:srgbClr val="FFFFFF"/>
      </a:lt1>
      <a:dk2>
        <a:srgbClr val="9E9F9E"/>
      </a:dk2>
      <a:lt2>
        <a:srgbClr val="FFFFFF"/>
      </a:lt2>
      <a:accent1>
        <a:srgbClr val="FFCD00"/>
      </a:accent1>
      <a:accent2>
        <a:srgbClr val="000000"/>
      </a:accent2>
      <a:accent3>
        <a:srgbClr val="A5A5A5"/>
      </a:accent3>
      <a:accent4>
        <a:srgbClr val="CACBCA"/>
      </a:accent4>
      <a:accent5>
        <a:srgbClr val="767776"/>
      </a:accent5>
      <a:accent6>
        <a:srgbClr val="378093"/>
      </a:accent6>
      <a:hlink>
        <a:srgbClr val="378093"/>
      </a:hlink>
      <a:folHlink>
        <a:srgbClr val="9E9F9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ty of Iowa" id="{2444E05A-AFA2-A54F-8D2E-946502DE16C9}" vid="{C3EFCC9B-5335-724E-9CF2-A67B4B4327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25d9d33-a4cd-40e7-aaba-e16f2c9277a9">
      <Terms xmlns="http://schemas.microsoft.com/office/infopath/2007/PartnerControls"/>
    </lcf76f155ced4ddcb4097134ff3c332f>
    <TaxCatchAll xmlns="9b99a49d-1391-4ed9-8f79-8a8e1ec5ce13" xsi:nil="true"/>
    <SharedWithUsers xmlns="9b99a49d-1391-4ed9-8f79-8a8e1ec5ce13">
      <UserInfo>
        <DisplayName>Pretz, Angela J</DisplayName>
        <AccountId>3299</AccountId>
        <AccountType/>
      </UserInfo>
      <UserInfo>
        <DisplayName>Heeren, Tessa</DisplayName>
        <AccountId>738</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90BC6EECE7FB34A8C3B473A020D3DD5" ma:contentTypeVersion="23" ma:contentTypeDescription="Create a new document." ma:contentTypeScope="" ma:versionID="bf337bffd73228e76331c80e798df061">
  <xsd:schema xmlns:xsd="http://www.w3.org/2001/XMLSchema" xmlns:xs="http://www.w3.org/2001/XMLSchema" xmlns:p="http://schemas.microsoft.com/office/2006/metadata/properties" xmlns:ns2="9b99a49d-1391-4ed9-8f79-8a8e1ec5ce13" xmlns:ns3="f25d9d33-a4cd-40e7-aaba-e16f2c9277a9" targetNamespace="http://schemas.microsoft.com/office/2006/metadata/properties" ma:root="true" ma:fieldsID="b41f0d02fa8fb937bcdaaf6a56a025de" ns2:_="" ns3:_="">
    <xsd:import namespace="9b99a49d-1391-4ed9-8f79-8a8e1ec5ce13"/>
    <xsd:import namespace="f25d9d33-a4cd-40e7-aaba-e16f2c9277a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LengthInSeconds" minOccurs="0"/>
                <xsd:element ref="ns2:TaxCatchAll" minOccurs="0"/>
                <xsd:element ref="ns3:lcf76f155ced4ddcb4097134ff3c332f"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99a49d-1391-4ed9-8f79-8a8e1ec5ce13"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1ece5157-f27e-465e-bb70-2cfed980c395}" ma:internalName="TaxCatchAll" ma:showField="CatchAllData" ma:web="9b99a49d-1391-4ed9-8f79-8a8e1ec5ce1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25d9d33-a4cd-40e7-aaba-e16f2c9277a9"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8af9f51b-2984-4022-8acc-3c23a99e8b1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733DE36-68E0-441B-A63F-4AE130033209}">
  <ds:schemaRefs>
    <ds:schemaRef ds:uri="9b99a49d-1391-4ed9-8f79-8a8e1ec5ce13"/>
    <ds:schemaRef ds:uri="f25d9d33-a4cd-40e7-aaba-e16f2c9277a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AB394CF9-8AD4-470D-929A-74B3DCE8B0AC}"/>
</file>

<file path=customXml/itemProps3.xml><?xml version="1.0" encoding="utf-8"?>
<ds:datastoreItem xmlns:ds="http://schemas.openxmlformats.org/officeDocument/2006/customXml" ds:itemID="{C80776F1-5214-4220-9FCB-FE84644735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University of Iowa</Template>
  <TotalTime>402</TotalTime>
  <Words>1056</Words>
  <Application>Microsoft Office PowerPoint</Application>
  <PresentationFormat>On-screen Show (4:3)</PresentationFormat>
  <Paragraphs>182</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Book Antiqua</vt:lpstr>
      <vt:lpstr>Calibri</vt:lpstr>
      <vt:lpstr>Franklin Gothic Medium</vt:lpstr>
      <vt:lpstr>University of Iowa</vt:lpstr>
      <vt:lpstr>PowerPoint Presentation</vt:lpstr>
      <vt:lpstr>2023 Evaluation Limitations</vt:lpstr>
      <vt:lpstr>IHH-SC System Results Overview</vt:lpstr>
      <vt:lpstr>IHH-SC Performance by Agency 2023*</vt:lpstr>
      <vt:lpstr>IHH-SC System Results Overview</vt:lpstr>
      <vt:lpstr>IHH-SC Results Overview</vt:lpstr>
      <vt:lpstr>IHH-SC Participant Satisfaction </vt:lpstr>
      <vt:lpstr>Themes from survey comments </vt:lpstr>
      <vt:lpstr>IHH-SC Concerned Other Satisfaction </vt:lpstr>
      <vt:lpstr>ISA Results Overview</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Corliss, Jessica A</dc:creator>
  <cp:lastModifiedBy>Heeren, Tessa</cp:lastModifiedBy>
  <cp:revision>5</cp:revision>
  <dcterms:created xsi:type="dcterms:W3CDTF">2018-08-31T15:11:34Z</dcterms:created>
  <dcterms:modified xsi:type="dcterms:W3CDTF">2023-10-24T01:47:08Z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0x010100390BC6EECE7FB34A8C3B473A020D3DD5</vt:lpwstr>
  </property>
  <property fmtid="{D5CDD505-2E9C-101B-9397-08002B2CF9AE}" pid="3" name="_dlc_DocIdItemGuid">
    <vt:lpwstr>a9522b0d-1703-47e0-be0c-1a7fb6faa796</vt:lpwstr>
  </property>
  <property fmtid="{D5CDD505-2E9C-101B-9397-08002B2CF9AE}" pid="4" name="MediaServiceImageTags">
    <vt:lpwstr/>
  </property>
</Properties>
</file>