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handoutMasterIdLst>
    <p:handoutMasterId r:id="rId16"/>
  </p:handoutMasterIdLst>
  <p:sldIdLst>
    <p:sldId id="257" r:id="rId5"/>
    <p:sldId id="299" r:id="rId6"/>
    <p:sldId id="300" r:id="rId7"/>
    <p:sldId id="312" r:id="rId8"/>
    <p:sldId id="311" r:id="rId9"/>
    <p:sldId id="307" r:id="rId10"/>
    <p:sldId id="295" r:id="rId11"/>
    <p:sldId id="287" r:id="rId12"/>
    <p:sldId id="308"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2C6B57-5BC7-AE02-546F-E6C509A9AD83}" name="elizabeth.puls@polkcountyiowa.gov" initials="el" userId="S::urn:spo:guest#elizabeth.puls@polkcountyiowa.gov::" providerId="AD"/>
  <p188:author id="{BD718C7A-747D-B736-A1FF-97D0FAFF9EA5}" name="Heeren, Tessa" initials="HT" userId="S::theeren@uiowa.edu::035fbc8f-cb4c-4495-9b93-afdb006d3911" providerId="AD"/>
  <p188:author id="{646D578E-60C2-D5AD-06E7-EB2808F676F1}" name="sara.lupkes@polkcountyiowa.gov" initials="sa" userId="S::urn:spo:guest#sara.lupkes@polkcountyiowa.gov::"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eren, Tessa" initials="HT" lastIdx="1" clrIdx="0">
    <p:extLst>
      <p:ext uri="{19B8F6BF-5375-455C-9EA6-DF929625EA0E}">
        <p15:presenceInfo xmlns:p15="http://schemas.microsoft.com/office/powerpoint/2012/main" userId="S::theeren@uiowa.edu::035fbc8f-cb4c-4495-9b93-afdb006d3911" providerId="AD"/>
      </p:ext>
    </p:extLst>
  </p:cmAuthor>
  <p:cmAuthor id="2" name="Sara Lupkes" initials="SL" lastIdx="5" clrIdx="1">
    <p:extLst>
      <p:ext uri="{19B8F6BF-5375-455C-9EA6-DF929625EA0E}">
        <p15:presenceInfo xmlns:p15="http://schemas.microsoft.com/office/powerpoint/2012/main" userId="S-1-5-21-1202660629-796845957-1801674531-108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FFCD00"/>
    <a:srgbClr val="95B3D7"/>
    <a:srgbClr val="FDE8E7"/>
    <a:srgbClr val="E2FAE8"/>
    <a:srgbClr val="FCD5D4"/>
    <a:srgbClr val="D4F8DD"/>
    <a:srgbClr val="C6F6D1"/>
    <a:srgbClr val="CAF2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04D825-A7AB-43A1-AE19-87BDA2B9FCEC}" v="27" dt="2023-10-10T20:10:32.503"/>
    <p1510:client id="{E63B52E3-78BA-E1C0-E323-E3C188744992}" v="6" dt="2023-10-17T11:43:20.6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1428"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https://iowa.sharepoint.com/sites/law/Shared%20Documents/Centers/Law,%20Health,%20Policy%20and%20Disability%20Center%20(LHPDC)/Polk%20County%20Behavioral%20Health%20and%20Disability%20Services/Quantitative%20Satisfaction%20Surveys/THE%20Suported%20Community%20Living%20database%20FY2022-23.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https://iowa.sharepoint.com/sites/law/Shared%20Documents/Centers/Law,%20Health,%20Policy%20and%20Disability%20Center%20(LHPDC)/Polk%20County%20Behavioral%20Health%20and%20Disability%20Services/Reports/Charts/2023%20SCL%20Outcome%20data%20charts.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oleObject" Target="https://iowa.sharepoint.com/sites/law/Shared%20Documents/Centers/Law,%20Health,%20Policy%20and%20Disability%20Center%20(LHPDC)/Polk%20County%20Behavioral%20Health%20and%20Disability%20Services/Reports/Charts/2023%20SCL%20Outcome%20data%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717478976724284"/>
          <c:y val="0.14753641557478622"/>
          <c:w val="0.72806783187075363"/>
          <c:h val="0.82028418080830134"/>
        </c:manualLayout>
      </c:layout>
      <c:barChart>
        <c:barDir val="bar"/>
        <c:grouping val="clustered"/>
        <c:varyColors val="0"/>
        <c:ser>
          <c:idx val="0"/>
          <c:order val="0"/>
          <c:tx>
            <c:strRef>
              <c:f>'[THE Suported Community Living database FY2022-23.xlsx]SCL Outcome Charts'!$DM$1</c:f>
              <c:strCache>
                <c:ptCount val="1"/>
                <c:pt idx="0">
                  <c:v>Agency Overall Performance</c:v>
                </c:pt>
              </c:strCache>
            </c:strRef>
          </c:tx>
          <c:spPr>
            <a:solidFill>
              <a:srgbClr val="9CC2E5"/>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DF1B-4B58-803F-DEA62C14AAD3}"/>
              </c:ext>
            </c:extLst>
          </c:dPt>
          <c:dPt>
            <c:idx val="1"/>
            <c:invertIfNegative val="0"/>
            <c:bubble3D val="0"/>
            <c:spPr>
              <a:solidFill>
                <a:srgbClr val="0070C0"/>
              </a:solidFill>
              <a:ln>
                <a:noFill/>
              </a:ln>
              <a:effectLst/>
            </c:spPr>
            <c:extLst>
              <c:ext xmlns:c16="http://schemas.microsoft.com/office/drawing/2014/chart" uri="{C3380CC4-5D6E-409C-BE32-E72D297353CC}">
                <c16:uniqueId val="{00000003-DF1B-4B58-803F-DEA62C14AAD3}"/>
              </c:ext>
            </c:extLst>
          </c:dPt>
          <c:dPt>
            <c:idx val="2"/>
            <c:invertIfNegative val="0"/>
            <c:bubble3D val="0"/>
            <c:spPr>
              <a:solidFill>
                <a:srgbClr val="0070C0"/>
              </a:solidFill>
              <a:ln>
                <a:noFill/>
              </a:ln>
              <a:effectLst/>
            </c:spPr>
            <c:extLst>
              <c:ext xmlns:c16="http://schemas.microsoft.com/office/drawing/2014/chart" uri="{C3380CC4-5D6E-409C-BE32-E72D297353CC}">
                <c16:uniqueId val="{00000005-DF1B-4B58-803F-DEA62C14AAD3}"/>
              </c:ext>
            </c:extLst>
          </c:dPt>
          <c:dPt>
            <c:idx val="3"/>
            <c:invertIfNegative val="0"/>
            <c:bubble3D val="0"/>
            <c:spPr>
              <a:solidFill>
                <a:srgbClr val="0070C0"/>
              </a:solidFill>
              <a:ln>
                <a:noFill/>
              </a:ln>
              <a:effectLst/>
            </c:spPr>
            <c:extLst>
              <c:ext xmlns:c16="http://schemas.microsoft.com/office/drawing/2014/chart" uri="{C3380CC4-5D6E-409C-BE32-E72D297353CC}">
                <c16:uniqueId val="{00000007-DF1B-4B58-803F-DEA62C14AAD3}"/>
              </c:ext>
            </c:extLst>
          </c:dPt>
          <c:dPt>
            <c:idx val="4"/>
            <c:invertIfNegative val="0"/>
            <c:bubble3D val="0"/>
            <c:spPr>
              <a:solidFill>
                <a:srgbClr val="0070C0"/>
              </a:solidFill>
              <a:ln>
                <a:noFill/>
              </a:ln>
              <a:effectLst/>
            </c:spPr>
            <c:extLst>
              <c:ext xmlns:c16="http://schemas.microsoft.com/office/drawing/2014/chart" uri="{C3380CC4-5D6E-409C-BE32-E72D297353CC}">
                <c16:uniqueId val="{00000009-DF1B-4B58-803F-DEA62C14AAD3}"/>
              </c:ext>
            </c:extLst>
          </c:dPt>
          <c:dPt>
            <c:idx val="5"/>
            <c:invertIfNegative val="0"/>
            <c:bubble3D val="0"/>
            <c:spPr>
              <a:solidFill>
                <a:srgbClr val="0070C0"/>
              </a:solidFill>
              <a:ln>
                <a:noFill/>
              </a:ln>
              <a:effectLst/>
            </c:spPr>
            <c:extLst>
              <c:ext xmlns:c16="http://schemas.microsoft.com/office/drawing/2014/chart" uri="{C3380CC4-5D6E-409C-BE32-E72D297353CC}">
                <c16:uniqueId val="{0000000B-DF1B-4B58-803F-DEA62C14AAD3}"/>
              </c:ext>
            </c:extLst>
          </c:dPt>
          <c:dPt>
            <c:idx val="6"/>
            <c:invertIfNegative val="0"/>
            <c:bubble3D val="0"/>
            <c:spPr>
              <a:solidFill>
                <a:srgbClr val="0070C0"/>
              </a:solidFill>
              <a:ln>
                <a:noFill/>
              </a:ln>
              <a:effectLst/>
            </c:spPr>
            <c:extLst>
              <c:ext xmlns:c16="http://schemas.microsoft.com/office/drawing/2014/chart" uri="{C3380CC4-5D6E-409C-BE32-E72D297353CC}">
                <c16:uniqueId val="{0000000D-DF1B-4B58-803F-DEA62C14AAD3}"/>
              </c:ext>
            </c:extLst>
          </c:dPt>
          <c:dPt>
            <c:idx val="7"/>
            <c:invertIfNegative val="0"/>
            <c:bubble3D val="0"/>
            <c:spPr>
              <a:solidFill>
                <a:srgbClr val="0070C0"/>
              </a:solidFill>
              <a:ln>
                <a:noFill/>
              </a:ln>
              <a:effectLst/>
            </c:spPr>
            <c:extLst>
              <c:ext xmlns:c16="http://schemas.microsoft.com/office/drawing/2014/chart" uri="{C3380CC4-5D6E-409C-BE32-E72D297353CC}">
                <c16:uniqueId val="{0000000F-DF1B-4B58-803F-DEA62C14AAD3}"/>
              </c:ext>
            </c:extLst>
          </c:dPt>
          <c:dPt>
            <c:idx val="8"/>
            <c:invertIfNegative val="0"/>
            <c:bubble3D val="0"/>
            <c:spPr>
              <a:solidFill>
                <a:srgbClr val="008000"/>
              </a:solidFill>
              <a:ln>
                <a:noFill/>
              </a:ln>
              <a:effectLst/>
            </c:spPr>
            <c:extLst>
              <c:ext xmlns:c16="http://schemas.microsoft.com/office/drawing/2014/chart" uri="{C3380CC4-5D6E-409C-BE32-E72D297353CC}">
                <c16:uniqueId val="{00000011-DF1B-4B58-803F-DEA62C14AAD3}"/>
              </c:ext>
            </c:extLst>
          </c:dPt>
          <c:dPt>
            <c:idx val="9"/>
            <c:invertIfNegative val="0"/>
            <c:bubble3D val="0"/>
            <c:spPr>
              <a:solidFill>
                <a:srgbClr val="0070C0"/>
              </a:solidFill>
              <a:ln>
                <a:noFill/>
              </a:ln>
              <a:effectLst/>
            </c:spPr>
            <c:extLst>
              <c:ext xmlns:c16="http://schemas.microsoft.com/office/drawing/2014/chart" uri="{C3380CC4-5D6E-409C-BE32-E72D297353CC}">
                <c16:uniqueId val="{00000013-DF1B-4B58-803F-DEA62C14AAD3}"/>
              </c:ext>
            </c:extLst>
          </c:dPt>
          <c:dPt>
            <c:idx val="10"/>
            <c:invertIfNegative val="0"/>
            <c:bubble3D val="0"/>
            <c:spPr>
              <a:solidFill>
                <a:srgbClr val="0070C0"/>
              </a:solidFill>
              <a:ln>
                <a:noFill/>
              </a:ln>
              <a:effectLst/>
            </c:spPr>
            <c:extLst>
              <c:ext xmlns:c16="http://schemas.microsoft.com/office/drawing/2014/chart" uri="{C3380CC4-5D6E-409C-BE32-E72D297353CC}">
                <c16:uniqueId val="{00000015-DF1B-4B58-803F-DEA62C14AAD3}"/>
              </c:ext>
            </c:extLst>
          </c:dPt>
          <c:dPt>
            <c:idx val="11"/>
            <c:invertIfNegative val="0"/>
            <c:bubble3D val="0"/>
            <c:spPr>
              <a:solidFill>
                <a:srgbClr val="0070C0"/>
              </a:solidFill>
              <a:ln>
                <a:noFill/>
              </a:ln>
              <a:effectLst/>
            </c:spPr>
            <c:extLst>
              <c:ext xmlns:c16="http://schemas.microsoft.com/office/drawing/2014/chart" uri="{C3380CC4-5D6E-409C-BE32-E72D297353CC}">
                <c16:uniqueId val="{00000017-DF1B-4B58-803F-DEA62C14AAD3}"/>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Suported Community Living database FY2022-23.xlsx]SCL Outcome Charts'!$B$6,'[THE Suported Community Living database FY2022-23.xlsx]SCL Outcome Charts'!$B$7,'[THE Suported Community Living database FY2022-23.xlsx]SCL Outcome Charts'!$B$8,'[THE Suported Community Living database FY2022-23.xlsx]SCL Outcome Charts'!$B$11:$B$19</c:f>
              <c:strCache>
                <c:ptCount val="12"/>
                <c:pt idx="0">
                  <c:v>Broadlawns </c:v>
                </c:pt>
                <c:pt idx="1">
                  <c:v>Candeo </c:v>
                </c:pt>
                <c:pt idx="2">
                  <c:v>ChildServe </c:v>
                </c:pt>
                <c:pt idx="3">
                  <c:v>Easterseals</c:v>
                </c:pt>
                <c:pt idx="4">
                  <c:v>Eyerly Ball</c:v>
                </c:pt>
                <c:pt idx="5">
                  <c:v>HOPE</c:v>
                </c:pt>
                <c:pt idx="6">
                  <c:v>Link Associates</c:v>
                </c:pt>
                <c:pt idx="7">
                  <c:v>Lutheran Services</c:v>
                </c:pt>
                <c:pt idx="8">
                  <c:v>Mainstream Living</c:v>
                </c:pt>
                <c:pt idx="9">
                  <c:v>Mosaic </c:v>
                </c:pt>
                <c:pt idx="10">
                  <c:v>Optimae </c:v>
                </c:pt>
                <c:pt idx="11">
                  <c:v>Progress Industries</c:v>
                </c:pt>
              </c:strCache>
            </c:strRef>
          </c:cat>
          <c:val>
            <c:numRef>
              <c:f>'[THE Suported Community Living database FY2022-23.xlsx]SCL Outcome Charts'!$DM$6:$DM$8,'[THE Suported Community Living database FY2022-23.xlsx]SCL Outcome Charts'!$DM$11:$DM$19</c:f>
              <c:numCache>
                <c:formatCode>0%</c:formatCode>
                <c:ptCount val="12"/>
                <c:pt idx="0">
                  <c:v>0.93909830007390982</c:v>
                </c:pt>
                <c:pt idx="1">
                  <c:v>0.89715032354405178</c:v>
                </c:pt>
                <c:pt idx="2">
                  <c:v>0.99090909090909096</c:v>
                </c:pt>
                <c:pt idx="3">
                  <c:v>0.91813849172974482</c:v>
                </c:pt>
                <c:pt idx="4">
                  <c:v>0.93379355077835435</c:v>
                </c:pt>
                <c:pt idx="5">
                  <c:v>1</c:v>
                </c:pt>
                <c:pt idx="6">
                  <c:v>0.91758941071655853</c:v>
                </c:pt>
                <c:pt idx="7">
                  <c:v>0.95677150192554561</c:v>
                </c:pt>
                <c:pt idx="8">
                  <c:v>0.84603658536585358</c:v>
                </c:pt>
                <c:pt idx="9">
                  <c:v>0.9887640449438202</c:v>
                </c:pt>
                <c:pt idx="10">
                  <c:v>0.95729813664596275</c:v>
                </c:pt>
                <c:pt idx="11">
                  <c:v>0.93955340634333662</c:v>
                </c:pt>
              </c:numCache>
            </c:numRef>
          </c:val>
          <c:extLst>
            <c:ext xmlns:c16="http://schemas.microsoft.com/office/drawing/2014/chart" uri="{C3380CC4-5D6E-409C-BE32-E72D297353CC}">
              <c16:uniqueId val="{00000018-DF1B-4B58-803F-DEA62C14AAD3}"/>
            </c:ext>
          </c:extLst>
        </c:ser>
        <c:dLbls>
          <c:showLegendKey val="0"/>
          <c:showVal val="0"/>
          <c:showCatName val="0"/>
          <c:showSerName val="0"/>
          <c:showPercent val="0"/>
          <c:showBubbleSize val="0"/>
        </c:dLbls>
        <c:gapWidth val="25"/>
        <c:overlap val="100"/>
        <c:axId val="1486993695"/>
        <c:axId val="1286127887"/>
        <c:extLst/>
      </c:barChart>
      <c:scatterChart>
        <c:scatterStyle val="lineMarker"/>
        <c:varyColors val="0"/>
        <c:ser>
          <c:idx val="1"/>
          <c:order val="1"/>
          <c:tx>
            <c:strRef>
              <c:f>'[THE Suported Community Living database FY2022-23.xlsx]SCL Outcome Charts'!$B$21</c:f>
              <c:strCache>
                <c:ptCount val="1"/>
                <c:pt idx="0">
                  <c:v>System Average</c:v>
                </c:pt>
              </c:strCache>
            </c:strRef>
          </c:tx>
          <c:spPr>
            <a:ln w="28575" cap="rnd">
              <a:solidFill>
                <a:sysClr val="window" lastClr="FFFFFF">
                  <a:lumMod val="50000"/>
                  <a:alpha val="50000"/>
                </a:sysClr>
              </a:solidFill>
              <a:prstDash val="dash"/>
              <a:round/>
            </a:ln>
            <a:effectLst/>
          </c:spPr>
          <c:marker>
            <c:symbol val="none"/>
          </c:marker>
          <c:dPt>
            <c:idx val="17"/>
            <c:marker>
              <c:symbol val="none"/>
            </c:marker>
            <c:bubble3D val="0"/>
            <c:spPr>
              <a:ln w="28575" cap="rnd">
                <a:solidFill>
                  <a:sysClr val="window" lastClr="FFFFFF">
                    <a:lumMod val="50000"/>
                    <a:alpha val="50000"/>
                  </a:sysClr>
                </a:solidFill>
                <a:prstDash val="dash"/>
                <a:round/>
              </a:ln>
              <a:effectLst/>
            </c:spPr>
            <c:extLst>
              <c:ext xmlns:c16="http://schemas.microsoft.com/office/drawing/2014/chart" uri="{C3380CC4-5D6E-409C-BE32-E72D297353CC}">
                <c16:uniqueId val="{0000001A-DF1B-4B58-803F-DEA62C14AAD3}"/>
              </c:ext>
            </c:extLst>
          </c:dPt>
          <c:dLbls>
            <c:dLbl>
              <c:idx val="0"/>
              <c:delete val="1"/>
              <c:extLst>
                <c:ext xmlns:c15="http://schemas.microsoft.com/office/drawing/2012/chart" uri="{CE6537A1-D6FC-4f65-9D91-7224C49458BB}"/>
                <c:ext xmlns:c16="http://schemas.microsoft.com/office/drawing/2014/chart" uri="{C3380CC4-5D6E-409C-BE32-E72D297353CC}">
                  <c16:uniqueId val="{0000001B-DF1B-4B58-803F-DEA62C14AAD3}"/>
                </c:ext>
              </c:extLst>
            </c:dLbl>
            <c:dLbl>
              <c:idx val="1"/>
              <c:delete val="1"/>
              <c:extLst>
                <c:ext xmlns:c15="http://schemas.microsoft.com/office/drawing/2012/chart" uri="{CE6537A1-D6FC-4f65-9D91-7224C49458BB}"/>
                <c:ext xmlns:c16="http://schemas.microsoft.com/office/drawing/2014/chart" uri="{C3380CC4-5D6E-409C-BE32-E72D297353CC}">
                  <c16:uniqueId val="{0000001C-DF1B-4B58-803F-DEA62C14AAD3}"/>
                </c:ext>
              </c:extLst>
            </c:dLbl>
            <c:dLbl>
              <c:idx val="2"/>
              <c:delete val="1"/>
              <c:extLst>
                <c:ext xmlns:c15="http://schemas.microsoft.com/office/drawing/2012/chart" uri="{CE6537A1-D6FC-4f65-9D91-7224C49458BB}"/>
                <c:ext xmlns:c16="http://schemas.microsoft.com/office/drawing/2014/chart" uri="{C3380CC4-5D6E-409C-BE32-E72D297353CC}">
                  <c16:uniqueId val="{0000001D-DF1B-4B58-803F-DEA62C14AAD3}"/>
                </c:ext>
              </c:extLst>
            </c:dLbl>
            <c:dLbl>
              <c:idx val="3"/>
              <c:delete val="1"/>
              <c:extLst>
                <c:ext xmlns:c15="http://schemas.microsoft.com/office/drawing/2012/chart" uri="{CE6537A1-D6FC-4f65-9D91-7224C49458BB}"/>
                <c:ext xmlns:c16="http://schemas.microsoft.com/office/drawing/2014/chart" uri="{C3380CC4-5D6E-409C-BE32-E72D297353CC}">
                  <c16:uniqueId val="{0000001E-DF1B-4B58-803F-DEA62C14AAD3}"/>
                </c:ext>
              </c:extLst>
            </c:dLbl>
            <c:dLbl>
              <c:idx val="4"/>
              <c:delete val="1"/>
              <c:extLst>
                <c:ext xmlns:c15="http://schemas.microsoft.com/office/drawing/2012/chart" uri="{CE6537A1-D6FC-4f65-9D91-7224C49458BB}"/>
                <c:ext xmlns:c16="http://schemas.microsoft.com/office/drawing/2014/chart" uri="{C3380CC4-5D6E-409C-BE32-E72D297353CC}">
                  <c16:uniqueId val="{0000001F-DF1B-4B58-803F-DEA62C14AAD3}"/>
                </c:ext>
              </c:extLst>
            </c:dLbl>
            <c:dLbl>
              <c:idx val="5"/>
              <c:delete val="1"/>
              <c:extLst>
                <c:ext xmlns:c15="http://schemas.microsoft.com/office/drawing/2012/chart" uri="{CE6537A1-D6FC-4f65-9D91-7224C49458BB}"/>
                <c:ext xmlns:c16="http://schemas.microsoft.com/office/drawing/2014/chart" uri="{C3380CC4-5D6E-409C-BE32-E72D297353CC}">
                  <c16:uniqueId val="{00000020-DF1B-4B58-803F-DEA62C14AAD3}"/>
                </c:ext>
              </c:extLst>
            </c:dLbl>
            <c:dLbl>
              <c:idx val="6"/>
              <c:delete val="1"/>
              <c:extLst>
                <c:ext xmlns:c15="http://schemas.microsoft.com/office/drawing/2012/chart" uri="{CE6537A1-D6FC-4f65-9D91-7224C49458BB}"/>
                <c:ext xmlns:c16="http://schemas.microsoft.com/office/drawing/2014/chart" uri="{C3380CC4-5D6E-409C-BE32-E72D297353CC}">
                  <c16:uniqueId val="{00000021-DF1B-4B58-803F-DEA62C14AAD3}"/>
                </c:ext>
              </c:extLst>
            </c:dLbl>
            <c:dLbl>
              <c:idx val="7"/>
              <c:delete val="1"/>
              <c:extLst>
                <c:ext xmlns:c15="http://schemas.microsoft.com/office/drawing/2012/chart" uri="{CE6537A1-D6FC-4f65-9D91-7224C49458BB}"/>
                <c:ext xmlns:c16="http://schemas.microsoft.com/office/drawing/2014/chart" uri="{C3380CC4-5D6E-409C-BE32-E72D297353CC}">
                  <c16:uniqueId val="{00000022-DF1B-4B58-803F-DEA62C14AAD3}"/>
                </c:ext>
              </c:extLst>
            </c:dLbl>
            <c:dLbl>
              <c:idx val="8"/>
              <c:delete val="1"/>
              <c:extLst>
                <c:ext xmlns:c15="http://schemas.microsoft.com/office/drawing/2012/chart" uri="{CE6537A1-D6FC-4f65-9D91-7224C49458BB}"/>
                <c:ext xmlns:c16="http://schemas.microsoft.com/office/drawing/2014/chart" uri="{C3380CC4-5D6E-409C-BE32-E72D297353CC}">
                  <c16:uniqueId val="{00000023-DF1B-4B58-803F-DEA62C14AAD3}"/>
                </c:ext>
              </c:extLst>
            </c:dLbl>
            <c:dLbl>
              <c:idx val="9"/>
              <c:delete val="1"/>
              <c:extLst>
                <c:ext xmlns:c15="http://schemas.microsoft.com/office/drawing/2012/chart" uri="{CE6537A1-D6FC-4f65-9D91-7224C49458BB}"/>
                <c:ext xmlns:c16="http://schemas.microsoft.com/office/drawing/2014/chart" uri="{C3380CC4-5D6E-409C-BE32-E72D297353CC}">
                  <c16:uniqueId val="{00000024-DF1B-4B58-803F-DEA62C14AAD3}"/>
                </c:ext>
              </c:extLst>
            </c:dLbl>
            <c:dLbl>
              <c:idx val="10"/>
              <c:delete val="1"/>
              <c:extLst>
                <c:ext xmlns:c15="http://schemas.microsoft.com/office/drawing/2012/chart" uri="{CE6537A1-D6FC-4f65-9D91-7224C49458BB}"/>
                <c:ext xmlns:c16="http://schemas.microsoft.com/office/drawing/2014/chart" uri="{C3380CC4-5D6E-409C-BE32-E72D297353CC}">
                  <c16:uniqueId val="{00000025-DF1B-4B58-803F-DEA62C14AAD3}"/>
                </c:ext>
              </c:extLst>
            </c:dLbl>
            <c:dLbl>
              <c:idx val="11"/>
              <c:delete val="1"/>
              <c:extLst>
                <c:ext xmlns:c15="http://schemas.microsoft.com/office/drawing/2012/chart" uri="{CE6537A1-D6FC-4f65-9D91-7224C49458BB}"/>
                <c:ext xmlns:c16="http://schemas.microsoft.com/office/drawing/2014/chart" uri="{C3380CC4-5D6E-409C-BE32-E72D297353CC}">
                  <c16:uniqueId val="{00000026-DF1B-4B58-803F-DEA62C14AAD3}"/>
                </c:ext>
              </c:extLst>
            </c:dLbl>
            <c:dLbl>
              <c:idx val="12"/>
              <c:delete val="1"/>
              <c:extLst>
                <c:ext xmlns:c15="http://schemas.microsoft.com/office/drawing/2012/chart" uri="{CE6537A1-D6FC-4f65-9D91-7224C49458BB}"/>
                <c:ext xmlns:c16="http://schemas.microsoft.com/office/drawing/2014/chart" uri="{C3380CC4-5D6E-409C-BE32-E72D297353CC}">
                  <c16:uniqueId val="{00000027-DF1B-4B58-803F-DEA62C14AAD3}"/>
                </c:ext>
              </c:extLst>
            </c:dLbl>
            <c:dLbl>
              <c:idx val="13"/>
              <c:delete val="1"/>
              <c:extLst>
                <c:ext xmlns:c15="http://schemas.microsoft.com/office/drawing/2012/chart" uri="{CE6537A1-D6FC-4f65-9D91-7224C49458BB}"/>
                <c:ext xmlns:c16="http://schemas.microsoft.com/office/drawing/2014/chart" uri="{C3380CC4-5D6E-409C-BE32-E72D297353CC}">
                  <c16:uniqueId val="{00000028-DF1B-4B58-803F-DEA62C14AAD3}"/>
                </c:ext>
              </c:extLst>
            </c:dLbl>
            <c:dLbl>
              <c:idx val="14"/>
              <c:delete val="1"/>
              <c:extLst>
                <c:ext xmlns:c15="http://schemas.microsoft.com/office/drawing/2012/chart" uri="{CE6537A1-D6FC-4f65-9D91-7224C49458BB}"/>
                <c:ext xmlns:c16="http://schemas.microsoft.com/office/drawing/2014/chart" uri="{C3380CC4-5D6E-409C-BE32-E72D297353CC}">
                  <c16:uniqueId val="{00000029-DF1B-4B58-803F-DEA62C14AAD3}"/>
                </c:ext>
              </c:extLst>
            </c:dLbl>
            <c:dLbl>
              <c:idx val="15"/>
              <c:delete val="1"/>
              <c:extLst>
                <c:ext xmlns:c15="http://schemas.microsoft.com/office/drawing/2012/chart" uri="{CE6537A1-D6FC-4f65-9D91-7224C49458BB}"/>
                <c:ext xmlns:c16="http://schemas.microsoft.com/office/drawing/2014/chart" uri="{C3380CC4-5D6E-409C-BE32-E72D297353CC}">
                  <c16:uniqueId val="{0000002A-DF1B-4B58-803F-DEA62C14AAD3}"/>
                </c:ext>
              </c:extLst>
            </c:dLbl>
            <c:dLbl>
              <c:idx val="16"/>
              <c:delete val="1"/>
              <c:extLst>
                <c:ext xmlns:c15="http://schemas.microsoft.com/office/drawing/2012/chart" uri="{CE6537A1-D6FC-4f65-9D91-7224C49458BB}">
                  <c15:layout>
                    <c:manualLayout>
                      <c:w val="0.20462827947015963"/>
                      <c:h val="6.521424527279078E-2"/>
                    </c:manualLayout>
                  </c15:layout>
                </c:ext>
                <c:ext xmlns:c16="http://schemas.microsoft.com/office/drawing/2014/chart" uri="{C3380CC4-5D6E-409C-BE32-E72D297353CC}">
                  <c16:uniqueId val="{0000002B-DF1B-4B58-803F-DEA62C14AAD3}"/>
                </c:ext>
              </c:extLst>
            </c:dLbl>
            <c:dLbl>
              <c:idx val="17"/>
              <c:layout>
                <c:manualLayout>
                  <c:x val="-0.1021678117665729"/>
                  <c:y val="-4.3421026882844695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1"/>
              <c:showPercent val="0"/>
              <c:showBubbleSize val="0"/>
              <c:separator> </c:separator>
              <c:extLst>
                <c:ext xmlns:c15="http://schemas.microsoft.com/office/drawing/2012/chart" uri="{CE6537A1-D6FC-4f65-9D91-7224C49458BB}">
                  <c15:layout>
                    <c:manualLayout>
                      <c:w val="0.24293922253836581"/>
                      <c:h val="6.0180452407048272E-2"/>
                    </c:manualLayout>
                  </c15:layout>
                </c:ext>
                <c:ext xmlns:c16="http://schemas.microsoft.com/office/drawing/2014/chart" uri="{C3380CC4-5D6E-409C-BE32-E72D297353CC}">
                  <c16:uniqueId val="{0000001A-DF1B-4B58-803F-DEA62C14AAD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1"/>
            <c:showPercent val="0"/>
            <c:showBubbleSize val="0"/>
            <c:separator> </c:separator>
            <c:showLeaderLines val="0"/>
            <c:extLst>
              <c:ext xmlns:c15="http://schemas.microsoft.com/office/drawing/2012/chart" uri="{CE6537A1-D6FC-4f65-9D91-7224C49458BB}">
                <c15:showLeaderLines val="0"/>
              </c:ext>
            </c:extLst>
          </c:dLbls>
          <c:xVal>
            <c:numRef>
              <c:f>'[THE Suported Community Living database FY2022-23.xlsx]SCL Outcome Charts'!$DN$29:$DN$46</c:f>
              <c:numCache>
                <c:formatCode>0%</c:formatCode>
                <c:ptCount val="18"/>
                <c:pt idx="0">
                  <c:v>0.94095806825322026</c:v>
                </c:pt>
                <c:pt idx="1">
                  <c:v>0.94095806825322026</c:v>
                </c:pt>
                <c:pt idx="2">
                  <c:v>0.94095806825322026</c:v>
                </c:pt>
                <c:pt idx="3">
                  <c:v>0.94095806825322026</c:v>
                </c:pt>
                <c:pt idx="4">
                  <c:v>0.94095806825322026</c:v>
                </c:pt>
                <c:pt idx="5">
                  <c:v>0.94095806825322026</c:v>
                </c:pt>
                <c:pt idx="6">
                  <c:v>0.94095806825322026</c:v>
                </c:pt>
                <c:pt idx="7">
                  <c:v>0.94095806825322026</c:v>
                </c:pt>
                <c:pt idx="8">
                  <c:v>0.94095806825322026</c:v>
                </c:pt>
                <c:pt idx="9">
                  <c:v>0.94095806825322026</c:v>
                </c:pt>
                <c:pt idx="10">
                  <c:v>0.94095806825322026</c:v>
                </c:pt>
                <c:pt idx="11">
                  <c:v>0.94095806825322026</c:v>
                </c:pt>
                <c:pt idx="12">
                  <c:v>0.94095806825322026</c:v>
                </c:pt>
                <c:pt idx="13">
                  <c:v>0.94095806825322026</c:v>
                </c:pt>
                <c:pt idx="14">
                  <c:v>0.94095806825322026</c:v>
                </c:pt>
                <c:pt idx="15">
                  <c:v>0.94095806825322026</c:v>
                </c:pt>
                <c:pt idx="16">
                  <c:v>0.94095806825322026</c:v>
                </c:pt>
                <c:pt idx="17">
                  <c:v>0.94095806825322026</c:v>
                </c:pt>
              </c:numCache>
            </c:numRef>
          </c:xVal>
          <c:yVal>
            <c:numRef>
              <c:f>'[THE Suported Community Living database FY2022-23.xlsx]SCL Outcome Charts'!$E$29:$E$46</c:f>
              <c:numCache>
                <c:formatCode>General</c:formatCode>
                <c:ptCount val="18"/>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numCache>
            </c:numRef>
          </c:yVal>
          <c:smooth val="0"/>
          <c:extLst>
            <c:ext xmlns:c16="http://schemas.microsoft.com/office/drawing/2014/chart" uri="{C3380CC4-5D6E-409C-BE32-E72D297353CC}">
              <c16:uniqueId val="{0000002C-DF1B-4B58-803F-DEA62C14AAD3}"/>
            </c:ext>
          </c:extLst>
        </c:ser>
        <c:dLbls>
          <c:showLegendKey val="0"/>
          <c:showVal val="0"/>
          <c:showCatName val="0"/>
          <c:showSerName val="0"/>
          <c:showPercent val="0"/>
          <c:showBubbleSize val="0"/>
        </c:dLbls>
        <c:axId val="1979233375"/>
        <c:axId val="1979237535"/>
      </c:scatterChart>
      <c:catAx>
        <c:axId val="1486993695"/>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Times New Roman" panose="02020603050405020304" pitchFamily="18" charset="0"/>
              </a:defRPr>
            </a:pPr>
            <a:endParaRPr lang="en-US"/>
          </a:p>
        </c:txPr>
        <c:crossAx val="1286127887"/>
        <c:crosses val="autoZero"/>
        <c:auto val="1"/>
        <c:lblAlgn val="ctr"/>
        <c:lblOffset val="100"/>
        <c:noMultiLvlLbl val="1"/>
      </c:catAx>
      <c:valAx>
        <c:axId val="1286127887"/>
        <c:scaling>
          <c:orientation val="minMax"/>
          <c:max val="1"/>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max"/>
        <c:crossBetween val="between"/>
        <c:majorUnit val="0.2"/>
      </c:valAx>
      <c:valAx>
        <c:axId val="1979237535"/>
        <c:scaling>
          <c:orientation val="minMax"/>
          <c:max val="17"/>
        </c:scaling>
        <c:delete val="1"/>
        <c:axPos val="r"/>
        <c:numFmt formatCode="General" sourceLinked="1"/>
        <c:majorTickMark val="out"/>
        <c:minorTickMark val="none"/>
        <c:tickLblPos val="nextTo"/>
        <c:crossAx val="1979233375"/>
        <c:crosses val="max"/>
        <c:crossBetween val="midCat"/>
      </c:valAx>
      <c:valAx>
        <c:axId val="1979233375"/>
        <c:scaling>
          <c:orientation val="minMax"/>
        </c:scaling>
        <c:delete val="1"/>
        <c:axPos val="b"/>
        <c:numFmt formatCode="0%" sourceLinked="1"/>
        <c:majorTickMark val="out"/>
        <c:minorTickMark val="none"/>
        <c:tickLblPos val="nextTo"/>
        <c:crossAx val="1979237535"/>
        <c:crosses val="autoZero"/>
        <c:crossBetween val="midCat"/>
      </c:valAx>
      <c:spPr>
        <a:noFill/>
        <a:ln w="25400">
          <a:no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405777737420378E-2"/>
          <c:y val="4.3201037450117094E-2"/>
          <c:w val="0.57456786651668534"/>
          <c:h val="0.74677528784660396"/>
        </c:manualLayout>
      </c:layout>
      <c:barChart>
        <c:barDir val="col"/>
        <c:grouping val="clustered"/>
        <c:varyColors val="0"/>
        <c:ser>
          <c:idx val="4"/>
          <c:order val="0"/>
          <c:tx>
            <c:strRef>
              <c:f>'Participant Satisfaction'!$C$3</c:f>
              <c:strCache>
                <c:ptCount val="1"/>
                <c:pt idx="0">
                  <c:v>2023 results</c:v>
                </c:pt>
              </c:strCache>
            </c:strRef>
          </c:tx>
          <c:spPr>
            <a:solidFill>
              <a:sysClr val="window" lastClr="FFFFFF">
                <a:lumMod val="85000"/>
              </a:sysClr>
            </a:solidFill>
            <a:ln>
              <a:noFill/>
            </a:ln>
            <a:effectLst/>
          </c:spPr>
          <c:invertIfNegative val="0"/>
          <c:dPt>
            <c:idx val="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1-503E-4386-91E3-7F49F52519D8}"/>
              </c:ext>
            </c:extLst>
          </c:dPt>
          <c:dPt>
            <c:idx val="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3-503E-4386-91E3-7F49F52519D8}"/>
              </c:ext>
            </c:extLst>
          </c:dPt>
          <c:dPt>
            <c:idx val="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5-503E-4386-91E3-7F49F52519D8}"/>
              </c:ext>
            </c:extLst>
          </c:dPt>
          <c:dPt>
            <c:idx val="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7-503E-4386-91E3-7F49F52519D8}"/>
              </c:ext>
            </c:extLst>
          </c:dPt>
          <c:dPt>
            <c:idx val="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9-503E-4386-91E3-7F49F52519D8}"/>
              </c:ext>
            </c:extLst>
          </c:dPt>
          <c:dPt>
            <c:idx val="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B-503E-4386-91E3-7F49F52519D8}"/>
              </c:ext>
            </c:extLst>
          </c:dPt>
          <c:dPt>
            <c:idx val="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D-503E-4386-91E3-7F49F52519D8}"/>
              </c:ext>
            </c:extLst>
          </c:dPt>
          <c:dPt>
            <c:idx val="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F-503E-4386-91E3-7F49F52519D8}"/>
              </c:ext>
            </c:extLst>
          </c:dPt>
          <c:dPt>
            <c:idx val="8"/>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1-503E-4386-91E3-7F49F52519D8}"/>
              </c:ext>
            </c:extLst>
          </c:dPt>
          <c:dPt>
            <c:idx val="9"/>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3-503E-4386-91E3-7F49F52519D8}"/>
              </c:ext>
            </c:extLst>
          </c:dPt>
          <c:dPt>
            <c:idx val="1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5-503E-4386-91E3-7F49F52519D8}"/>
              </c:ext>
            </c:extLst>
          </c:dPt>
          <c:dPt>
            <c:idx val="1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7-503E-4386-91E3-7F49F52519D8}"/>
              </c:ext>
            </c:extLst>
          </c:dPt>
          <c:dPt>
            <c:idx val="1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9-503E-4386-91E3-7F49F52519D8}"/>
              </c:ext>
            </c:extLst>
          </c:dPt>
          <c:dPt>
            <c:idx val="1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B-503E-4386-91E3-7F49F52519D8}"/>
              </c:ext>
            </c:extLst>
          </c:dPt>
          <c:dPt>
            <c:idx val="1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D-503E-4386-91E3-7F49F52519D8}"/>
              </c:ext>
            </c:extLst>
          </c:dPt>
          <c:dPt>
            <c:idx val="1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F-503E-4386-91E3-7F49F52519D8}"/>
              </c:ext>
            </c:extLst>
          </c:dPt>
          <c:dPt>
            <c:idx val="1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21-503E-4386-91E3-7F49F52519D8}"/>
              </c:ext>
            </c:extLst>
          </c:dPt>
          <c:dPt>
            <c:idx val="1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23-503E-4386-91E3-7F49F52519D8}"/>
              </c:ext>
            </c:extLst>
          </c:dPt>
          <c:dLbls>
            <c:numFmt formatCode="0%" sourceLinked="0"/>
            <c:spPr>
              <a:noFill/>
              <a:ln>
                <a:noFill/>
              </a:ln>
              <a:effectLst/>
            </c:spPr>
            <c:txPr>
              <a:bodyPr rot="0" spcFirstLastPara="1" vertOverflow="ellipsis" vert="horz" wrap="square" lIns="38100" tIns="19050" rIns="38100" bIns="19050" anchor="ctr" anchorCtr="0">
                <a:spAutoFit/>
              </a:bodyPr>
              <a:lstStyle/>
              <a:p>
                <a:pPr algn="ct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Satisfaction'!$C$32:$C$36</c:f>
              <c:numCache>
                <c:formatCode>0%</c:formatCode>
                <c:ptCount val="5"/>
                <c:pt idx="0">
                  <c:v>0.96</c:v>
                </c:pt>
                <c:pt idx="1">
                  <c:v>0.96</c:v>
                </c:pt>
                <c:pt idx="2">
                  <c:v>0.97</c:v>
                </c:pt>
                <c:pt idx="3">
                  <c:v>0.97</c:v>
                </c:pt>
                <c:pt idx="4">
                  <c:v>0.95</c:v>
                </c:pt>
              </c:numCache>
            </c:numRef>
          </c:val>
          <c:extLst>
            <c:ext xmlns:c16="http://schemas.microsoft.com/office/drawing/2014/chart" uri="{C3380CC4-5D6E-409C-BE32-E72D297353CC}">
              <c16:uniqueId val="{00000024-503E-4386-91E3-7F49F52519D8}"/>
            </c:ext>
          </c:extLst>
        </c:ser>
        <c:dLbls>
          <c:showLegendKey val="0"/>
          <c:showVal val="0"/>
          <c:showCatName val="0"/>
          <c:showSerName val="0"/>
          <c:showPercent val="0"/>
          <c:showBubbleSize val="0"/>
        </c:dLbls>
        <c:gapWidth val="25"/>
        <c:axId val="155245216"/>
        <c:axId val="155246784"/>
      </c:barChart>
      <c:lineChart>
        <c:grouping val="standard"/>
        <c:varyColors val="0"/>
        <c:ser>
          <c:idx val="1"/>
          <c:order val="2"/>
          <c:tx>
            <c:strRef>
              <c:f>'Participant Satisfaction'!$F$3</c:f>
              <c:strCache>
                <c:ptCount val="1"/>
                <c:pt idx="0">
                  <c:v>Exceeds Expectations 95%+</c:v>
                </c:pt>
              </c:strCache>
            </c:strRef>
          </c:tx>
          <c:spPr>
            <a:ln w="28575" cap="rnd">
              <a:solidFill>
                <a:srgbClr val="1F497D">
                  <a:alpha val="50000"/>
                </a:srgbClr>
              </a:solidFill>
              <a:prstDash val="dash"/>
              <a:round/>
            </a:ln>
            <a:effectLst/>
          </c:spPr>
          <c:marker>
            <c:symbol val="none"/>
          </c:marker>
          <c:dLbls>
            <c:dLbl>
              <c:idx val="0"/>
              <c:delete val="1"/>
              <c:extLst xmlns:c15="http://schemas.microsoft.com/office/drawing/2012/chart">
                <c:ext xmlns:c15="http://schemas.microsoft.com/office/drawing/2012/chart" uri="{CE6537A1-D6FC-4f65-9D91-7224C49458BB}">
                  <c15:layout>
                    <c:manualLayout>
                      <c:w val="0.23920567375886526"/>
                      <c:h val="5.5901243262563342E-2"/>
                    </c:manualLayout>
                  </c15:layout>
                </c:ext>
                <c:ext xmlns:c16="http://schemas.microsoft.com/office/drawing/2014/chart" uri="{C3380CC4-5D6E-409C-BE32-E72D297353CC}">
                  <c16:uniqueId val="{00000025-503E-4386-91E3-7F49F52519D8}"/>
                </c:ext>
              </c:extLst>
            </c:dLbl>
            <c:dLbl>
              <c:idx val="1"/>
              <c:delete val="1"/>
              <c:extLst>
                <c:ext xmlns:c15="http://schemas.microsoft.com/office/drawing/2012/chart" uri="{CE6537A1-D6FC-4f65-9D91-7224C49458BB}"/>
                <c:ext xmlns:c16="http://schemas.microsoft.com/office/drawing/2014/chart" uri="{C3380CC4-5D6E-409C-BE32-E72D297353CC}">
                  <c16:uniqueId val="{00000026-503E-4386-91E3-7F49F52519D8}"/>
                </c:ext>
              </c:extLst>
            </c:dLbl>
            <c:dLbl>
              <c:idx val="2"/>
              <c:layout>
                <c:manualLayout>
                  <c:x val="0.28428571428571414"/>
                  <c:y val="-1.640419947506563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eparator> </c:separator>
              <c:extLst>
                <c:ext xmlns:c15="http://schemas.microsoft.com/office/drawing/2012/chart" uri="{CE6537A1-D6FC-4f65-9D91-7224C49458BB}">
                  <c15:layout>
                    <c:manualLayout>
                      <c:w val="0.26629202599675039"/>
                      <c:h val="0.15025524934383203"/>
                    </c:manualLayout>
                  </c15:layout>
                </c:ext>
                <c:ext xmlns:c16="http://schemas.microsoft.com/office/drawing/2014/chart" uri="{C3380CC4-5D6E-409C-BE32-E72D297353CC}">
                  <c16:uniqueId val="{00000027-503E-4386-91E3-7F49F52519D8}"/>
                </c:ext>
              </c:extLst>
            </c:dLbl>
            <c:dLbl>
              <c:idx val="3"/>
              <c:delete val="1"/>
              <c:extLst>
                <c:ext xmlns:c15="http://schemas.microsoft.com/office/drawing/2012/chart" uri="{CE6537A1-D6FC-4f65-9D91-7224C49458BB}"/>
                <c:ext xmlns:c16="http://schemas.microsoft.com/office/drawing/2014/chart" uri="{C3380CC4-5D6E-409C-BE32-E72D297353CC}">
                  <c16:uniqueId val="{00000028-503E-4386-91E3-7F49F52519D8}"/>
                </c:ext>
              </c:extLst>
            </c:dLbl>
            <c:dLbl>
              <c:idx val="4"/>
              <c:delete val="1"/>
              <c:extLst>
                <c:ext xmlns:c15="http://schemas.microsoft.com/office/drawing/2012/chart" uri="{CE6537A1-D6FC-4f65-9D91-7224C49458BB}"/>
                <c:ext xmlns:c16="http://schemas.microsoft.com/office/drawing/2014/chart" uri="{C3380CC4-5D6E-409C-BE32-E72D297353CC}">
                  <c16:uniqueId val="{00000029-503E-4386-91E3-7F49F52519D8}"/>
                </c:ext>
              </c:extLst>
            </c:dLbl>
            <c:dLbl>
              <c:idx val="5"/>
              <c:delete val="1"/>
              <c:extLst>
                <c:ext xmlns:c15="http://schemas.microsoft.com/office/drawing/2012/chart" uri="{CE6537A1-D6FC-4f65-9D91-7224C49458BB}"/>
                <c:ext xmlns:c16="http://schemas.microsoft.com/office/drawing/2014/chart" uri="{C3380CC4-5D6E-409C-BE32-E72D297353CC}">
                  <c16:uniqueId val="{0000002A-503E-4386-91E3-7F49F52519D8}"/>
                </c:ext>
              </c:extLst>
            </c:dLbl>
            <c:dLbl>
              <c:idx val="6"/>
              <c:delete val="1"/>
              <c:extLst>
                <c:ext xmlns:c15="http://schemas.microsoft.com/office/drawing/2012/chart" uri="{CE6537A1-D6FC-4f65-9D91-7224C49458BB}"/>
                <c:ext xmlns:c16="http://schemas.microsoft.com/office/drawing/2014/chart" uri="{C3380CC4-5D6E-409C-BE32-E72D297353CC}">
                  <c16:uniqueId val="{0000002B-503E-4386-91E3-7F49F52519D8}"/>
                </c:ext>
              </c:extLst>
            </c:dLbl>
            <c:dLbl>
              <c:idx val="7"/>
              <c:delete val="1"/>
              <c:extLst>
                <c:ext xmlns:c15="http://schemas.microsoft.com/office/drawing/2012/chart" uri="{CE6537A1-D6FC-4f65-9D91-7224C49458BB}"/>
                <c:ext xmlns:c16="http://schemas.microsoft.com/office/drawing/2014/chart" uri="{C3380CC4-5D6E-409C-BE32-E72D297353CC}">
                  <c16:uniqueId val="{0000002C-503E-4386-91E3-7F49F52519D8}"/>
                </c:ext>
              </c:extLst>
            </c:dLbl>
            <c:dLbl>
              <c:idx val="8"/>
              <c:delete val="1"/>
              <c:extLst>
                <c:ext xmlns:c15="http://schemas.microsoft.com/office/drawing/2012/chart" uri="{CE6537A1-D6FC-4f65-9D91-7224C49458BB}"/>
                <c:ext xmlns:c16="http://schemas.microsoft.com/office/drawing/2014/chart" uri="{C3380CC4-5D6E-409C-BE32-E72D297353CC}">
                  <c16:uniqueId val="{0000002D-503E-4386-91E3-7F49F52519D8}"/>
                </c:ext>
              </c:extLst>
            </c:dLbl>
            <c:dLbl>
              <c:idx val="9"/>
              <c:delete val="1"/>
              <c:extLst>
                <c:ext xmlns:c15="http://schemas.microsoft.com/office/drawing/2012/chart" uri="{CE6537A1-D6FC-4f65-9D91-7224C49458BB}"/>
                <c:ext xmlns:c16="http://schemas.microsoft.com/office/drawing/2014/chart" uri="{C3380CC4-5D6E-409C-BE32-E72D297353CC}">
                  <c16:uniqueId val="{0000002E-503E-4386-91E3-7F49F52519D8}"/>
                </c:ext>
              </c:extLst>
            </c:dLbl>
            <c:dLbl>
              <c:idx val="10"/>
              <c:delete val="1"/>
              <c:extLst>
                <c:ext xmlns:c15="http://schemas.microsoft.com/office/drawing/2012/chart" uri="{CE6537A1-D6FC-4f65-9D91-7224C49458BB}"/>
                <c:ext xmlns:c16="http://schemas.microsoft.com/office/drawing/2014/chart" uri="{C3380CC4-5D6E-409C-BE32-E72D297353CC}">
                  <c16:uniqueId val="{0000002F-503E-4386-91E3-7F49F52519D8}"/>
                </c:ext>
              </c:extLst>
            </c:dLbl>
            <c:dLbl>
              <c:idx val="11"/>
              <c:delete val="1"/>
              <c:extLst>
                <c:ext xmlns:c15="http://schemas.microsoft.com/office/drawing/2012/chart" uri="{CE6537A1-D6FC-4f65-9D91-7224C49458BB}"/>
                <c:ext xmlns:c16="http://schemas.microsoft.com/office/drawing/2014/chart" uri="{C3380CC4-5D6E-409C-BE32-E72D297353CC}">
                  <c16:uniqueId val="{00000030-503E-4386-91E3-7F49F52519D8}"/>
                </c:ext>
              </c:extLst>
            </c:dLbl>
            <c:dLbl>
              <c:idx val="12"/>
              <c:delete val="1"/>
              <c:extLst>
                <c:ext xmlns:c15="http://schemas.microsoft.com/office/drawing/2012/chart" uri="{CE6537A1-D6FC-4f65-9D91-7224C49458BB}"/>
                <c:ext xmlns:c16="http://schemas.microsoft.com/office/drawing/2014/chart" uri="{C3380CC4-5D6E-409C-BE32-E72D297353CC}">
                  <c16:uniqueId val="{00000031-503E-4386-91E3-7F49F52519D8}"/>
                </c:ext>
              </c:extLst>
            </c:dLbl>
            <c:dLbl>
              <c:idx val="13"/>
              <c:delete val="1"/>
              <c:extLst>
                <c:ext xmlns:c15="http://schemas.microsoft.com/office/drawing/2012/chart" uri="{CE6537A1-D6FC-4f65-9D91-7224C49458BB}"/>
                <c:ext xmlns:c16="http://schemas.microsoft.com/office/drawing/2014/chart" uri="{C3380CC4-5D6E-409C-BE32-E72D297353CC}">
                  <c16:uniqueId val="{00000032-503E-4386-91E3-7F49F52519D8}"/>
                </c:ext>
              </c:extLst>
            </c:dLbl>
            <c:dLbl>
              <c:idx val="14"/>
              <c:delete val="1"/>
              <c:extLst>
                <c:ext xmlns:c15="http://schemas.microsoft.com/office/drawing/2012/chart" uri="{CE6537A1-D6FC-4f65-9D91-7224C49458BB}"/>
                <c:ext xmlns:c16="http://schemas.microsoft.com/office/drawing/2014/chart" uri="{C3380CC4-5D6E-409C-BE32-E72D297353CC}">
                  <c16:uniqueId val="{00000033-503E-4386-91E3-7F49F52519D8}"/>
                </c:ext>
              </c:extLst>
            </c:dLbl>
            <c:dLbl>
              <c:idx val="15"/>
              <c:delete val="1"/>
              <c:extLst>
                <c:ext xmlns:c15="http://schemas.microsoft.com/office/drawing/2012/chart" uri="{CE6537A1-D6FC-4f65-9D91-7224C49458BB}"/>
                <c:ext xmlns:c16="http://schemas.microsoft.com/office/drawing/2014/chart" uri="{C3380CC4-5D6E-409C-BE32-E72D297353CC}">
                  <c16:uniqueId val="{00000034-503E-4386-91E3-7F49F52519D8}"/>
                </c:ext>
              </c:extLst>
            </c:dLbl>
            <c:dLbl>
              <c:idx val="16"/>
              <c:delete val="1"/>
              <c:extLst>
                <c:ext xmlns:c15="http://schemas.microsoft.com/office/drawing/2012/chart" uri="{CE6537A1-D6FC-4f65-9D91-7224C49458BB}"/>
                <c:ext xmlns:c16="http://schemas.microsoft.com/office/drawing/2014/chart" uri="{C3380CC4-5D6E-409C-BE32-E72D297353CC}">
                  <c16:uniqueId val="{00000035-503E-4386-91E3-7F49F52519D8}"/>
                </c:ext>
              </c:extLst>
            </c:dLbl>
            <c:dLbl>
              <c:idx val="17"/>
              <c:delete val="1"/>
              <c:extLst>
                <c:ext xmlns:c15="http://schemas.microsoft.com/office/drawing/2012/chart" uri="{CE6537A1-D6FC-4f65-9D91-7224C49458BB}"/>
                <c:ext xmlns:c16="http://schemas.microsoft.com/office/drawing/2014/chart" uri="{C3380CC4-5D6E-409C-BE32-E72D297353CC}">
                  <c16:uniqueId val="{00000036-503E-4386-91E3-7F49F52519D8}"/>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howLeaderLines val="0"/>
            <c:extLst xmlns:c15="http://schemas.microsoft.com/office/drawing/2012/char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Satisfaction'!$G$32:$G$36</c:f>
              <c:numCache>
                <c:formatCode>0%</c:formatCode>
                <c:ptCount val="5"/>
                <c:pt idx="0">
                  <c:v>0.95</c:v>
                </c:pt>
                <c:pt idx="1">
                  <c:v>0.95</c:v>
                </c:pt>
                <c:pt idx="2">
                  <c:v>0.95</c:v>
                </c:pt>
                <c:pt idx="3">
                  <c:v>0.95</c:v>
                </c:pt>
                <c:pt idx="4">
                  <c:v>0.95</c:v>
                </c:pt>
              </c:numCache>
            </c:numRef>
          </c:val>
          <c:smooth val="0"/>
          <c:extLst xmlns:c15="http://schemas.microsoft.com/office/drawing/2012/chart">
            <c:ext xmlns:c16="http://schemas.microsoft.com/office/drawing/2014/chart" uri="{C3380CC4-5D6E-409C-BE32-E72D297353CC}">
              <c16:uniqueId val="{00000037-503E-4386-91E3-7F49F52519D8}"/>
            </c:ext>
          </c:extLst>
        </c:ser>
        <c:ser>
          <c:idx val="2"/>
          <c:order val="3"/>
          <c:tx>
            <c:strRef>
              <c:f>'Participant Satisfaction'!$G$3</c:f>
              <c:strCache>
                <c:ptCount val="1"/>
                <c:pt idx="0">
                  <c:v>Meets Expectations</c:v>
                </c:pt>
              </c:strCache>
            </c:strRef>
          </c:tx>
          <c:spPr>
            <a:ln w="28575" cap="rnd">
              <a:solidFill>
                <a:srgbClr val="008000">
                  <a:alpha val="50000"/>
                </a:srgbClr>
              </a:solidFill>
              <a:prstDash val="dash"/>
              <a:round/>
            </a:ln>
            <a:effectLst/>
          </c:spPr>
          <c:marker>
            <c:symbol val="none"/>
          </c:marker>
          <c:dLbls>
            <c:dLbl>
              <c:idx val="0"/>
              <c:layout>
                <c:manualLayout>
                  <c:x val="0.44184906574178229"/>
                  <c:y val="4.9890638670166227E-3"/>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34386122562069182"/>
                      <c:h val="5.3925927325814881E-2"/>
                    </c:manualLayout>
                  </c15:layout>
                </c:ext>
                <c:ext xmlns:c16="http://schemas.microsoft.com/office/drawing/2014/chart" uri="{C3380CC4-5D6E-409C-BE32-E72D297353CC}">
                  <c16:uniqueId val="{00000038-503E-4386-91E3-7F49F52519D8}"/>
                </c:ext>
              </c:extLst>
            </c:dLbl>
            <c:dLbl>
              <c:idx val="1"/>
              <c:delete val="1"/>
              <c:extLst>
                <c:ext xmlns:c15="http://schemas.microsoft.com/office/drawing/2012/chart" uri="{CE6537A1-D6FC-4f65-9D91-7224C49458BB}"/>
                <c:ext xmlns:c16="http://schemas.microsoft.com/office/drawing/2014/chart" uri="{C3380CC4-5D6E-409C-BE32-E72D297353CC}">
                  <c16:uniqueId val="{00000039-503E-4386-91E3-7F49F52519D8}"/>
                </c:ext>
              </c:extLst>
            </c:dLbl>
            <c:dLbl>
              <c:idx val="2"/>
              <c:delete val="1"/>
              <c:extLst>
                <c:ext xmlns:c15="http://schemas.microsoft.com/office/drawing/2012/chart" uri="{CE6537A1-D6FC-4f65-9D91-7224C49458BB}"/>
                <c:ext xmlns:c16="http://schemas.microsoft.com/office/drawing/2014/chart" uri="{C3380CC4-5D6E-409C-BE32-E72D297353CC}">
                  <c16:uniqueId val="{0000003A-503E-4386-91E3-7F49F52519D8}"/>
                </c:ext>
              </c:extLst>
            </c:dLbl>
            <c:dLbl>
              <c:idx val="3"/>
              <c:delete val="1"/>
              <c:extLst>
                <c:ext xmlns:c15="http://schemas.microsoft.com/office/drawing/2012/chart" uri="{CE6537A1-D6FC-4f65-9D91-7224C49458BB}"/>
                <c:ext xmlns:c16="http://schemas.microsoft.com/office/drawing/2014/chart" uri="{C3380CC4-5D6E-409C-BE32-E72D297353CC}">
                  <c16:uniqueId val="{0000003B-503E-4386-91E3-7F49F52519D8}"/>
                </c:ext>
              </c:extLst>
            </c:dLbl>
            <c:dLbl>
              <c:idx val="4"/>
              <c:delete val="1"/>
              <c:extLst>
                <c:ext xmlns:c15="http://schemas.microsoft.com/office/drawing/2012/chart" uri="{CE6537A1-D6FC-4f65-9D91-7224C49458BB}"/>
                <c:ext xmlns:c16="http://schemas.microsoft.com/office/drawing/2014/chart" uri="{C3380CC4-5D6E-409C-BE32-E72D297353CC}">
                  <c16:uniqueId val="{0000003C-503E-4386-91E3-7F49F52519D8}"/>
                </c:ext>
              </c:extLst>
            </c:dLbl>
            <c:dLbl>
              <c:idx val="5"/>
              <c:delete val="1"/>
              <c:extLst>
                <c:ext xmlns:c15="http://schemas.microsoft.com/office/drawing/2012/chart" uri="{CE6537A1-D6FC-4f65-9D91-7224C49458BB}"/>
                <c:ext xmlns:c16="http://schemas.microsoft.com/office/drawing/2014/chart" uri="{C3380CC4-5D6E-409C-BE32-E72D297353CC}">
                  <c16:uniqueId val="{0000003D-503E-4386-91E3-7F49F52519D8}"/>
                </c:ext>
              </c:extLst>
            </c:dLbl>
            <c:dLbl>
              <c:idx val="6"/>
              <c:delete val="1"/>
              <c:extLst>
                <c:ext xmlns:c15="http://schemas.microsoft.com/office/drawing/2012/chart" uri="{CE6537A1-D6FC-4f65-9D91-7224C49458BB}"/>
                <c:ext xmlns:c16="http://schemas.microsoft.com/office/drawing/2014/chart" uri="{C3380CC4-5D6E-409C-BE32-E72D297353CC}">
                  <c16:uniqueId val="{0000003E-503E-4386-91E3-7F49F52519D8}"/>
                </c:ext>
              </c:extLst>
            </c:dLbl>
            <c:dLbl>
              <c:idx val="7"/>
              <c:delete val="1"/>
              <c:extLst>
                <c:ext xmlns:c15="http://schemas.microsoft.com/office/drawing/2012/chart" uri="{CE6537A1-D6FC-4f65-9D91-7224C49458BB}"/>
                <c:ext xmlns:c16="http://schemas.microsoft.com/office/drawing/2014/chart" uri="{C3380CC4-5D6E-409C-BE32-E72D297353CC}">
                  <c16:uniqueId val="{0000003F-503E-4386-91E3-7F49F52519D8}"/>
                </c:ext>
              </c:extLst>
            </c:dLbl>
            <c:dLbl>
              <c:idx val="8"/>
              <c:delete val="1"/>
              <c:extLst>
                <c:ext xmlns:c15="http://schemas.microsoft.com/office/drawing/2012/chart" uri="{CE6537A1-D6FC-4f65-9D91-7224C49458BB}"/>
                <c:ext xmlns:c16="http://schemas.microsoft.com/office/drawing/2014/chart" uri="{C3380CC4-5D6E-409C-BE32-E72D297353CC}">
                  <c16:uniqueId val="{00000040-503E-4386-91E3-7F49F52519D8}"/>
                </c:ext>
              </c:extLst>
            </c:dLbl>
            <c:dLbl>
              <c:idx val="9"/>
              <c:delete val="1"/>
              <c:extLst>
                <c:ext xmlns:c15="http://schemas.microsoft.com/office/drawing/2012/chart" uri="{CE6537A1-D6FC-4f65-9D91-7224C49458BB}"/>
                <c:ext xmlns:c16="http://schemas.microsoft.com/office/drawing/2014/chart" uri="{C3380CC4-5D6E-409C-BE32-E72D297353CC}">
                  <c16:uniqueId val="{00000041-503E-4386-91E3-7F49F52519D8}"/>
                </c:ext>
              </c:extLst>
            </c:dLbl>
            <c:dLbl>
              <c:idx val="10"/>
              <c:delete val="1"/>
              <c:extLst>
                <c:ext xmlns:c15="http://schemas.microsoft.com/office/drawing/2012/chart" uri="{CE6537A1-D6FC-4f65-9D91-7224C49458BB}"/>
                <c:ext xmlns:c16="http://schemas.microsoft.com/office/drawing/2014/chart" uri="{C3380CC4-5D6E-409C-BE32-E72D297353CC}">
                  <c16:uniqueId val="{00000042-503E-4386-91E3-7F49F52519D8}"/>
                </c:ext>
              </c:extLst>
            </c:dLbl>
            <c:dLbl>
              <c:idx val="11"/>
              <c:delete val="1"/>
              <c:extLst>
                <c:ext xmlns:c15="http://schemas.microsoft.com/office/drawing/2012/chart" uri="{CE6537A1-D6FC-4f65-9D91-7224C49458BB}"/>
                <c:ext xmlns:c16="http://schemas.microsoft.com/office/drawing/2014/chart" uri="{C3380CC4-5D6E-409C-BE32-E72D297353CC}">
                  <c16:uniqueId val="{00000043-503E-4386-91E3-7F49F52519D8}"/>
                </c:ext>
              </c:extLst>
            </c:dLbl>
            <c:dLbl>
              <c:idx val="12"/>
              <c:delete val="1"/>
              <c:extLst>
                <c:ext xmlns:c15="http://schemas.microsoft.com/office/drawing/2012/chart" uri="{CE6537A1-D6FC-4f65-9D91-7224C49458BB}"/>
                <c:ext xmlns:c16="http://schemas.microsoft.com/office/drawing/2014/chart" uri="{C3380CC4-5D6E-409C-BE32-E72D297353CC}">
                  <c16:uniqueId val="{00000044-503E-4386-91E3-7F49F52519D8}"/>
                </c:ext>
              </c:extLst>
            </c:dLbl>
            <c:dLbl>
              <c:idx val="13"/>
              <c:delete val="1"/>
              <c:extLst>
                <c:ext xmlns:c15="http://schemas.microsoft.com/office/drawing/2012/chart" uri="{CE6537A1-D6FC-4f65-9D91-7224C49458BB}"/>
                <c:ext xmlns:c16="http://schemas.microsoft.com/office/drawing/2014/chart" uri="{C3380CC4-5D6E-409C-BE32-E72D297353CC}">
                  <c16:uniqueId val="{00000045-503E-4386-91E3-7F49F52519D8}"/>
                </c:ext>
              </c:extLst>
            </c:dLbl>
            <c:dLbl>
              <c:idx val="14"/>
              <c:delete val="1"/>
              <c:extLst>
                <c:ext xmlns:c15="http://schemas.microsoft.com/office/drawing/2012/chart" uri="{CE6537A1-D6FC-4f65-9D91-7224C49458BB}"/>
                <c:ext xmlns:c16="http://schemas.microsoft.com/office/drawing/2014/chart" uri="{C3380CC4-5D6E-409C-BE32-E72D297353CC}">
                  <c16:uniqueId val="{00000046-503E-4386-91E3-7F49F52519D8}"/>
                </c:ext>
              </c:extLst>
            </c:dLbl>
            <c:dLbl>
              <c:idx val="15"/>
              <c:delete val="1"/>
              <c:extLst>
                <c:ext xmlns:c15="http://schemas.microsoft.com/office/drawing/2012/chart" uri="{CE6537A1-D6FC-4f65-9D91-7224C49458BB}"/>
                <c:ext xmlns:c16="http://schemas.microsoft.com/office/drawing/2014/chart" uri="{C3380CC4-5D6E-409C-BE32-E72D297353CC}">
                  <c16:uniqueId val="{00000047-503E-4386-91E3-7F49F52519D8}"/>
                </c:ext>
              </c:extLst>
            </c:dLbl>
            <c:dLbl>
              <c:idx val="16"/>
              <c:delete val="1"/>
              <c:extLst>
                <c:ext xmlns:c15="http://schemas.microsoft.com/office/drawing/2012/chart" uri="{CE6537A1-D6FC-4f65-9D91-7224C49458BB}"/>
                <c:ext xmlns:c16="http://schemas.microsoft.com/office/drawing/2014/chart" uri="{C3380CC4-5D6E-409C-BE32-E72D297353CC}">
                  <c16:uniqueId val="{00000048-503E-4386-91E3-7F49F52519D8}"/>
                </c:ext>
              </c:extLst>
            </c:dLbl>
            <c:dLbl>
              <c:idx val="17"/>
              <c:delete val="1"/>
              <c:extLst>
                <c:ext xmlns:c15="http://schemas.microsoft.com/office/drawing/2012/chart" uri="{CE6537A1-D6FC-4f65-9D91-7224C49458BB}"/>
                <c:ext xmlns:c16="http://schemas.microsoft.com/office/drawing/2014/chart" uri="{C3380CC4-5D6E-409C-BE32-E72D297353CC}">
                  <c16:uniqueId val="{00000049-503E-4386-91E3-7F49F52519D8}"/>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Satisfaction'!$H$32:$H$36</c:f>
              <c:numCache>
                <c:formatCode>0%</c:formatCode>
                <c:ptCount val="5"/>
                <c:pt idx="0">
                  <c:v>0.9</c:v>
                </c:pt>
                <c:pt idx="1">
                  <c:v>0.9</c:v>
                </c:pt>
                <c:pt idx="2">
                  <c:v>0.9</c:v>
                </c:pt>
                <c:pt idx="3">
                  <c:v>0.9</c:v>
                </c:pt>
                <c:pt idx="4">
                  <c:v>0.9</c:v>
                </c:pt>
              </c:numCache>
            </c:numRef>
          </c:val>
          <c:smooth val="0"/>
          <c:extLst>
            <c:ext xmlns:c16="http://schemas.microsoft.com/office/drawing/2014/chart" uri="{C3380CC4-5D6E-409C-BE32-E72D297353CC}">
              <c16:uniqueId val="{0000004A-503E-4386-91E3-7F49F52519D8}"/>
            </c:ext>
          </c:extLst>
        </c:ser>
        <c:ser>
          <c:idx val="3"/>
          <c:order val="4"/>
          <c:tx>
            <c:strRef>
              <c:f>'Participant Satisfaction'!$H$3</c:f>
              <c:strCache>
                <c:ptCount val="1"/>
                <c:pt idx="0">
                  <c:v>Needs Improvement</c:v>
                </c:pt>
              </c:strCache>
            </c:strRef>
          </c:tx>
          <c:spPr>
            <a:ln w="28575" cap="rnd">
              <a:solidFill>
                <a:srgbClr val="FF9900">
                  <a:alpha val="50000"/>
                </a:srgbClr>
              </a:solidFill>
              <a:prstDash val="dash"/>
              <a:round/>
            </a:ln>
            <a:effectLst/>
          </c:spPr>
          <c:marker>
            <c:symbol val="none"/>
          </c:marker>
          <c:dLbls>
            <c:dLbl>
              <c:idx val="0"/>
              <c:layout>
                <c:manualLayout>
                  <c:x val="0.4835615860517436"/>
                  <c:y val="-5.1873359580052493E-3"/>
                </c:manualLayout>
              </c:layout>
              <c:spPr>
                <a:noFill/>
                <a:ln>
                  <a:noFill/>
                </a:ln>
                <a:effectLst/>
              </c:spPr>
              <c:txPr>
                <a:bodyPr rot="0" spcFirstLastPara="1" vertOverflow="ellipsis" vert="horz" wrap="square" lIns="38100" tIns="19050" rIns="38100" bIns="19050" anchor="ctr" anchorCtr="0">
                  <a:noAutofit/>
                </a:bodyPr>
                <a:lstStyle/>
                <a:p>
                  <a:pPr algn="ct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29918041494813152"/>
                      <c:h val="0.10392585301837269"/>
                    </c:manualLayout>
                  </c15:layout>
                </c:ext>
                <c:ext xmlns:c16="http://schemas.microsoft.com/office/drawing/2014/chart" uri="{C3380CC4-5D6E-409C-BE32-E72D297353CC}">
                  <c16:uniqueId val="{0000004B-503E-4386-91E3-7F49F52519D8}"/>
                </c:ext>
              </c:extLst>
            </c:dLbl>
            <c:dLbl>
              <c:idx val="1"/>
              <c:delete val="1"/>
              <c:extLst>
                <c:ext xmlns:c15="http://schemas.microsoft.com/office/drawing/2012/chart" uri="{CE6537A1-D6FC-4f65-9D91-7224C49458BB}"/>
                <c:ext xmlns:c16="http://schemas.microsoft.com/office/drawing/2014/chart" uri="{C3380CC4-5D6E-409C-BE32-E72D297353CC}">
                  <c16:uniqueId val="{0000004C-503E-4386-91E3-7F49F52519D8}"/>
                </c:ext>
              </c:extLst>
            </c:dLbl>
            <c:dLbl>
              <c:idx val="2"/>
              <c:delete val="1"/>
              <c:extLst>
                <c:ext xmlns:c15="http://schemas.microsoft.com/office/drawing/2012/chart" uri="{CE6537A1-D6FC-4f65-9D91-7224C49458BB}"/>
                <c:ext xmlns:c16="http://schemas.microsoft.com/office/drawing/2014/chart" uri="{C3380CC4-5D6E-409C-BE32-E72D297353CC}">
                  <c16:uniqueId val="{0000004D-503E-4386-91E3-7F49F52519D8}"/>
                </c:ext>
              </c:extLst>
            </c:dLbl>
            <c:dLbl>
              <c:idx val="3"/>
              <c:delete val="1"/>
              <c:extLst>
                <c:ext xmlns:c15="http://schemas.microsoft.com/office/drawing/2012/chart" uri="{CE6537A1-D6FC-4f65-9D91-7224C49458BB}"/>
                <c:ext xmlns:c16="http://schemas.microsoft.com/office/drawing/2014/chart" uri="{C3380CC4-5D6E-409C-BE32-E72D297353CC}">
                  <c16:uniqueId val="{0000004E-503E-4386-91E3-7F49F52519D8}"/>
                </c:ext>
              </c:extLst>
            </c:dLbl>
            <c:dLbl>
              <c:idx val="4"/>
              <c:delete val="1"/>
              <c:extLst>
                <c:ext xmlns:c15="http://schemas.microsoft.com/office/drawing/2012/chart" uri="{CE6537A1-D6FC-4f65-9D91-7224C49458BB}"/>
                <c:ext xmlns:c16="http://schemas.microsoft.com/office/drawing/2014/chart" uri="{C3380CC4-5D6E-409C-BE32-E72D297353CC}">
                  <c16:uniqueId val="{0000004F-503E-4386-91E3-7F49F52519D8}"/>
                </c:ext>
              </c:extLst>
            </c:dLbl>
            <c:dLbl>
              <c:idx val="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0-503E-4386-91E3-7F49F52519D8}"/>
                </c:ext>
              </c:extLst>
            </c:dLbl>
            <c:dLbl>
              <c:idx val="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1-503E-4386-91E3-7F49F52519D8}"/>
                </c:ext>
              </c:extLst>
            </c:dLbl>
            <c:dLbl>
              <c:idx val="7"/>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2-503E-4386-91E3-7F49F52519D8}"/>
                </c:ext>
              </c:extLst>
            </c:dLbl>
            <c:dLbl>
              <c:idx val="8"/>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3-503E-4386-91E3-7F49F52519D8}"/>
                </c:ext>
              </c:extLst>
            </c:dLbl>
            <c:dLbl>
              <c:idx val="9"/>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4-503E-4386-91E3-7F49F52519D8}"/>
                </c:ext>
              </c:extLst>
            </c:dLbl>
            <c:dLbl>
              <c:idx val="10"/>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5-503E-4386-91E3-7F49F52519D8}"/>
                </c:ext>
              </c:extLst>
            </c:dLbl>
            <c:dLbl>
              <c:idx val="11"/>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6-503E-4386-91E3-7F49F52519D8}"/>
                </c:ext>
              </c:extLst>
            </c:dLbl>
            <c:dLbl>
              <c:idx val="12"/>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7-503E-4386-91E3-7F49F52519D8}"/>
                </c:ext>
              </c:extLst>
            </c:dLbl>
            <c:dLbl>
              <c:idx val="13"/>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8-503E-4386-91E3-7F49F52519D8}"/>
                </c:ext>
              </c:extLst>
            </c:dLbl>
            <c:dLbl>
              <c:idx val="14"/>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9-503E-4386-91E3-7F49F52519D8}"/>
                </c:ext>
              </c:extLst>
            </c:dLbl>
            <c:dLbl>
              <c:idx val="1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A-503E-4386-91E3-7F49F52519D8}"/>
                </c:ext>
              </c:extLst>
            </c:dLbl>
            <c:dLbl>
              <c:idx val="1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B-503E-4386-91E3-7F49F52519D8}"/>
                </c:ext>
              </c:extLst>
            </c:dLbl>
            <c:dLbl>
              <c:idx val="17"/>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C-503E-4386-91E3-7F49F52519D8}"/>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xmlns:c15="http://schemas.microsoft.com/office/drawing/2012/char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Satisfaction'!$I$32:$I$36</c:f>
              <c:numCache>
                <c:formatCode>0%</c:formatCode>
                <c:ptCount val="5"/>
                <c:pt idx="0">
                  <c:v>0.85</c:v>
                </c:pt>
                <c:pt idx="1">
                  <c:v>0.85</c:v>
                </c:pt>
                <c:pt idx="2">
                  <c:v>0.85</c:v>
                </c:pt>
                <c:pt idx="3">
                  <c:v>0.85</c:v>
                </c:pt>
                <c:pt idx="4">
                  <c:v>0.85</c:v>
                </c:pt>
              </c:numCache>
            </c:numRef>
          </c:val>
          <c:smooth val="0"/>
          <c:extLst xmlns:c15="http://schemas.microsoft.com/office/drawing/2012/chart">
            <c:ext xmlns:c16="http://schemas.microsoft.com/office/drawing/2014/chart" uri="{C3380CC4-5D6E-409C-BE32-E72D297353CC}">
              <c16:uniqueId val="{0000005D-503E-4386-91E3-7F49F52519D8}"/>
            </c:ext>
          </c:extLst>
        </c:ser>
        <c:ser>
          <c:idx val="5"/>
          <c:order val="5"/>
          <c:tx>
            <c:strRef>
              <c:f>'Participant Satisfaction'!$I$3</c:f>
              <c:strCache>
                <c:ptCount val="1"/>
                <c:pt idx="0">
                  <c:v>&lt;85% Does Not Meet Minimum Expectations</c:v>
                </c:pt>
              </c:strCache>
            </c:strRef>
          </c:tx>
          <c:spPr>
            <a:ln w="28575" cap="rnd">
              <a:noFill/>
              <a:round/>
            </a:ln>
            <a:effectLst/>
          </c:spPr>
          <c:marker>
            <c:symbol val="none"/>
          </c:marker>
          <c:dLbls>
            <c:dLbl>
              <c:idx val="1"/>
              <c:layout>
                <c:manualLayout>
                  <c:x val="0.3849705505561804"/>
                  <c:y val="3.932852143481963E-3"/>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7476627921509805"/>
                      <c:h val="0.14787379702537182"/>
                    </c:manualLayout>
                  </c15:layout>
                </c:ext>
                <c:ext xmlns:c16="http://schemas.microsoft.com/office/drawing/2014/chart" uri="{C3380CC4-5D6E-409C-BE32-E72D297353CC}">
                  <c16:uniqueId val="{0000005E-503E-4386-91E3-7F49F52519D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'Participant Satisfaction'!$A$32:$A$36</c:f>
              <c:numCache>
                <c:formatCode>General</c:formatCode>
                <c:ptCount val="5"/>
                <c:pt idx="0">
                  <c:v>2019</c:v>
                </c:pt>
                <c:pt idx="1">
                  <c:v>2020</c:v>
                </c:pt>
                <c:pt idx="2">
                  <c:v>2021</c:v>
                </c:pt>
                <c:pt idx="3">
                  <c:v>2022</c:v>
                </c:pt>
                <c:pt idx="4">
                  <c:v>2023</c:v>
                </c:pt>
              </c:numCache>
            </c:numRef>
          </c:cat>
          <c:val>
            <c:numRef>
              <c:f>'Participant Satisfaction'!$J$32:$J$36</c:f>
              <c:numCache>
                <c:formatCode>0%</c:formatCode>
                <c:ptCount val="5"/>
                <c:pt idx="0">
                  <c:v>0.7</c:v>
                </c:pt>
                <c:pt idx="1">
                  <c:v>0.7</c:v>
                </c:pt>
                <c:pt idx="2">
                  <c:v>0.7</c:v>
                </c:pt>
                <c:pt idx="3">
                  <c:v>0.7</c:v>
                </c:pt>
                <c:pt idx="4">
                  <c:v>0.7</c:v>
                </c:pt>
              </c:numCache>
            </c:numRef>
          </c:val>
          <c:smooth val="0"/>
          <c:extLst xmlns:c15="http://schemas.microsoft.com/office/drawing/2012/chart">
            <c:ext xmlns:c16="http://schemas.microsoft.com/office/drawing/2014/chart" uri="{C3380CC4-5D6E-409C-BE32-E72D297353CC}">
              <c16:uniqueId val="{0000005F-503E-4386-91E3-7F49F52519D8}"/>
            </c:ext>
          </c:extLst>
        </c:ser>
        <c:dLbls>
          <c:showLegendKey val="0"/>
          <c:showVal val="0"/>
          <c:showCatName val="0"/>
          <c:showSerName val="0"/>
          <c:showPercent val="0"/>
          <c:showBubbleSize val="0"/>
        </c:dLbls>
        <c:marker val="1"/>
        <c:smooth val="0"/>
        <c:axId val="155245216"/>
        <c:axId val="155246784"/>
        <c:extLst>
          <c:ext xmlns:c15="http://schemas.microsoft.com/office/drawing/2012/chart" uri="{02D57815-91ED-43cb-92C2-25804820EDAC}">
            <c15:filteredLineSeries>
              <c15:ser>
                <c:idx val="0"/>
                <c:order val="1"/>
                <c:tx>
                  <c:strRef>
                    <c:extLst>
                      <c:ext uri="{02D57815-91ED-43cb-92C2-25804820EDAC}">
                        <c15:formulaRef>
                          <c15:sqref>'Participant Satisfaction'!$E$3</c15:sqref>
                        </c15:formulaRef>
                      </c:ext>
                    </c:extLst>
                    <c:strCache>
                      <c:ptCount val="1"/>
                      <c:pt idx="0">
                        <c:v>System average </c:v>
                      </c:pt>
                    </c:strCache>
                  </c:strRef>
                </c:tx>
                <c:spPr>
                  <a:ln w="28575" cap="rnd">
                    <a:solidFill>
                      <a:sysClr val="windowText" lastClr="000000">
                        <a:alpha val="50000"/>
                      </a:sysClr>
                    </a:solidFill>
                    <a:prstDash val="sysDot"/>
                    <a:round/>
                  </a:ln>
                  <a:effectLst/>
                </c:spPr>
                <c:marker>
                  <c:symbol val="none"/>
                </c:marker>
                <c:dLbls>
                  <c:dLbl>
                    <c:idx val="0"/>
                    <c:delete val="1"/>
                    <c:extLst>
                      <c:ext uri="{CE6537A1-D6FC-4f65-9D91-7224C49458BB}"/>
                      <c:ext xmlns:c16="http://schemas.microsoft.com/office/drawing/2014/chart" uri="{C3380CC4-5D6E-409C-BE32-E72D297353CC}">
                        <c16:uniqueId val="{00000060-503E-4386-91E3-7F49F52519D8}"/>
                      </c:ext>
                    </c:extLst>
                  </c:dLbl>
                  <c:dLbl>
                    <c:idx val="1"/>
                    <c:delete val="1"/>
                    <c:extLst>
                      <c:ext uri="{CE6537A1-D6FC-4f65-9D91-7224C49458BB}"/>
                      <c:ext xmlns:c16="http://schemas.microsoft.com/office/drawing/2014/chart" uri="{C3380CC4-5D6E-409C-BE32-E72D297353CC}">
                        <c16:uniqueId val="{00000061-503E-4386-91E3-7F49F52519D8}"/>
                      </c:ext>
                    </c:extLst>
                  </c:dLbl>
                  <c:dLbl>
                    <c:idx val="2"/>
                    <c:layout>
                      <c:manualLayout>
                        <c:x val="-0.32940061953448035"/>
                        <c:y val="-2.9889102174425818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r"/>
                    <c:showLegendKey val="0"/>
                    <c:showVal val="1"/>
                    <c:showCatName val="0"/>
                    <c:showSerName val="1"/>
                    <c:showPercent val="0"/>
                    <c:showBubbleSize val="0"/>
                    <c:separator> </c:separator>
                    <c:extLst>
                      <c:ext uri="{CE6537A1-D6FC-4f65-9D91-7224C49458BB}">
                        <c15:layout>
                          <c:manualLayout>
                            <c:w val="0.26850118203309692"/>
                            <c:h val="3.980247532652479E-2"/>
                          </c:manualLayout>
                        </c15:layout>
                      </c:ext>
                      <c:ext xmlns:c16="http://schemas.microsoft.com/office/drawing/2014/chart" uri="{C3380CC4-5D6E-409C-BE32-E72D297353CC}">
                        <c16:uniqueId val="{00000062-503E-4386-91E3-7F49F52519D8}"/>
                      </c:ext>
                    </c:extLst>
                  </c:dLbl>
                  <c:dLbl>
                    <c:idx val="3"/>
                    <c:delete val="1"/>
                    <c:extLst>
                      <c:ext uri="{CE6537A1-D6FC-4f65-9D91-7224C49458BB}"/>
                      <c:ext xmlns:c16="http://schemas.microsoft.com/office/drawing/2014/chart" uri="{C3380CC4-5D6E-409C-BE32-E72D297353CC}">
                        <c16:uniqueId val="{00000063-503E-4386-91E3-7F49F52519D8}"/>
                      </c:ext>
                    </c:extLst>
                  </c:dLbl>
                  <c:dLbl>
                    <c:idx val="5"/>
                    <c:delete val="1"/>
                    <c:extLst>
                      <c:ext uri="{CE6537A1-D6FC-4f65-9D91-7224C49458BB}"/>
                      <c:ext xmlns:c16="http://schemas.microsoft.com/office/drawing/2014/chart" uri="{C3380CC4-5D6E-409C-BE32-E72D297353CC}">
                        <c16:uniqueId val="{00000064-503E-4386-91E3-7F49F52519D8}"/>
                      </c:ext>
                    </c:extLst>
                  </c:dLbl>
                  <c:dLbl>
                    <c:idx val="6"/>
                    <c:delete val="1"/>
                    <c:extLst>
                      <c:ext uri="{CE6537A1-D6FC-4f65-9D91-7224C49458BB}"/>
                      <c:ext xmlns:c16="http://schemas.microsoft.com/office/drawing/2014/chart" uri="{C3380CC4-5D6E-409C-BE32-E72D297353CC}">
                        <c16:uniqueId val="{00000065-503E-4386-91E3-7F49F52519D8}"/>
                      </c:ext>
                    </c:extLst>
                  </c:dLbl>
                  <c:dLbl>
                    <c:idx val="7"/>
                    <c:delete val="1"/>
                    <c:extLst>
                      <c:ext uri="{CE6537A1-D6FC-4f65-9D91-7224C49458BB}"/>
                      <c:ext xmlns:c16="http://schemas.microsoft.com/office/drawing/2014/chart" uri="{C3380CC4-5D6E-409C-BE32-E72D297353CC}">
                        <c16:uniqueId val="{00000066-503E-4386-91E3-7F49F52519D8}"/>
                      </c:ext>
                    </c:extLst>
                  </c:dLbl>
                  <c:dLbl>
                    <c:idx val="8"/>
                    <c:delete val="1"/>
                    <c:extLst>
                      <c:ext uri="{CE6537A1-D6FC-4f65-9D91-7224C49458BB}"/>
                      <c:ext xmlns:c16="http://schemas.microsoft.com/office/drawing/2014/chart" uri="{C3380CC4-5D6E-409C-BE32-E72D297353CC}">
                        <c16:uniqueId val="{00000067-503E-4386-91E3-7F49F52519D8}"/>
                      </c:ext>
                    </c:extLst>
                  </c:dLbl>
                  <c:dLbl>
                    <c:idx val="9"/>
                    <c:delete val="1"/>
                    <c:extLst>
                      <c:ext uri="{CE6537A1-D6FC-4f65-9D91-7224C49458BB}"/>
                      <c:ext xmlns:c16="http://schemas.microsoft.com/office/drawing/2014/chart" uri="{C3380CC4-5D6E-409C-BE32-E72D297353CC}">
                        <c16:uniqueId val="{00000068-503E-4386-91E3-7F49F52519D8}"/>
                      </c:ext>
                    </c:extLst>
                  </c:dLbl>
                  <c:dLbl>
                    <c:idx val="10"/>
                    <c:delete val="1"/>
                    <c:extLst>
                      <c:ext uri="{CE6537A1-D6FC-4f65-9D91-7224C49458BB}"/>
                      <c:ext xmlns:c16="http://schemas.microsoft.com/office/drawing/2014/chart" uri="{C3380CC4-5D6E-409C-BE32-E72D297353CC}">
                        <c16:uniqueId val="{00000069-503E-4386-91E3-7F49F52519D8}"/>
                      </c:ext>
                    </c:extLst>
                  </c:dLbl>
                  <c:dLbl>
                    <c:idx val="11"/>
                    <c:delete val="1"/>
                    <c:extLst>
                      <c:ext uri="{CE6537A1-D6FC-4f65-9D91-7224C49458BB}"/>
                      <c:ext xmlns:c16="http://schemas.microsoft.com/office/drawing/2014/chart" uri="{C3380CC4-5D6E-409C-BE32-E72D297353CC}">
                        <c16:uniqueId val="{0000006A-503E-4386-91E3-7F49F52519D8}"/>
                      </c:ext>
                    </c:extLst>
                  </c:dLbl>
                  <c:dLbl>
                    <c:idx val="12"/>
                    <c:delete val="1"/>
                    <c:extLst>
                      <c:ext uri="{CE6537A1-D6FC-4f65-9D91-7224C49458BB}"/>
                      <c:ext xmlns:c16="http://schemas.microsoft.com/office/drawing/2014/chart" uri="{C3380CC4-5D6E-409C-BE32-E72D297353CC}">
                        <c16:uniqueId val="{0000006B-503E-4386-91E3-7F49F52519D8}"/>
                      </c:ext>
                    </c:extLst>
                  </c:dLbl>
                  <c:dLbl>
                    <c:idx val="13"/>
                    <c:delete val="1"/>
                    <c:extLst>
                      <c:ext uri="{CE6537A1-D6FC-4f65-9D91-7224C49458BB}"/>
                      <c:ext xmlns:c16="http://schemas.microsoft.com/office/drawing/2014/chart" uri="{C3380CC4-5D6E-409C-BE32-E72D297353CC}">
                        <c16:uniqueId val="{0000006C-503E-4386-91E3-7F49F52519D8}"/>
                      </c:ext>
                    </c:extLst>
                  </c:dLbl>
                  <c:dLbl>
                    <c:idx val="14"/>
                    <c:delete val="1"/>
                    <c:extLst>
                      <c:ext uri="{CE6537A1-D6FC-4f65-9D91-7224C49458BB}"/>
                      <c:ext xmlns:c16="http://schemas.microsoft.com/office/drawing/2014/chart" uri="{C3380CC4-5D6E-409C-BE32-E72D297353CC}">
                        <c16:uniqueId val="{0000006D-503E-4386-91E3-7F49F52519D8}"/>
                      </c:ext>
                    </c:extLst>
                  </c:dLbl>
                  <c:dLbl>
                    <c:idx val="15"/>
                    <c:delete val="1"/>
                    <c:extLst>
                      <c:ext uri="{CE6537A1-D6FC-4f65-9D91-7224C49458BB}"/>
                      <c:ext xmlns:c16="http://schemas.microsoft.com/office/drawing/2014/chart" uri="{C3380CC4-5D6E-409C-BE32-E72D297353CC}">
                        <c16:uniqueId val="{0000006E-503E-4386-91E3-7F49F52519D8}"/>
                      </c:ext>
                    </c:extLst>
                  </c:dLbl>
                  <c:dLbl>
                    <c:idx val="16"/>
                    <c:delete val="1"/>
                    <c:extLst>
                      <c:ext uri="{CE6537A1-D6FC-4f65-9D91-7224C49458BB}"/>
                      <c:ext xmlns:c16="http://schemas.microsoft.com/office/drawing/2014/chart" uri="{C3380CC4-5D6E-409C-BE32-E72D297353CC}">
                        <c16:uniqueId val="{0000006F-503E-4386-91E3-7F49F52519D8}"/>
                      </c:ext>
                    </c:extLst>
                  </c:dLbl>
                  <c:dLbl>
                    <c:idx val="17"/>
                    <c:delete val="1"/>
                    <c:extLst>
                      <c:ext uri="{CE6537A1-D6FC-4f65-9D91-7224C49458BB}"/>
                      <c:ext xmlns:c16="http://schemas.microsoft.com/office/drawing/2014/chart" uri="{C3380CC4-5D6E-409C-BE32-E72D297353CC}">
                        <c16:uniqueId val="{00000070-503E-4386-91E3-7F49F52519D8}"/>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1"/>
                  <c:showPercent val="0"/>
                  <c:showBubbleSize val="0"/>
                  <c:separator> </c:separator>
                  <c:showLeaderLines val="0"/>
                  <c:extLst>
                    <c:ext uri="{CE6537A1-D6FC-4f65-9D91-7224C49458BB}">
                      <c15:showLeaderLines val="0"/>
                    </c:ext>
                  </c:extLst>
                </c:dLbls>
                <c:cat>
                  <c:numRef>
                    <c:extLst>
                      <c:ext uri="{02D57815-91ED-43cb-92C2-25804820EDAC}">
                        <c15:formulaRef>
                          <c15:sqref>'Participant Satisfaction'!$A$32:$A$36</c15:sqref>
                        </c15:formulaRef>
                      </c:ext>
                    </c:extLst>
                    <c:numCache>
                      <c:formatCode>General</c:formatCode>
                      <c:ptCount val="5"/>
                      <c:pt idx="0">
                        <c:v>2019</c:v>
                      </c:pt>
                      <c:pt idx="1">
                        <c:v>2020</c:v>
                      </c:pt>
                      <c:pt idx="2">
                        <c:v>2021</c:v>
                      </c:pt>
                      <c:pt idx="3">
                        <c:v>2022</c:v>
                      </c:pt>
                      <c:pt idx="4">
                        <c:v>2023</c:v>
                      </c:pt>
                    </c:numCache>
                  </c:numRef>
                </c:cat>
                <c:val>
                  <c:numRef>
                    <c:extLst>
                      <c:ext uri="{02D57815-91ED-43cb-92C2-25804820EDAC}">
                        <c15:formulaRef>
                          <c15:sqref>'Participant Satisfaction'!$E$4:$E$7</c15:sqref>
                        </c15:formulaRef>
                      </c:ext>
                    </c:extLst>
                    <c:numCache>
                      <c:formatCode>0%</c:formatCode>
                      <c:ptCount val="4"/>
                      <c:pt idx="0">
                        <c:v>0.94</c:v>
                      </c:pt>
                      <c:pt idx="1">
                        <c:v>0.94</c:v>
                      </c:pt>
                      <c:pt idx="2">
                        <c:v>0.94</c:v>
                      </c:pt>
                    </c:numCache>
                  </c:numRef>
                </c:val>
                <c:smooth val="0"/>
                <c:extLst>
                  <c:ext xmlns:c16="http://schemas.microsoft.com/office/drawing/2014/chart" uri="{C3380CC4-5D6E-409C-BE32-E72D297353CC}">
                    <c16:uniqueId val="{00000071-503E-4386-91E3-7F49F52519D8}"/>
                  </c:ext>
                </c:extLst>
              </c15:ser>
            </c15:filteredLineSeries>
          </c:ext>
        </c:extLst>
      </c:lineChart>
      <c:catAx>
        <c:axId val="1552452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6784"/>
        <c:crosses val="autoZero"/>
        <c:auto val="0"/>
        <c:lblAlgn val="ctr"/>
        <c:lblOffset val="0"/>
        <c:noMultiLvlLbl val="0"/>
      </c:catAx>
      <c:valAx>
        <c:axId val="155246784"/>
        <c:scaling>
          <c:orientation val="minMax"/>
          <c:max val="1"/>
          <c:min val="0.60000000000000009"/>
        </c:scaling>
        <c:delete val="0"/>
        <c:axPos val="l"/>
        <c:majorGridlines>
          <c:spPr>
            <a:ln w="9525" cap="flat" cmpd="sng" algn="ctr">
              <a:noFill/>
              <a:round/>
            </a:ln>
            <a:effectLst/>
          </c:spPr>
        </c:majorGridlines>
        <c:numFmt formatCode="0%" sourceLinked="1"/>
        <c:majorTickMark val="cross"/>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5216"/>
        <c:crossesAt val="1"/>
        <c:crossBetween val="between"/>
        <c:majorUnit val="0.1"/>
        <c:minorUnit val="5.000000000000001E-2"/>
      </c:valAx>
      <c:spPr>
        <a:noFill/>
        <a:ln>
          <a:noFill/>
        </a:ln>
        <a:effectLst/>
      </c:spPr>
    </c:plotArea>
    <c:plotVisOnly val="1"/>
    <c:dispBlanksAs val="gap"/>
    <c:showDLblsOverMax val="0"/>
  </c:chart>
  <c:spPr>
    <a:solidFill>
      <a:schemeClr val="bg1"/>
    </a:solidFill>
    <a:ln w="9525" cap="flat" cmpd="sng" algn="ctr">
      <a:noFill/>
      <a:round/>
    </a:ln>
    <a:effectLst/>
  </c:spPr>
  <c:txPr>
    <a:bodyPr rot="2700000" anchor="ctr" anchorCtr="1"/>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405777737420378E-2"/>
          <c:y val="4.3201037450117094E-2"/>
          <c:w val="0.55671072365954255"/>
          <c:h val="0.87177531587621315"/>
        </c:manualLayout>
      </c:layout>
      <c:barChart>
        <c:barDir val="col"/>
        <c:grouping val="clustered"/>
        <c:varyColors val="0"/>
        <c:ser>
          <c:idx val="4"/>
          <c:order val="0"/>
          <c:tx>
            <c:strRef>
              <c:f>'Quality of Life'!$C$3</c:f>
              <c:strCache>
                <c:ptCount val="1"/>
                <c:pt idx="0">
                  <c:v>2023 results</c:v>
                </c:pt>
              </c:strCache>
            </c:strRef>
          </c:tx>
          <c:spPr>
            <a:solidFill>
              <a:sysClr val="window" lastClr="FFFFFF">
                <a:lumMod val="85000"/>
              </a:sysClr>
            </a:solidFill>
            <a:ln>
              <a:noFill/>
            </a:ln>
            <a:effectLst/>
          </c:spPr>
          <c:invertIfNegative val="0"/>
          <c:dPt>
            <c:idx val="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1-EE7D-46C4-9E54-D61654469669}"/>
              </c:ext>
            </c:extLst>
          </c:dPt>
          <c:dPt>
            <c:idx val="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3-EE7D-46C4-9E54-D61654469669}"/>
              </c:ext>
            </c:extLst>
          </c:dPt>
          <c:dPt>
            <c:idx val="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5-EE7D-46C4-9E54-D61654469669}"/>
              </c:ext>
            </c:extLst>
          </c:dPt>
          <c:dPt>
            <c:idx val="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7-EE7D-46C4-9E54-D61654469669}"/>
              </c:ext>
            </c:extLst>
          </c:dPt>
          <c:dPt>
            <c:idx val="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9-EE7D-46C4-9E54-D61654469669}"/>
              </c:ext>
            </c:extLst>
          </c:dPt>
          <c:dPt>
            <c:idx val="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B-EE7D-46C4-9E54-D61654469669}"/>
              </c:ext>
            </c:extLst>
          </c:dPt>
          <c:dPt>
            <c:idx val="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D-EE7D-46C4-9E54-D61654469669}"/>
              </c:ext>
            </c:extLst>
          </c:dPt>
          <c:dPt>
            <c:idx val="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0F-EE7D-46C4-9E54-D61654469669}"/>
              </c:ext>
            </c:extLst>
          </c:dPt>
          <c:dPt>
            <c:idx val="8"/>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1-EE7D-46C4-9E54-D61654469669}"/>
              </c:ext>
            </c:extLst>
          </c:dPt>
          <c:dPt>
            <c:idx val="9"/>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3-EE7D-46C4-9E54-D61654469669}"/>
              </c:ext>
            </c:extLst>
          </c:dPt>
          <c:dPt>
            <c:idx val="10"/>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5-EE7D-46C4-9E54-D61654469669}"/>
              </c:ext>
            </c:extLst>
          </c:dPt>
          <c:dPt>
            <c:idx val="11"/>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7-EE7D-46C4-9E54-D61654469669}"/>
              </c:ext>
            </c:extLst>
          </c:dPt>
          <c:dPt>
            <c:idx val="12"/>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9-EE7D-46C4-9E54-D61654469669}"/>
              </c:ext>
            </c:extLst>
          </c:dPt>
          <c:dPt>
            <c:idx val="13"/>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B-EE7D-46C4-9E54-D61654469669}"/>
              </c:ext>
            </c:extLst>
          </c:dPt>
          <c:dPt>
            <c:idx val="14"/>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D-EE7D-46C4-9E54-D61654469669}"/>
              </c:ext>
            </c:extLst>
          </c:dPt>
          <c:dPt>
            <c:idx val="15"/>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1F-EE7D-46C4-9E54-D61654469669}"/>
              </c:ext>
            </c:extLst>
          </c:dPt>
          <c:dPt>
            <c:idx val="16"/>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21-EE7D-46C4-9E54-D61654469669}"/>
              </c:ext>
            </c:extLst>
          </c:dPt>
          <c:dPt>
            <c:idx val="17"/>
            <c:invertIfNegative val="0"/>
            <c:bubble3D val="0"/>
            <c:spPr>
              <a:solidFill>
                <a:sysClr val="window" lastClr="FFFFFF">
                  <a:lumMod val="85000"/>
                </a:sysClr>
              </a:solidFill>
              <a:ln w="28575" cap="rnd">
                <a:noFill/>
                <a:round/>
              </a:ln>
              <a:effectLst/>
            </c:spPr>
            <c:extLst>
              <c:ext xmlns:c16="http://schemas.microsoft.com/office/drawing/2014/chart" uri="{C3380CC4-5D6E-409C-BE32-E72D297353CC}">
                <c16:uniqueId val="{00000023-EE7D-46C4-9E54-D61654469669}"/>
              </c:ext>
            </c:extLst>
          </c:dPt>
          <c:dLbls>
            <c:numFmt formatCode="0%" sourceLinked="0"/>
            <c:spPr>
              <a:noFill/>
              <a:ln>
                <a:noFill/>
              </a:ln>
              <a:effectLst/>
            </c:spPr>
            <c:txPr>
              <a:bodyPr rot="0" spcFirstLastPara="1" vertOverflow="ellipsis" vert="horz" wrap="square" lIns="38100" tIns="19050" rIns="38100" bIns="19050" anchor="ctr" anchorCtr="0">
                <a:spAutoFit/>
              </a:bodyPr>
              <a:lstStyle/>
              <a:p>
                <a:pPr algn="ct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'Quality of Life'!$A$32:$A$36</c:f>
              <c:numCache>
                <c:formatCode>General</c:formatCode>
                <c:ptCount val="5"/>
                <c:pt idx="0">
                  <c:v>2019</c:v>
                </c:pt>
                <c:pt idx="1">
                  <c:v>2020</c:v>
                </c:pt>
                <c:pt idx="2">
                  <c:v>2021</c:v>
                </c:pt>
                <c:pt idx="3">
                  <c:v>2022</c:v>
                </c:pt>
                <c:pt idx="4">
                  <c:v>2023</c:v>
                </c:pt>
              </c:numCache>
            </c:numRef>
          </c:cat>
          <c:val>
            <c:numRef>
              <c:f>'Quality of Life'!$C$32:$C$36</c:f>
              <c:numCache>
                <c:formatCode>0%</c:formatCode>
                <c:ptCount val="5"/>
                <c:pt idx="0">
                  <c:v>0.93</c:v>
                </c:pt>
                <c:pt idx="1">
                  <c:v>0.92</c:v>
                </c:pt>
                <c:pt idx="2">
                  <c:v>0.92</c:v>
                </c:pt>
                <c:pt idx="3">
                  <c:v>0.92</c:v>
                </c:pt>
                <c:pt idx="4">
                  <c:v>0.93</c:v>
                </c:pt>
              </c:numCache>
            </c:numRef>
          </c:val>
          <c:extLst>
            <c:ext xmlns:c16="http://schemas.microsoft.com/office/drawing/2014/chart" uri="{C3380CC4-5D6E-409C-BE32-E72D297353CC}">
              <c16:uniqueId val="{00000024-EE7D-46C4-9E54-D61654469669}"/>
            </c:ext>
          </c:extLst>
        </c:ser>
        <c:dLbls>
          <c:showLegendKey val="0"/>
          <c:showVal val="0"/>
          <c:showCatName val="0"/>
          <c:showSerName val="0"/>
          <c:showPercent val="0"/>
          <c:showBubbleSize val="0"/>
        </c:dLbls>
        <c:gapWidth val="25"/>
        <c:axId val="155245216"/>
        <c:axId val="155246784"/>
      </c:barChart>
      <c:lineChart>
        <c:grouping val="standard"/>
        <c:varyColors val="0"/>
        <c:ser>
          <c:idx val="1"/>
          <c:order val="2"/>
          <c:tx>
            <c:strRef>
              <c:f>'Quality of Life'!$F$3</c:f>
              <c:strCache>
                <c:ptCount val="1"/>
                <c:pt idx="0">
                  <c:v>Exceeds Expectations 95%+</c:v>
                </c:pt>
              </c:strCache>
            </c:strRef>
          </c:tx>
          <c:spPr>
            <a:ln w="28575" cap="rnd">
              <a:solidFill>
                <a:srgbClr val="1F497D">
                  <a:alpha val="50000"/>
                </a:srgbClr>
              </a:solidFill>
              <a:prstDash val="dash"/>
              <a:round/>
            </a:ln>
            <a:effectLst/>
          </c:spPr>
          <c:marker>
            <c:symbol val="none"/>
          </c:marker>
          <c:dLbls>
            <c:dLbl>
              <c:idx val="0"/>
              <c:delete val="1"/>
              <c:extLst xmlns:c15="http://schemas.microsoft.com/office/drawing/2012/chart">
                <c:ext xmlns:c15="http://schemas.microsoft.com/office/drawing/2012/chart" uri="{CE6537A1-D6FC-4f65-9D91-7224C49458BB}">
                  <c15:layout>
                    <c:manualLayout>
                      <c:w val="0.23920567375886526"/>
                      <c:h val="5.5901243262563342E-2"/>
                    </c:manualLayout>
                  </c15:layout>
                </c:ext>
                <c:ext xmlns:c16="http://schemas.microsoft.com/office/drawing/2014/chart" uri="{C3380CC4-5D6E-409C-BE32-E72D297353CC}">
                  <c16:uniqueId val="{00000025-EE7D-46C4-9E54-D61654469669}"/>
                </c:ext>
              </c:extLst>
            </c:dLbl>
            <c:dLbl>
              <c:idx val="1"/>
              <c:delete val="1"/>
              <c:extLst>
                <c:ext xmlns:c15="http://schemas.microsoft.com/office/drawing/2012/chart" uri="{CE6537A1-D6FC-4f65-9D91-7224C49458BB}"/>
                <c:ext xmlns:c16="http://schemas.microsoft.com/office/drawing/2014/chart" uri="{C3380CC4-5D6E-409C-BE32-E72D297353CC}">
                  <c16:uniqueId val="{00000026-EE7D-46C4-9E54-D61654469669}"/>
                </c:ext>
              </c:extLst>
            </c:dLbl>
            <c:dLbl>
              <c:idx val="2"/>
              <c:layout>
                <c:manualLayout>
                  <c:x val="0.2555156386701663"/>
                  <c:y val="2.6246719160105621E-4"/>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eparator> </c:separator>
              <c:extLst>
                <c:ext xmlns:c15="http://schemas.microsoft.com/office/drawing/2012/chart" uri="{CE6537A1-D6FC-4f65-9D91-7224C49458BB}">
                  <c15:layout>
                    <c:manualLayout>
                      <c:w val="0.28414916885389324"/>
                      <c:h val="0.17247747156605425"/>
                    </c:manualLayout>
                  </c15:layout>
                </c:ext>
                <c:ext xmlns:c16="http://schemas.microsoft.com/office/drawing/2014/chart" uri="{C3380CC4-5D6E-409C-BE32-E72D297353CC}">
                  <c16:uniqueId val="{00000027-EE7D-46C4-9E54-D61654469669}"/>
                </c:ext>
              </c:extLst>
            </c:dLbl>
            <c:dLbl>
              <c:idx val="3"/>
              <c:delete val="1"/>
              <c:extLst>
                <c:ext xmlns:c15="http://schemas.microsoft.com/office/drawing/2012/chart" uri="{CE6537A1-D6FC-4f65-9D91-7224C49458BB}"/>
                <c:ext xmlns:c16="http://schemas.microsoft.com/office/drawing/2014/chart" uri="{C3380CC4-5D6E-409C-BE32-E72D297353CC}">
                  <c16:uniqueId val="{00000028-EE7D-46C4-9E54-D61654469669}"/>
                </c:ext>
              </c:extLst>
            </c:dLbl>
            <c:dLbl>
              <c:idx val="4"/>
              <c:delete val="1"/>
              <c:extLst>
                <c:ext xmlns:c15="http://schemas.microsoft.com/office/drawing/2012/chart" uri="{CE6537A1-D6FC-4f65-9D91-7224C49458BB}"/>
                <c:ext xmlns:c16="http://schemas.microsoft.com/office/drawing/2014/chart" uri="{C3380CC4-5D6E-409C-BE32-E72D297353CC}">
                  <c16:uniqueId val="{00000029-EE7D-46C4-9E54-D61654469669}"/>
                </c:ext>
              </c:extLst>
            </c:dLbl>
            <c:dLbl>
              <c:idx val="5"/>
              <c:delete val="1"/>
              <c:extLst>
                <c:ext xmlns:c15="http://schemas.microsoft.com/office/drawing/2012/chart" uri="{CE6537A1-D6FC-4f65-9D91-7224C49458BB}"/>
                <c:ext xmlns:c16="http://schemas.microsoft.com/office/drawing/2014/chart" uri="{C3380CC4-5D6E-409C-BE32-E72D297353CC}">
                  <c16:uniqueId val="{0000002A-EE7D-46C4-9E54-D61654469669}"/>
                </c:ext>
              </c:extLst>
            </c:dLbl>
            <c:dLbl>
              <c:idx val="6"/>
              <c:delete val="1"/>
              <c:extLst>
                <c:ext xmlns:c15="http://schemas.microsoft.com/office/drawing/2012/chart" uri="{CE6537A1-D6FC-4f65-9D91-7224C49458BB}"/>
                <c:ext xmlns:c16="http://schemas.microsoft.com/office/drawing/2014/chart" uri="{C3380CC4-5D6E-409C-BE32-E72D297353CC}">
                  <c16:uniqueId val="{0000002B-EE7D-46C4-9E54-D61654469669}"/>
                </c:ext>
              </c:extLst>
            </c:dLbl>
            <c:dLbl>
              <c:idx val="7"/>
              <c:delete val="1"/>
              <c:extLst>
                <c:ext xmlns:c15="http://schemas.microsoft.com/office/drawing/2012/chart" uri="{CE6537A1-D6FC-4f65-9D91-7224C49458BB}"/>
                <c:ext xmlns:c16="http://schemas.microsoft.com/office/drawing/2014/chart" uri="{C3380CC4-5D6E-409C-BE32-E72D297353CC}">
                  <c16:uniqueId val="{0000002C-EE7D-46C4-9E54-D61654469669}"/>
                </c:ext>
              </c:extLst>
            </c:dLbl>
            <c:dLbl>
              <c:idx val="8"/>
              <c:delete val="1"/>
              <c:extLst>
                <c:ext xmlns:c15="http://schemas.microsoft.com/office/drawing/2012/chart" uri="{CE6537A1-D6FC-4f65-9D91-7224C49458BB}"/>
                <c:ext xmlns:c16="http://schemas.microsoft.com/office/drawing/2014/chart" uri="{C3380CC4-5D6E-409C-BE32-E72D297353CC}">
                  <c16:uniqueId val="{0000002D-EE7D-46C4-9E54-D61654469669}"/>
                </c:ext>
              </c:extLst>
            </c:dLbl>
            <c:dLbl>
              <c:idx val="9"/>
              <c:delete val="1"/>
              <c:extLst>
                <c:ext xmlns:c15="http://schemas.microsoft.com/office/drawing/2012/chart" uri="{CE6537A1-D6FC-4f65-9D91-7224C49458BB}"/>
                <c:ext xmlns:c16="http://schemas.microsoft.com/office/drawing/2014/chart" uri="{C3380CC4-5D6E-409C-BE32-E72D297353CC}">
                  <c16:uniqueId val="{0000002E-EE7D-46C4-9E54-D61654469669}"/>
                </c:ext>
              </c:extLst>
            </c:dLbl>
            <c:dLbl>
              <c:idx val="10"/>
              <c:delete val="1"/>
              <c:extLst>
                <c:ext xmlns:c15="http://schemas.microsoft.com/office/drawing/2012/chart" uri="{CE6537A1-D6FC-4f65-9D91-7224C49458BB}"/>
                <c:ext xmlns:c16="http://schemas.microsoft.com/office/drawing/2014/chart" uri="{C3380CC4-5D6E-409C-BE32-E72D297353CC}">
                  <c16:uniqueId val="{0000002F-EE7D-46C4-9E54-D61654469669}"/>
                </c:ext>
              </c:extLst>
            </c:dLbl>
            <c:dLbl>
              <c:idx val="11"/>
              <c:delete val="1"/>
              <c:extLst>
                <c:ext xmlns:c15="http://schemas.microsoft.com/office/drawing/2012/chart" uri="{CE6537A1-D6FC-4f65-9D91-7224C49458BB}"/>
                <c:ext xmlns:c16="http://schemas.microsoft.com/office/drawing/2014/chart" uri="{C3380CC4-5D6E-409C-BE32-E72D297353CC}">
                  <c16:uniqueId val="{00000030-EE7D-46C4-9E54-D61654469669}"/>
                </c:ext>
              </c:extLst>
            </c:dLbl>
            <c:dLbl>
              <c:idx val="12"/>
              <c:delete val="1"/>
              <c:extLst>
                <c:ext xmlns:c15="http://schemas.microsoft.com/office/drawing/2012/chart" uri="{CE6537A1-D6FC-4f65-9D91-7224C49458BB}"/>
                <c:ext xmlns:c16="http://schemas.microsoft.com/office/drawing/2014/chart" uri="{C3380CC4-5D6E-409C-BE32-E72D297353CC}">
                  <c16:uniqueId val="{00000031-EE7D-46C4-9E54-D61654469669}"/>
                </c:ext>
              </c:extLst>
            </c:dLbl>
            <c:dLbl>
              <c:idx val="13"/>
              <c:delete val="1"/>
              <c:extLst>
                <c:ext xmlns:c15="http://schemas.microsoft.com/office/drawing/2012/chart" uri="{CE6537A1-D6FC-4f65-9D91-7224C49458BB}"/>
                <c:ext xmlns:c16="http://schemas.microsoft.com/office/drawing/2014/chart" uri="{C3380CC4-5D6E-409C-BE32-E72D297353CC}">
                  <c16:uniqueId val="{00000032-EE7D-46C4-9E54-D61654469669}"/>
                </c:ext>
              </c:extLst>
            </c:dLbl>
            <c:dLbl>
              <c:idx val="14"/>
              <c:delete val="1"/>
              <c:extLst>
                <c:ext xmlns:c15="http://schemas.microsoft.com/office/drawing/2012/chart" uri="{CE6537A1-D6FC-4f65-9D91-7224C49458BB}"/>
                <c:ext xmlns:c16="http://schemas.microsoft.com/office/drawing/2014/chart" uri="{C3380CC4-5D6E-409C-BE32-E72D297353CC}">
                  <c16:uniqueId val="{00000033-EE7D-46C4-9E54-D61654469669}"/>
                </c:ext>
              </c:extLst>
            </c:dLbl>
            <c:dLbl>
              <c:idx val="15"/>
              <c:delete val="1"/>
              <c:extLst>
                <c:ext xmlns:c15="http://schemas.microsoft.com/office/drawing/2012/chart" uri="{CE6537A1-D6FC-4f65-9D91-7224C49458BB}"/>
                <c:ext xmlns:c16="http://schemas.microsoft.com/office/drawing/2014/chart" uri="{C3380CC4-5D6E-409C-BE32-E72D297353CC}">
                  <c16:uniqueId val="{00000034-EE7D-46C4-9E54-D61654469669}"/>
                </c:ext>
              </c:extLst>
            </c:dLbl>
            <c:dLbl>
              <c:idx val="16"/>
              <c:delete val="1"/>
              <c:extLst>
                <c:ext xmlns:c15="http://schemas.microsoft.com/office/drawing/2012/chart" uri="{CE6537A1-D6FC-4f65-9D91-7224C49458BB}"/>
                <c:ext xmlns:c16="http://schemas.microsoft.com/office/drawing/2014/chart" uri="{C3380CC4-5D6E-409C-BE32-E72D297353CC}">
                  <c16:uniqueId val="{00000035-EE7D-46C4-9E54-D61654469669}"/>
                </c:ext>
              </c:extLst>
            </c:dLbl>
            <c:dLbl>
              <c:idx val="17"/>
              <c:delete val="1"/>
              <c:extLst>
                <c:ext xmlns:c15="http://schemas.microsoft.com/office/drawing/2012/chart" uri="{CE6537A1-D6FC-4f65-9D91-7224C49458BB}"/>
                <c:ext xmlns:c16="http://schemas.microsoft.com/office/drawing/2014/chart" uri="{C3380CC4-5D6E-409C-BE32-E72D297353CC}">
                  <c16:uniqueId val="{00000036-EE7D-46C4-9E54-D61654469669}"/>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showLeaderLines val="0"/>
            <c:extLst xmlns:c15="http://schemas.microsoft.com/office/drawing/2012/chart">
              <c:ext xmlns:c15="http://schemas.microsoft.com/office/drawing/2012/chart" uri="{CE6537A1-D6FC-4f65-9D91-7224C49458BB}">
                <c15:showLeaderLines val="0"/>
              </c:ext>
            </c:extLst>
          </c:dLbls>
          <c:cat>
            <c:numRef>
              <c:f>'Quality of Life'!$A$32:$A$36</c:f>
              <c:numCache>
                <c:formatCode>General</c:formatCode>
                <c:ptCount val="5"/>
                <c:pt idx="0">
                  <c:v>2019</c:v>
                </c:pt>
                <c:pt idx="1">
                  <c:v>2020</c:v>
                </c:pt>
                <c:pt idx="2">
                  <c:v>2021</c:v>
                </c:pt>
                <c:pt idx="3">
                  <c:v>2022</c:v>
                </c:pt>
                <c:pt idx="4">
                  <c:v>2023</c:v>
                </c:pt>
              </c:numCache>
            </c:numRef>
          </c:cat>
          <c:val>
            <c:numRef>
              <c:f>'Quality of Life'!$G$32:$G$36</c:f>
              <c:numCache>
                <c:formatCode>0%</c:formatCode>
                <c:ptCount val="5"/>
                <c:pt idx="0">
                  <c:v>0.95</c:v>
                </c:pt>
                <c:pt idx="1">
                  <c:v>0.95</c:v>
                </c:pt>
                <c:pt idx="2">
                  <c:v>0.95</c:v>
                </c:pt>
                <c:pt idx="3">
                  <c:v>0.95</c:v>
                </c:pt>
                <c:pt idx="4">
                  <c:v>0.95</c:v>
                </c:pt>
              </c:numCache>
            </c:numRef>
          </c:val>
          <c:smooth val="0"/>
          <c:extLst xmlns:c15="http://schemas.microsoft.com/office/drawing/2012/chart">
            <c:ext xmlns:c16="http://schemas.microsoft.com/office/drawing/2014/chart" uri="{C3380CC4-5D6E-409C-BE32-E72D297353CC}">
              <c16:uniqueId val="{00000037-EE7D-46C4-9E54-D61654469669}"/>
            </c:ext>
          </c:extLst>
        </c:ser>
        <c:ser>
          <c:idx val="2"/>
          <c:order val="3"/>
          <c:tx>
            <c:strRef>
              <c:f>'Quality of Life'!$G$3</c:f>
              <c:strCache>
                <c:ptCount val="1"/>
                <c:pt idx="0">
                  <c:v>Meets Expectations</c:v>
                </c:pt>
              </c:strCache>
            </c:strRef>
          </c:tx>
          <c:spPr>
            <a:ln w="28575" cap="rnd">
              <a:solidFill>
                <a:srgbClr val="008000">
                  <a:alpha val="50000"/>
                </a:srgbClr>
              </a:solidFill>
              <a:prstDash val="dash"/>
              <a:round/>
            </a:ln>
            <a:effectLst/>
          </c:spPr>
          <c:marker>
            <c:symbol val="none"/>
          </c:marker>
          <c:dLbls>
            <c:dLbl>
              <c:idx val="0"/>
              <c:layout>
                <c:manualLayout>
                  <c:x val="0.43913299900012492"/>
                  <c:y val="-9.2084426946631662E-3"/>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34386122562069182"/>
                      <c:h val="5.3925927325814881E-2"/>
                    </c:manualLayout>
                  </c15:layout>
                </c:ext>
                <c:ext xmlns:c16="http://schemas.microsoft.com/office/drawing/2014/chart" uri="{C3380CC4-5D6E-409C-BE32-E72D297353CC}">
                  <c16:uniqueId val="{00000038-EE7D-46C4-9E54-D61654469669}"/>
                </c:ext>
              </c:extLst>
            </c:dLbl>
            <c:dLbl>
              <c:idx val="1"/>
              <c:delete val="1"/>
              <c:extLst>
                <c:ext xmlns:c15="http://schemas.microsoft.com/office/drawing/2012/chart" uri="{CE6537A1-D6FC-4f65-9D91-7224C49458BB}"/>
                <c:ext xmlns:c16="http://schemas.microsoft.com/office/drawing/2014/chart" uri="{C3380CC4-5D6E-409C-BE32-E72D297353CC}">
                  <c16:uniqueId val="{00000039-EE7D-46C4-9E54-D61654469669}"/>
                </c:ext>
              </c:extLst>
            </c:dLbl>
            <c:dLbl>
              <c:idx val="2"/>
              <c:delete val="1"/>
              <c:extLst>
                <c:ext xmlns:c15="http://schemas.microsoft.com/office/drawing/2012/chart" uri="{CE6537A1-D6FC-4f65-9D91-7224C49458BB}"/>
                <c:ext xmlns:c16="http://schemas.microsoft.com/office/drawing/2014/chart" uri="{C3380CC4-5D6E-409C-BE32-E72D297353CC}">
                  <c16:uniqueId val="{0000003A-EE7D-46C4-9E54-D61654469669}"/>
                </c:ext>
              </c:extLst>
            </c:dLbl>
            <c:dLbl>
              <c:idx val="3"/>
              <c:delete val="1"/>
              <c:extLst>
                <c:ext xmlns:c15="http://schemas.microsoft.com/office/drawing/2012/chart" uri="{CE6537A1-D6FC-4f65-9D91-7224C49458BB}"/>
                <c:ext xmlns:c16="http://schemas.microsoft.com/office/drawing/2014/chart" uri="{C3380CC4-5D6E-409C-BE32-E72D297353CC}">
                  <c16:uniqueId val="{0000003B-EE7D-46C4-9E54-D61654469669}"/>
                </c:ext>
              </c:extLst>
            </c:dLbl>
            <c:dLbl>
              <c:idx val="4"/>
              <c:delete val="1"/>
              <c:extLst>
                <c:ext xmlns:c15="http://schemas.microsoft.com/office/drawing/2012/chart" uri="{CE6537A1-D6FC-4f65-9D91-7224C49458BB}"/>
                <c:ext xmlns:c16="http://schemas.microsoft.com/office/drawing/2014/chart" uri="{C3380CC4-5D6E-409C-BE32-E72D297353CC}">
                  <c16:uniqueId val="{0000003C-EE7D-46C4-9E54-D61654469669}"/>
                </c:ext>
              </c:extLst>
            </c:dLbl>
            <c:dLbl>
              <c:idx val="5"/>
              <c:delete val="1"/>
              <c:extLst>
                <c:ext xmlns:c15="http://schemas.microsoft.com/office/drawing/2012/chart" uri="{CE6537A1-D6FC-4f65-9D91-7224C49458BB}"/>
                <c:ext xmlns:c16="http://schemas.microsoft.com/office/drawing/2014/chart" uri="{C3380CC4-5D6E-409C-BE32-E72D297353CC}">
                  <c16:uniqueId val="{0000003D-EE7D-46C4-9E54-D61654469669}"/>
                </c:ext>
              </c:extLst>
            </c:dLbl>
            <c:dLbl>
              <c:idx val="6"/>
              <c:delete val="1"/>
              <c:extLst>
                <c:ext xmlns:c15="http://schemas.microsoft.com/office/drawing/2012/chart" uri="{CE6537A1-D6FC-4f65-9D91-7224C49458BB}"/>
                <c:ext xmlns:c16="http://schemas.microsoft.com/office/drawing/2014/chart" uri="{C3380CC4-5D6E-409C-BE32-E72D297353CC}">
                  <c16:uniqueId val="{0000003E-EE7D-46C4-9E54-D61654469669}"/>
                </c:ext>
              </c:extLst>
            </c:dLbl>
            <c:dLbl>
              <c:idx val="7"/>
              <c:delete val="1"/>
              <c:extLst>
                <c:ext xmlns:c15="http://schemas.microsoft.com/office/drawing/2012/chart" uri="{CE6537A1-D6FC-4f65-9D91-7224C49458BB}"/>
                <c:ext xmlns:c16="http://schemas.microsoft.com/office/drawing/2014/chart" uri="{C3380CC4-5D6E-409C-BE32-E72D297353CC}">
                  <c16:uniqueId val="{0000003F-EE7D-46C4-9E54-D61654469669}"/>
                </c:ext>
              </c:extLst>
            </c:dLbl>
            <c:dLbl>
              <c:idx val="8"/>
              <c:delete val="1"/>
              <c:extLst>
                <c:ext xmlns:c15="http://schemas.microsoft.com/office/drawing/2012/chart" uri="{CE6537A1-D6FC-4f65-9D91-7224C49458BB}"/>
                <c:ext xmlns:c16="http://schemas.microsoft.com/office/drawing/2014/chart" uri="{C3380CC4-5D6E-409C-BE32-E72D297353CC}">
                  <c16:uniqueId val="{00000040-EE7D-46C4-9E54-D61654469669}"/>
                </c:ext>
              </c:extLst>
            </c:dLbl>
            <c:dLbl>
              <c:idx val="9"/>
              <c:delete val="1"/>
              <c:extLst>
                <c:ext xmlns:c15="http://schemas.microsoft.com/office/drawing/2012/chart" uri="{CE6537A1-D6FC-4f65-9D91-7224C49458BB}"/>
                <c:ext xmlns:c16="http://schemas.microsoft.com/office/drawing/2014/chart" uri="{C3380CC4-5D6E-409C-BE32-E72D297353CC}">
                  <c16:uniqueId val="{00000041-EE7D-46C4-9E54-D61654469669}"/>
                </c:ext>
              </c:extLst>
            </c:dLbl>
            <c:dLbl>
              <c:idx val="10"/>
              <c:delete val="1"/>
              <c:extLst>
                <c:ext xmlns:c15="http://schemas.microsoft.com/office/drawing/2012/chart" uri="{CE6537A1-D6FC-4f65-9D91-7224C49458BB}"/>
                <c:ext xmlns:c16="http://schemas.microsoft.com/office/drawing/2014/chart" uri="{C3380CC4-5D6E-409C-BE32-E72D297353CC}">
                  <c16:uniqueId val="{00000042-EE7D-46C4-9E54-D61654469669}"/>
                </c:ext>
              </c:extLst>
            </c:dLbl>
            <c:dLbl>
              <c:idx val="11"/>
              <c:delete val="1"/>
              <c:extLst>
                <c:ext xmlns:c15="http://schemas.microsoft.com/office/drawing/2012/chart" uri="{CE6537A1-D6FC-4f65-9D91-7224C49458BB}"/>
                <c:ext xmlns:c16="http://schemas.microsoft.com/office/drawing/2014/chart" uri="{C3380CC4-5D6E-409C-BE32-E72D297353CC}">
                  <c16:uniqueId val="{00000043-EE7D-46C4-9E54-D61654469669}"/>
                </c:ext>
              </c:extLst>
            </c:dLbl>
            <c:dLbl>
              <c:idx val="12"/>
              <c:delete val="1"/>
              <c:extLst>
                <c:ext xmlns:c15="http://schemas.microsoft.com/office/drawing/2012/chart" uri="{CE6537A1-D6FC-4f65-9D91-7224C49458BB}"/>
                <c:ext xmlns:c16="http://schemas.microsoft.com/office/drawing/2014/chart" uri="{C3380CC4-5D6E-409C-BE32-E72D297353CC}">
                  <c16:uniqueId val="{00000044-EE7D-46C4-9E54-D61654469669}"/>
                </c:ext>
              </c:extLst>
            </c:dLbl>
            <c:dLbl>
              <c:idx val="13"/>
              <c:delete val="1"/>
              <c:extLst>
                <c:ext xmlns:c15="http://schemas.microsoft.com/office/drawing/2012/chart" uri="{CE6537A1-D6FC-4f65-9D91-7224C49458BB}"/>
                <c:ext xmlns:c16="http://schemas.microsoft.com/office/drawing/2014/chart" uri="{C3380CC4-5D6E-409C-BE32-E72D297353CC}">
                  <c16:uniqueId val="{00000045-EE7D-46C4-9E54-D61654469669}"/>
                </c:ext>
              </c:extLst>
            </c:dLbl>
            <c:dLbl>
              <c:idx val="14"/>
              <c:delete val="1"/>
              <c:extLst>
                <c:ext xmlns:c15="http://schemas.microsoft.com/office/drawing/2012/chart" uri="{CE6537A1-D6FC-4f65-9D91-7224C49458BB}"/>
                <c:ext xmlns:c16="http://schemas.microsoft.com/office/drawing/2014/chart" uri="{C3380CC4-5D6E-409C-BE32-E72D297353CC}">
                  <c16:uniqueId val="{00000046-EE7D-46C4-9E54-D61654469669}"/>
                </c:ext>
              </c:extLst>
            </c:dLbl>
            <c:dLbl>
              <c:idx val="15"/>
              <c:delete val="1"/>
              <c:extLst>
                <c:ext xmlns:c15="http://schemas.microsoft.com/office/drawing/2012/chart" uri="{CE6537A1-D6FC-4f65-9D91-7224C49458BB}"/>
                <c:ext xmlns:c16="http://schemas.microsoft.com/office/drawing/2014/chart" uri="{C3380CC4-5D6E-409C-BE32-E72D297353CC}">
                  <c16:uniqueId val="{00000047-EE7D-46C4-9E54-D61654469669}"/>
                </c:ext>
              </c:extLst>
            </c:dLbl>
            <c:dLbl>
              <c:idx val="16"/>
              <c:delete val="1"/>
              <c:extLst>
                <c:ext xmlns:c15="http://schemas.microsoft.com/office/drawing/2012/chart" uri="{CE6537A1-D6FC-4f65-9D91-7224C49458BB}"/>
                <c:ext xmlns:c16="http://schemas.microsoft.com/office/drawing/2014/chart" uri="{C3380CC4-5D6E-409C-BE32-E72D297353CC}">
                  <c16:uniqueId val="{00000048-EE7D-46C4-9E54-D61654469669}"/>
                </c:ext>
              </c:extLst>
            </c:dLbl>
            <c:dLbl>
              <c:idx val="17"/>
              <c:delete val="1"/>
              <c:extLst>
                <c:ext xmlns:c15="http://schemas.microsoft.com/office/drawing/2012/chart" uri="{CE6537A1-D6FC-4f65-9D91-7224C49458BB}"/>
                <c:ext xmlns:c16="http://schemas.microsoft.com/office/drawing/2014/chart" uri="{C3380CC4-5D6E-409C-BE32-E72D297353CC}">
                  <c16:uniqueId val="{00000049-EE7D-46C4-9E54-D61654469669}"/>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rgbClr val="0099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numRef>
              <c:f>'Quality of Life'!$A$32:$A$36</c:f>
              <c:numCache>
                <c:formatCode>General</c:formatCode>
                <c:ptCount val="5"/>
                <c:pt idx="0">
                  <c:v>2019</c:v>
                </c:pt>
                <c:pt idx="1">
                  <c:v>2020</c:v>
                </c:pt>
                <c:pt idx="2">
                  <c:v>2021</c:v>
                </c:pt>
                <c:pt idx="3">
                  <c:v>2022</c:v>
                </c:pt>
                <c:pt idx="4">
                  <c:v>2023</c:v>
                </c:pt>
              </c:numCache>
            </c:numRef>
          </c:cat>
          <c:val>
            <c:numRef>
              <c:f>'Quality of Life'!$H$32:$H$36</c:f>
              <c:numCache>
                <c:formatCode>0%</c:formatCode>
                <c:ptCount val="5"/>
                <c:pt idx="0">
                  <c:v>0.85</c:v>
                </c:pt>
                <c:pt idx="1">
                  <c:v>0.85</c:v>
                </c:pt>
                <c:pt idx="2">
                  <c:v>0.85</c:v>
                </c:pt>
                <c:pt idx="3">
                  <c:v>0.85</c:v>
                </c:pt>
                <c:pt idx="4">
                  <c:v>0.85</c:v>
                </c:pt>
              </c:numCache>
            </c:numRef>
          </c:val>
          <c:smooth val="0"/>
          <c:extLst>
            <c:ext xmlns:c16="http://schemas.microsoft.com/office/drawing/2014/chart" uri="{C3380CC4-5D6E-409C-BE32-E72D297353CC}">
              <c16:uniqueId val="{0000004A-EE7D-46C4-9E54-D61654469669}"/>
            </c:ext>
          </c:extLst>
        </c:ser>
        <c:ser>
          <c:idx val="3"/>
          <c:order val="4"/>
          <c:tx>
            <c:strRef>
              <c:f>'Quality of Life'!$H$3</c:f>
              <c:strCache>
                <c:ptCount val="1"/>
                <c:pt idx="0">
                  <c:v>Needs Improvement</c:v>
                </c:pt>
              </c:strCache>
            </c:strRef>
          </c:tx>
          <c:spPr>
            <a:ln w="28575" cap="rnd">
              <a:solidFill>
                <a:srgbClr val="FF9900">
                  <a:alpha val="50000"/>
                </a:srgbClr>
              </a:solidFill>
              <a:prstDash val="dash"/>
              <a:round/>
            </a:ln>
            <a:effectLst/>
          </c:spPr>
          <c:marker>
            <c:symbol val="none"/>
          </c:marker>
          <c:dLbls>
            <c:dLbl>
              <c:idx val="0"/>
              <c:layout>
                <c:manualLayout>
                  <c:x val="0.49186390763654542"/>
                  <c:y val="1.0036854768154031E-2"/>
                </c:manualLayout>
              </c:layout>
              <c:spPr>
                <a:noFill/>
                <a:ln>
                  <a:noFill/>
                </a:ln>
                <a:effectLst/>
              </c:spPr>
              <c:txPr>
                <a:bodyPr rot="0" spcFirstLastPara="1" vertOverflow="ellipsis" vert="horz" wrap="square" lIns="38100" tIns="19050" rIns="38100" bIns="19050" anchor="ctr" anchorCtr="0">
                  <a:noAutofit/>
                </a:bodyPr>
                <a:lstStyle/>
                <a:p>
                  <a:pPr algn="ct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29567585301837268"/>
                      <c:h val="0.10670363079615046"/>
                    </c:manualLayout>
                  </c15:layout>
                </c:ext>
                <c:ext xmlns:c16="http://schemas.microsoft.com/office/drawing/2014/chart" uri="{C3380CC4-5D6E-409C-BE32-E72D297353CC}">
                  <c16:uniqueId val="{0000004B-EE7D-46C4-9E54-D61654469669}"/>
                </c:ext>
              </c:extLst>
            </c:dLbl>
            <c:dLbl>
              <c:idx val="1"/>
              <c:delete val="1"/>
              <c:extLst>
                <c:ext xmlns:c15="http://schemas.microsoft.com/office/drawing/2012/chart" uri="{CE6537A1-D6FC-4f65-9D91-7224C49458BB}"/>
                <c:ext xmlns:c16="http://schemas.microsoft.com/office/drawing/2014/chart" uri="{C3380CC4-5D6E-409C-BE32-E72D297353CC}">
                  <c16:uniqueId val="{0000004C-EE7D-46C4-9E54-D61654469669}"/>
                </c:ext>
              </c:extLst>
            </c:dLbl>
            <c:dLbl>
              <c:idx val="2"/>
              <c:delete val="1"/>
              <c:extLst>
                <c:ext xmlns:c15="http://schemas.microsoft.com/office/drawing/2012/chart" uri="{CE6537A1-D6FC-4f65-9D91-7224C49458BB}"/>
                <c:ext xmlns:c16="http://schemas.microsoft.com/office/drawing/2014/chart" uri="{C3380CC4-5D6E-409C-BE32-E72D297353CC}">
                  <c16:uniqueId val="{0000004D-EE7D-46C4-9E54-D61654469669}"/>
                </c:ext>
              </c:extLst>
            </c:dLbl>
            <c:dLbl>
              <c:idx val="3"/>
              <c:delete val="1"/>
              <c:extLst>
                <c:ext xmlns:c15="http://schemas.microsoft.com/office/drawing/2012/chart" uri="{CE6537A1-D6FC-4f65-9D91-7224C49458BB}"/>
                <c:ext xmlns:c16="http://schemas.microsoft.com/office/drawing/2014/chart" uri="{C3380CC4-5D6E-409C-BE32-E72D297353CC}">
                  <c16:uniqueId val="{0000004E-EE7D-46C4-9E54-D61654469669}"/>
                </c:ext>
              </c:extLst>
            </c:dLbl>
            <c:dLbl>
              <c:idx val="4"/>
              <c:delete val="1"/>
              <c:extLst>
                <c:ext xmlns:c15="http://schemas.microsoft.com/office/drawing/2012/chart" uri="{CE6537A1-D6FC-4f65-9D91-7224C49458BB}"/>
                <c:ext xmlns:c16="http://schemas.microsoft.com/office/drawing/2014/chart" uri="{C3380CC4-5D6E-409C-BE32-E72D297353CC}">
                  <c16:uniqueId val="{0000004F-EE7D-46C4-9E54-D61654469669}"/>
                </c:ext>
              </c:extLst>
            </c:dLbl>
            <c:dLbl>
              <c:idx val="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0-EE7D-46C4-9E54-D61654469669}"/>
                </c:ext>
              </c:extLst>
            </c:dLbl>
            <c:dLbl>
              <c:idx val="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1-EE7D-46C4-9E54-D61654469669}"/>
                </c:ext>
              </c:extLst>
            </c:dLbl>
            <c:dLbl>
              <c:idx val="7"/>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2-EE7D-46C4-9E54-D61654469669}"/>
                </c:ext>
              </c:extLst>
            </c:dLbl>
            <c:dLbl>
              <c:idx val="8"/>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3-EE7D-46C4-9E54-D61654469669}"/>
                </c:ext>
              </c:extLst>
            </c:dLbl>
            <c:dLbl>
              <c:idx val="9"/>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4-EE7D-46C4-9E54-D61654469669}"/>
                </c:ext>
              </c:extLst>
            </c:dLbl>
            <c:dLbl>
              <c:idx val="10"/>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5-EE7D-46C4-9E54-D61654469669}"/>
                </c:ext>
              </c:extLst>
            </c:dLbl>
            <c:dLbl>
              <c:idx val="11"/>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6-EE7D-46C4-9E54-D61654469669}"/>
                </c:ext>
              </c:extLst>
            </c:dLbl>
            <c:dLbl>
              <c:idx val="12"/>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7-EE7D-46C4-9E54-D61654469669}"/>
                </c:ext>
              </c:extLst>
            </c:dLbl>
            <c:dLbl>
              <c:idx val="13"/>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8-EE7D-46C4-9E54-D61654469669}"/>
                </c:ext>
              </c:extLst>
            </c:dLbl>
            <c:dLbl>
              <c:idx val="14"/>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9-EE7D-46C4-9E54-D61654469669}"/>
                </c:ext>
              </c:extLst>
            </c:dLbl>
            <c:dLbl>
              <c:idx val="15"/>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A-EE7D-46C4-9E54-D61654469669}"/>
                </c:ext>
              </c:extLst>
            </c:dLbl>
            <c:dLbl>
              <c:idx val="16"/>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B-EE7D-46C4-9E54-D61654469669}"/>
                </c:ext>
              </c:extLst>
            </c:dLbl>
            <c:dLbl>
              <c:idx val="17"/>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5C-EE7D-46C4-9E54-D61654469669}"/>
                </c:ext>
              </c:extLst>
            </c:dLbl>
            <c:spPr>
              <a:noFill/>
              <a:ln>
                <a:noFill/>
              </a:ln>
              <a:effectLst/>
            </c:spPr>
            <c:txPr>
              <a:bodyPr rot="0" spcFirstLastPara="1" vertOverflow="ellipsis" vert="horz" wrap="square" lIns="38100" tIns="19050" rIns="38100" bIns="19050" anchor="ctr" anchorCtr="0">
                <a:spAutoFit/>
              </a:bodyPr>
              <a:lstStyle/>
              <a:p>
                <a:pPr algn="ctr">
                  <a:defRPr sz="1200" b="1" i="0" u="none" strike="noStrike" kern="1200" baseline="0">
                    <a:solidFill>
                      <a:srgbClr val="CC66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1"/>
            <c:showPercent val="0"/>
            <c:showBubbleSize val="0"/>
            <c:separator> </c:separator>
            <c:showLeaderLines val="0"/>
            <c:extLst xmlns:c15="http://schemas.microsoft.com/office/drawing/2012/chart">
              <c:ext xmlns:c15="http://schemas.microsoft.com/office/drawing/2012/chart" uri="{CE6537A1-D6FC-4f65-9D91-7224C49458BB}">
                <c15:showLeaderLines val="0"/>
              </c:ext>
            </c:extLst>
          </c:dLbls>
          <c:cat>
            <c:numRef>
              <c:f>'Quality of Life'!$A$32:$A$36</c:f>
              <c:numCache>
                <c:formatCode>General</c:formatCode>
                <c:ptCount val="5"/>
                <c:pt idx="0">
                  <c:v>2019</c:v>
                </c:pt>
                <c:pt idx="1">
                  <c:v>2020</c:v>
                </c:pt>
                <c:pt idx="2">
                  <c:v>2021</c:v>
                </c:pt>
                <c:pt idx="3">
                  <c:v>2022</c:v>
                </c:pt>
                <c:pt idx="4">
                  <c:v>2023</c:v>
                </c:pt>
              </c:numCache>
            </c:numRef>
          </c:cat>
          <c:val>
            <c:numRef>
              <c:f>'Quality of Life'!$I$32:$I$36</c:f>
              <c:numCache>
                <c:formatCode>0%</c:formatCode>
                <c:ptCount val="5"/>
                <c:pt idx="0">
                  <c:v>0.8</c:v>
                </c:pt>
                <c:pt idx="1">
                  <c:v>0.8</c:v>
                </c:pt>
                <c:pt idx="2">
                  <c:v>0.8</c:v>
                </c:pt>
                <c:pt idx="3">
                  <c:v>0.8</c:v>
                </c:pt>
                <c:pt idx="4">
                  <c:v>0.8</c:v>
                </c:pt>
              </c:numCache>
            </c:numRef>
          </c:val>
          <c:smooth val="0"/>
          <c:extLst xmlns:c15="http://schemas.microsoft.com/office/drawing/2012/chart">
            <c:ext xmlns:c16="http://schemas.microsoft.com/office/drawing/2014/chart" uri="{C3380CC4-5D6E-409C-BE32-E72D297353CC}">
              <c16:uniqueId val="{0000005D-EE7D-46C4-9E54-D61654469669}"/>
            </c:ext>
          </c:extLst>
        </c:ser>
        <c:ser>
          <c:idx val="5"/>
          <c:order val="5"/>
          <c:tx>
            <c:strRef>
              <c:f>'Quality of Life'!$I$3</c:f>
              <c:strCache>
                <c:ptCount val="1"/>
                <c:pt idx="0">
                  <c:v>&lt;80% Does Not Meet Minimum Expectations</c:v>
                </c:pt>
              </c:strCache>
            </c:strRef>
          </c:tx>
          <c:spPr>
            <a:ln w="28575" cap="rnd">
              <a:noFill/>
              <a:round/>
            </a:ln>
            <a:effectLst/>
          </c:spPr>
          <c:marker>
            <c:symbol val="none"/>
          </c:marker>
          <c:dLbls>
            <c:dLbl>
              <c:idx val="1"/>
              <c:layout>
                <c:manualLayout>
                  <c:x val="0.33139896575428074"/>
                  <c:y val="2.4766294838145231E-2"/>
                </c:manualLayout>
              </c:layout>
              <c:spPr>
                <a:noFill/>
                <a:ln>
                  <a:noFill/>
                </a:ln>
                <a:effectLst/>
              </c:spPr>
              <c:txPr>
                <a:bodyPr rot="0" spcFirstLastPara="1" vertOverflow="ellipsis" vert="horz" wrap="square" lIns="38100" tIns="19050" rIns="38100" bIns="19050" anchor="ctr" anchorCtr="0">
                  <a:noAutofit/>
                </a:bodyPr>
                <a:lstStyle/>
                <a:p>
                  <a:pPr algn="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33825834270716154"/>
                      <c:h val="0.18398490813648291"/>
                    </c:manualLayout>
                  </c15:layout>
                </c:ext>
                <c:ext xmlns:c16="http://schemas.microsoft.com/office/drawing/2014/chart" uri="{C3380CC4-5D6E-409C-BE32-E72D297353CC}">
                  <c16:uniqueId val="{0000005E-EE7D-46C4-9E54-D6165446966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'Quality of Life'!$A$32:$A$36</c:f>
              <c:numCache>
                <c:formatCode>General</c:formatCode>
                <c:ptCount val="5"/>
                <c:pt idx="0">
                  <c:v>2019</c:v>
                </c:pt>
                <c:pt idx="1">
                  <c:v>2020</c:v>
                </c:pt>
                <c:pt idx="2">
                  <c:v>2021</c:v>
                </c:pt>
                <c:pt idx="3">
                  <c:v>2022</c:v>
                </c:pt>
                <c:pt idx="4">
                  <c:v>2023</c:v>
                </c:pt>
              </c:numCache>
            </c:numRef>
          </c:cat>
          <c:val>
            <c:numRef>
              <c:f>'Quality of Life'!$J$32:$J$36</c:f>
              <c:numCache>
                <c:formatCode>0%</c:formatCode>
                <c:ptCount val="5"/>
                <c:pt idx="0">
                  <c:v>0.7</c:v>
                </c:pt>
                <c:pt idx="1">
                  <c:v>0.7</c:v>
                </c:pt>
                <c:pt idx="2">
                  <c:v>0.7</c:v>
                </c:pt>
                <c:pt idx="3">
                  <c:v>0.7</c:v>
                </c:pt>
                <c:pt idx="4">
                  <c:v>0.7</c:v>
                </c:pt>
              </c:numCache>
            </c:numRef>
          </c:val>
          <c:smooth val="0"/>
          <c:extLst xmlns:c15="http://schemas.microsoft.com/office/drawing/2012/chart">
            <c:ext xmlns:c16="http://schemas.microsoft.com/office/drawing/2014/chart" uri="{C3380CC4-5D6E-409C-BE32-E72D297353CC}">
              <c16:uniqueId val="{0000005F-EE7D-46C4-9E54-D61654469669}"/>
            </c:ext>
          </c:extLst>
        </c:ser>
        <c:dLbls>
          <c:showLegendKey val="0"/>
          <c:showVal val="0"/>
          <c:showCatName val="0"/>
          <c:showSerName val="0"/>
          <c:showPercent val="0"/>
          <c:showBubbleSize val="0"/>
        </c:dLbls>
        <c:marker val="1"/>
        <c:smooth val="0"/>
        <c:axId val="155245216"/>
        <c:axId val="155246784"/>
        <c:extLst>
          <c:ext xmlns:c15="http://schemas.microsoft.com/office/drawing/2012/chart" uri="{02D57815-91ED-43cb-92C2-25804820EDAC}">
            <c15:filteredLineSeries>
              <c15:ser>
                <c:idx val="0"/>
                <c:order val="1"/>
                <c:tx>
                  <c:strRef>
                    <c:extLst>
                      <c:ext uri="{02D57815-91ED-43cb-92C2-25804820EDAC}">
                        <c15:formulaRef>
                          <c15:sqref>'Quality of Life'!$E$3</c15:sqref>
                        </c15:formulaRef>
                      </c:ext>
                    </c:extLst>
                    <c:strCache>
                      <c:ptCount val="1"/>
                      <c:pt idx="0">
                        <c:v>System average </c:v>
                      </c:pt>
                    </c:strCache>
                  </c:strRef>
                </c:tx>
                <c:spPr>
                  <a:ln w="28575" cap="rnd">
                    <a:solidFill>
                      <a:sysClr val="windowText" lastClr="000000">
                        <a:alpha val="50000"/>
                      </a:sysClr>
                    </a:solidFill>
                    <a:prstDash val="sysDot"/>
                    <a:round/>
                  </a:ln>
                  <a:effectLst/>
                </c:spPr>
                <c:marker>
                  <c:symbol val="none"/>
                </c:marker>
                <c:dLbls>
                  <c:dLbl>
                    <c:idx val="0"/>
                    <c:delete val="1"/>
                    <c:extLst>
                      <c:ext uri="{CE6537A1-D6FC-4f65-9D91-7224C49458BB}"/>
                      <c:ext xmlns:c16="http://schemas.microsoft.com/office/drawing/2014/chart" uri="{C3380CC4-5D6E-409C-BE32-E72D297353CC}">
                        <c16:uniqueId val="{00000060-EE7D-46C4-9E54-D61654469669}"/>
                      </c:ext>
                    </c:extLst>
                  </c:dLbl>
                  <c:dLbl>
                    <c:idx val="1"/>
                    <c:delete val="1"/>
                    <c:extLst>
                      <c:ext uri="{CE6537A1-D6FC-4f65-9D91-7224C49458BB}"/>
                      <c:ext xmlns:c16="http://schemas.microsoft.com/office/drawing/2014/chart" uri="{C3380CC4-5D6E-409C-BE32-E72D297353CC}">
                        <c16:uniqueId val="{00000061-EE7D-46C4-9E54-D61654469669}"/>
                      </c:ext>
                    </c:extLst>
                  </c:dLbl>
                  <c:dLbl>
                    <c:idx val="2"/>
                    <c:layout>
                      <c:manualLayout>
                        <c:x val="-0.32940061953448035"/>
                        <c:y val="-2.9889102174425818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r"/>
                    <c:showLegendKey val="0"/>
                    <c:showVal val="1"/>
                    <c:showCatName val="0"/>
                    <c:showSerName val="1"/>
                    <c:showPercent val="0"/>
                    <c:showBubbleSize val="0"/>
                    <c:separator> </c:separator>
                    <c:extLst>
                      <c:ext uri="{CE6537A1-D6FC-4f65-9D91-7224C49458BB}">
                        <c15:layout>
                          <c:manualLayout>
                            <c:w val="0.26850118203309692"/>
                            <c:h val="3.980247532652479E-2"/>
                          </c:manualLayout>
                        </c15:layout>
                      </c:ext>
                      <c:ext xmlns:c16="http://schemas.microsoft.com/office/drawing/2014/chart" uri="{C3380CC4-5D6E-409C-BE32-E72D297353CC}">
                        <c16:uniqueId val="{00000062-EE7D-46C4-9E54-D61654469669}"/>
                      </c:ext>
                    </c:extLst>
                  </c:dLbl>
                  <c:dLbl>
                    <c:idx val="3"/>
                    <c:delete val="1"/>
                    <c:extLst>
                      <c:ext uri="{CE6537A1-D6FC-4f65-9D91-7224C49458BB}"/>
                      <c:ext xmlns:c16="http://schemas.microsoft.com/office/drawing/2014/chart" uri="{C3380CC4-5D6E-409C-BE32-E72D297353CC}">
                        <c16:uniqueId val="{00000063-EE7D-46C4-9E54-D61654469669}"/>
                      </c:ext>
                    </c:extLst>
                  </c:dLbl>
                  <c:dLbl>
                    <c:idx val="5"/>
                    <c:delete val="1"/>
                    <c:extLst>
                      <c:ext uri="{CE6537A1-D6FC-4f65-9D91-7224C49458BB}"/>
                      <c:ext xmlns:c16="http://schemas.microsoft.com/office/drawing/2014/chart" uri="{C3380CC4-5D6E-409C-BE32-E72D297353CC}">
                        <c16:uniqueId val="{00000064-EE7D-46C4-9E54-D61654469669}"/>
                      </c:ext>
                    </c:extLst>
                  </c:dLbl>
                  <c:dLbl>
                    <c:idx val="6"/>
                    <c:delete val="1"/>
                    <c:extLst>
                      <c:ext uri="{CE6537A1-D6FC-4f65-9D91-7224C49458BB}"/>
                      <c:ext xmlns:c16="http://schemas.microsoft.com/office/drawing/2014/chart" uri="{C3380CC4-5D6E-409C-BE32-E72D297353CC}">
                        <c16:uniqueId val="{00000065-EE7D-46C4-9E54-D61654469669}"/>
                      </c:ext>
                    </c:extLst>
                  </c:dLbl>
                  <c:dLbl>
                    <c:idx val="7"/>
                    <c:delete val="1"/>
                    <c:extLst>
                      <c:ext uri="{CE6537A1-D6FC-4f65-9D91-7224C49458BB}"/>
                      <c:ext xmlns:c16="http://schemas.microsoft.com/office/drawing/2014/chart" uri="{C3380CC4-5D6E-409C-BE32-E72D297353CC}">
                        <c16:uniqueId val="{00000066-EE7D-46C4-9E54-D61654469669}"/>
                      </c:ext>
                    </c:extLst>
                  </c:dLbl>
                  <c:dLbl>
                    <c:idx val="8"/>
                    <c:delete val="1"/>
                    <c:extLst>
                      <c:ext uri="{CE6537A1-D6FC-4f65-9D91-7224C49458BB}"/>
                      <c:ext xmlns:c16="http://schemas.microsoft.com/office/drawing/2014/chart" uri="{C3380CC4-5D6E-409C-BE32-E72D297353CC}">
                        <c16:uniqueId val="{00000067-EE7D-46C4-9E54-D61654469669}"/>
                      </c:ext>
                    </c:extLst>
                  </c:dLbl>
                  <c:dLbl>
                    <c:idx val="9"/>
                    <c:delete val="1"/>
                    <c:extLst>
                      <c:ext uri="{CE6537A1-D6FC-4f65-9D91-7224C49458BB}"/>
                      <c:ext xmlns:c16="http://schemas.microsoft.com/office/drawing/2014/chart" uri="{C3380CC4-5D6E-409C-BE32-E72D297353CC}">
                        <c16:uniqueId val="{00000068-EE7D-46C4-9E54-D61654469669}"/>
                      </c:ext>
                    </c:extLst>
                  </c:dLbl>
                  <c:dLbl>
                    <c:idx val="10"/>
                    <c:delete val="1"/>
                    <c:extLst>
                      <c:ext uri="{CE6537A1-D6FC-4f65-9D91-7224C49458BB}"/>
                      <c:ext xmlns:c16="http://schemas.microsoft.com/office/drawing/2014/chart" uri="{C3380CC4-5D6E-409C-BE32-E72D297353CC}">
                        <c16:uniqueId val="{00000069-EE7D-46C4-9E54-D61654469669}"/>
                      </c:ext>
                    </c:extLst>
                  </c:dLbl>
                  <c:dLbl>
                    <c:idx val="11"/>
                    <c:delete val="1"/>
                    <c:extLst>
                      <c:ext uri="{CE6537A1-D6FC-4f65-9D91-7224C49458BB}"/>
                      <c:ext xmlns:c16="http://schemas.microsoft.com/office/drawing/2014/chart" uri="{C3380CC4-5D6E-409C-BE32-E72D297353CC}">
                        <c16:uniqueId val="{0000006A-EE7D-46C4-9E54-D61654469669}"/>
                      </c:ext>
                    </c:extLst>
                  </c:dLbl>
                  <c:dLbl>
                    <c:idx val="12"/>
                    <c:delete val="1"/>
                    <c:extLst>
                      <c:ext uri="{CE6537A1-D6FC-4f65-9D91-7224C49458BB}"/>
                      <c:ext xmlns:c16="http://schemas.microsoft.com/office/drawing/2014/chart" uri="{C3380CC4-5D6E-409C-BE32-E72D297353CC}">
                        <c16:uniqueId val="{0000006B-EE7D-46C4-9E54-D61654469669}"/>
                      </c:ext>
                    </c:extLst>
                  </c:dLbl>
                  <c:dLbl>
                    <c:idx val="13"/>
                    <c:delete val="1"/>
                    <c:extLst>
                      <c:ext uri="{CE6537A1-D6FC-4f65-9D91-7224C49458BB}"/>
                      <c:ext xmlns:c16="http://schemas.microsoft.com/office/drawing/2014/chart" uri="{C3380CC4-5D6E-409C-BE32-E72D297353CC}">
                        <c16:uniqueId val="{0000006C-EE7D-46C4-9E54-D61654469669}"/>
                      </c:ext>
                    </c:extLst>
                  </c:dLbl>
                  <c:dLbl>
                    <c:idx val="14"/>
                    <c:delete val="1"/>
                    <c:extLst>
                      <c:ext uri="{CE6537A1-D6FC-4f65-9D91-7224C49458BB}"/>
                      <c:ext xmlns:c16="http://schemas.microsoft.com/office/drawing/2014/chart" uri="{C3380CC4-5D6E-409C-BE32-E72D297353CC}">
                        <c16:uniqueId val="{0000006D-EE7D-46C4-9E54-D61654469669}"/>
                      </c:ext>
                    </c:extLst>
                  </c:dLbl>
                  <c:dLbl>
                    <c:idx val="15"/>
                    <c:delete val="1"/>
                    <c:extLst>
                      <c:ext uri="{CE6537A1-D6FC-4f65-9D91-7224C49458BB}"/>
                      <c:ext xmlns:c16="http://schemas.microsoft.com/office/drawing/2014/chart" uri="{C3380CC4-5D6E-409C-BE32-E72D297353CC}">
                        <c16:uniqueId val="{0000006E-EE7D-46C4-9E54-D61654469669}"/>
                      </c:ext>
                    </c:extLst>
                  </c:dLbl>
                  <c:dLbl>
                    <c:idx val="16"/>
                    <c:delete val="1"/>
                    <c:extLst>
                      <c:ext uri="{CE6537A1-D6FC-4f65-9D91-7224C49458BB}"/>
                      <c:ext xmlns:c16="http://schemas.microsoft.com/office/drawing/2014/chart" uri="{C3380CC4-5D6E-409C-BE32-E72D297353CC}">
                        <c16:uniqueId val="{0000006F-EE7D-46C4-9E54-D61654469669}"/>
                      </c:ext>
                    </c:extLst>
                  </c:dLbl>
                  <c:dLbl>
                    <c:idx val="17"/>
                    <c:delete val="1"/>
                    <c:extLst>
                      <c:ext uri="{CE6537A1-D6FC-4f65-9D91-7224C49458BB}"/>
                      <c:ext xmlns:c16="http://schemas.microsoft.com/office/drawing/2014/chart" uri="{C3380CC4-5D6E-409C-BE32-E72D297353CC}">
                        <c16:uniqueId val="{00000070-EE7D-46C4-9E54-D61654469669}"/>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1"/>
                  <c:showPercent val="0"/>
                  <c:showBubbleSize val="0"/>
                  <c:separator> </c:separator>
                  <c:showLeaderLines val="0"/>
                  <c:extLst>
                    <c:ext uri="{CE6537A1-D6FC-4f65-9D91-7224C49458BB}">
                      <c15:showLeaderLines val="0"/>
                    </c:ext>
                  </c:extLst>
                </c:dLbls>
                <c:cat>
                  <c:numRef>
                    <c:extLst>
                      <c:ext uri="{02D57815-91ED-43cb-92C2-25804820EDAC}">
                        <c15:formulaRef>
                          <c15:sqref>'Quality of Life'!$A$32:$A$36</c15:sqref>
                        </c15:formulaRef>
                      </c:ext>
                    </c:extLst>
                    <c:numCache>
                      <c:formatCode>General</c:formatCode>
                      <c:ptCount val="5"/>
                      <c:pt idx="0">
                        <c:v>2019</c:v>
                      </c:pt>
                      <c:pt idx="1">
                        <c:v>2020</c:v>
                      </c:pt>
                      <c:pt idx="2">
                        <c:v>2021</c:v>
                      </c:pt>
                      <c:pt idx="3">
                        <c:v>2022</c:v>
                      </c:pt>
                      <c:pt idx="4">
                        <c:v>2023</c:v>
                      </c:pt>
                    </c:numCache>
                  </c:numRef>
                </c:cat>
                <c:val>
                  <c:numRef>
                    <c:extLst>
                      <c:ext uri="{02D57815-91ED-43cb-92C2-25804820EDAC}">
                        <c15:formulaRef>
                          <c15:sqref>'Quality of Life'!$E$4:$E$7</c15:sqref>
                        </c15:formulaRef>
                      </c:ext>
                    </c:extLst>
                    <c:numCache>
                      <c:formatCode>0%</c:formatCode>
                      <c:ptCount val="4"/>
                      <c:pt idx="0">
                        <c:v>0.9</c:v>
                      </c:pt>
                      <c:pt idx="1">
                        <c:v>0.9</c:v>
                      </c:pt>
                      <c:pt idx="2">
                        <c:v>0.9</c:v>
                      </c:pt>
                    </c:numCache>
                  </c:numRef>
                </c:val>
                <c:smooth val="0"/>
                <c:extLst>
                  <c:ext xmlns:c16="http://schemas.microsoft.com/office/drawing/2014/chart" uri="{C3380CC4-5D6E-409C-BE32-E72D297353CC}">
                    <c16:uniqueId val="{00000071-EE7D-46C4-9E54-D61654469669}"/>
                  </c:ext>
                </c:extLst>
              </c15:ser>
            </c15:filteredLineSeries>
          </c:ext>
        </c:extLst>
      </c:lineChart>
      <c:catAx>
        <c:axId val="1552452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6784"/>
        <c:crosses val="autoZero"/>
        <c:auto val="0"/>
        <c:lblAlgn val="ctr"/>
        <c:lblOffset val="0"/>
        <c:noMultiLvlLbl val="0"/>
      </c:catAx>
      <c:valAx>
        <c:axId val="155246784"/>
        <c:scaling>
          <c:orientation val="minMax"/>
          <c:max val="1"/>
          <c:min val="0.60000000000000009"/>
        </c:scaling>
        <c:delete val="0"/>
        <c:axPos val="l"/>
        <c:majorGridlines>
          <c:spPr>
            <a:ln w="9525" cap="flat" cmpd="sng" algn="ctr">
              <a:noFill/>
              <a:round/>
            </a:ln>
            <a:effectLst/>
          </c:spPr>
        </c:majorGridlines>
        <c:numFmt formatCode="0%" sourceLinked="1"/>
        <c:majorTickMark val="cross"/>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5245216"/>
        <c:crossesAt val="1"/>
        <c:crossBetween val="between"/>
        <c:majorUnit val="0.1"/>
        <c:minorUnit val="5.000000000000001E-2"/>
      </c:valAx>
      <c:spPr>
        <a:noFill/>
        <a:ln>
          <a:noFill/>
        </a:ln>
        <a:effectLst/>
      </c:spPr>
    </c:plotArea>
    <c:plotVisOnly val="1"/>
    <c:dispBlanksAs val="gap"/>
    <c:showDLblsOverMax val="0"/>
  </c:chart>
  <c:spPr>
    <a:solidFill>
      <a:schemeClr val="bg1"/>
    </a:solidFill>
    <a:ln w="9525" cap="flat" cmpd="sng" algn="ctr">
      <a:noFill/>
      <a:round/>
    </a:ln>
    <a:effectLst/>
  </c:spPr>
  <c:txPr>
    <a:bodyPr rot="2700000" anchor="ctr" anchorCtr="1"/>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0.36093</cdr:x>
      <cdr:y>0.01525</cdr:y>
    </cdr:from>
    <cdr:to>
      <cdr:x>0.98318</cdr:x>
      <cdr:y>0.13725</cdr:y>
    </cdr:to>
    <cdr:sp macro="" textlink="">
      <cdr:nvSpPr>
        <cdr:cNvPr id="3" name="TextBox 2"/>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 name="TextBox 2">
          <a:extLst xmlns:a="http://schemas.openxmlformats.org/drawingml/2006/main">
            <a:ext uri="{FF2B5EF4-FFF2-40B4-BE49-F238E27FC236}">
              <a16:creationId xmlns:a16="http://schemas.microsoft.com/office/drawing/2014/main" id="{3936F950-77FB-2D02-95D3-A8A4EB0AEB8D}"/>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8" name="TextBox 2">
          <a:extLst xmlns:a="http://schemas.openxmlformats.org/drawingml/2006/main">
            <a:ext uri="{FF2B5EF4-FFF2-40B4-BE49-F238E27FC236}">
              <a16:creationId xmlns:a16="http://schemas.microsoft.com/office/drawing/2014/main" id="{2BDF3207-82E5-E9EC-FCF0-1CE699F69D57}"/>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0"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2" name="TextBox 2">
          <a:extLst xmlns:a="http://schemas.openxmlformats.org/drawingml/2006/main">
            <a:ext uri="{FF2B5EF4-FFF2-40B4-BE49-F238E27FC236}">
              <a16:creationId xmlns:a16="http://schemas.microsoft.com/office/drawing/2014/main" id="{8F6466CF-DBB4-9FC2-7C1C-E194955DECB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4"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747E86A2-1AC5-373D-C85E-60C297B700E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6"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8" name="TextBox 2">
          <a:extLst xmlns:a="http://schemas.openxmlformats.org/drawingml/2006/main">
            <a:ext uri="{FF2B5EF4-FFF2-40B4-BE49-F238E27FC236}">
              <a16:creationId xmlns:a16="http://schemas.microsoft.com/office/drawing/2014/main" id="{0781DFDF-6E65-502C-561E-D2CDCB57EFFA}"/>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0" name="TextBox 2">
          <a:extLst xmlns:a="http://schemas.openxmlformats.org/drawingml/2006/main">
            <a:ext uri="{FF2B5EF4-FFF2-40B4-BE49-F238E27FC236}">
              <a16:creationId xmlns:a16="http://schemas.microsoft.com/office/drawing/2014/main" id="{3936F950-77FB-2D02-95D3-A8A4EB0AEB8D}"/>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2"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4" name="TextBox 2">
          <a:extLst xmlns:a="http://schemas.openxmlformats.org/drawingml/2006/main">
            <a:ext uri="{FF2B5EF4-FFF2-40B4-BE49-F238E27FC236}">
              <a16:creationId xmlns:a16="http://schemas.microsoft.com/office/drawing/2014/main" id="{2BDF3207-82E5-E9EC-FCF0-1CE699F69D57}"/>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6"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7"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8" name="TextBox 2">
          <a:extLst xmlns:a="http://schemas.openxmlformats.org/drawingml/2006/main">
            <a:ext uri="{FF2B5EF4-FFF2-40B4-BE49-F238E27FC236}">
              <a16:creationId xmlns:a16="http://schemas.microsoft.com/office/drawing/2014/main" id="{8F6466CF-DBB4-9FC2-7C1C-E194955DECB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0"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747E86A2-1AC5-373D-C85E-60C297B700E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2"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4"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4E44F75F-66A4-A65F-045F-10774830AF6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6"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3936F950-77FB-2D02-95D3-A8A4EB0AEB8D}"/>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8"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39"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0"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2BDF3207-82E5-E9EC-FCF0-1CE699F69D57}"/>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2"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4"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8F6466CF-DBB4-9FC2-7C1C-E194955DECB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6"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8" name="TextBox 2">
          <a:extLst xmlns:a="http://schemas.openxmlformats.org/drawingml/2006/main">
            <a:ext uri="{FF2B5EF4-FFF2-40B4-BE49-F238E27FC236}">
              <a16:creationId xmlns:a16="http://schemas.microsoft.com/office/drawing/2014/main" id="{747E86A2-1AC5-373D-C85E-60C297B700E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0"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2" name="TextBox 2">
          <a:extLst xmlns:a="http://schemas.openxmlformats.org/drawingml/2006/main">
            <a:ext uri="{FF2B5EF4-FFF2-40B4-BE49-F238E27FC236}">
              <a16:creationId xmlns:a16="http://schemas.microsoft.com/office/drawing/2014/main" id="{BF1A16C6-761C-89D6-02D9-FC7112E7BF9A}"/>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3"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4" name="TextBox 2">
          <a:extLst xmlns:a="http://schemas.openxmlformats.org/drawingml/2006/main">
            <a:ext uri="{FF2B5EF4-FFF2-40B4-BE49-F238E27FC236}">
              <a16:creationId xmlns:a16="http://schemas.microsoft.com/office/drawing/2014/main" id="{3936F950-77FB-2D02-95D3-A8A4EB0AEB8D}"/>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5"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6"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7"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8" name="TextBox 2">
          <a:extLst xmlns:a="http://schemas.openxmlformats.org/drawingml/2006/main">
            <a:ext uri="{FF2B5EF4-FFF2-40B4-BE49-F238E27FC236}">
              <a16:creationId xmlns:a16="http://schemas.microsoft.com/office/drawing/2014/main" id="{2BDF3207-82E5-E9EC-FCF0-1CE699F69D57}"/>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9"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0"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1"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2" name="TextBox 2">
          <a:extLst xmlns:a="http://schemas.openxmlformats.org/drawingml/2006/main">
            <a:ext uri="{FF2B5EF4-FFF2-40B4-BE49-F238E27FC236}">
              <a16:creationId xmlns:a16="http://schemas.microsoft.com/office/drawing/2014/main" id="{8F6466CF-DBB4-9FC2-7C1C-E194955DECB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3"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4"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5" name="TextBox 2">
          <a:extLst xmlns:a="http://schemas.openxmlformats.org/drawingml/2006/main">
            <a:ext uri="{FF2B5EF4-FFF2-40B4-BE49-F238E27FC236}">
              <a16:creationId xmlns:a16="http://schemas.microsoft.com/office/drawing/2014/main" id="{747E86A2-1AC5-373D-C85E-60C297B700E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6"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7"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8"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69" name="TextBox 2">
          <a:extLst xmlns:a="http://schemas.openxmlformats.org/drawingml/2006/main">
            <a:ext uri="{FF2B5EF4-FFF2-40B4-BE49-F238E27FC236}">
              <a16:creationId xmlns:a16="http://schemas.microsoft.com/office/drawing/2014/main" id="{9827CF35-65D1-D8AD-41D4-44E2A7D568A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0"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1" name="TextBox 2">
          <a:extLst xmlns:a="http://schemas.openxmlformats.org/drawingml/2006/main">
            <a:ext uri="{FF2B5EF4-FFF2-40B4-BE49-F238E27FC236}">
              <a16:creationId xmlns:a16="http://schemas.microsoft.com/office/drawing/2014/main" id="{3936F950-77FB-2D02-95D3-A8A4EB0AEB8D}"/>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2"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3"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4"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5" name="TextBox 2">
          <a:extLst xmlns:a="http://schemas.openxmlformats.org/drawingml/2006/main">
            <a:ext uri="{FF2B5EF4-FFF2-40B4-BE49-F238E27FC236}">
              <a16:creationId xmlns:a16="http://schemas.microsoft.com/office/drawing/2014/main" id="{2BDF3207-82E5-E9EC-FCF0-1CE699F69D57}"/>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6"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7"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8"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9" name="TextBox 2">
          <a:extLst xmlns:a="http://schemas.openxmlformats.org/drawingml/2006/main">
            <a:ext uri="{FF2B5EF4-FFF2-40B4-BE49-F238E27FC236}">
              <a16:creationId xmlns:a16="http://schemas.microsoft.com/office/drawing/2014/main" id="{8F6466CF-DBB4-9FC2-7C1C-E194955DECB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80"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81"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82" name="TextBox 2">
          <a:extLst xmlns:a="http://schemas.openxmlformats.org/drawingml/2006/main">
            <a:ext uri="{FF2B5EF4-FFF2-40B4-BE49-F238E27FC236}">
              <a16:creationId xmlns:a16="http://schemas.microsoft.com/office/drawing/2014/main" id="{747E86A2-1AC5-373D-C85E-60C297B700E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83"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84" name="TextBox 2">
          <a:extLst xmlns:a="http://schemas.openxmlformats.org/drawingml/2006/main">
            <a:ext uri="{FF2B5EF4-FFF2-40B4-BE49-F238E27FC236}">
              <a16:creationId xmlns:a16="http://schemas.microsoft.com/office/drawing/2014/main" id="{ED34F604-2782-5BAB-E8A1-57D18B6F8A31}"/>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85" name="TextBox 2">
          <a:extLst xmlns:a="http://schemas.openxmlformats.org/drawingml/2006/main">
            <a:ext uri="{FF2B5EF4-FFF2-40B4-BE49-F238E27FC236}">
              <a16:creationId xmlns:a16="http://schemas.microsoft.com/office/drawing/2014/main" id="{33363E7C-EE3F-C0B3-610D-9E7E415A68F9}"/>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40832778-8D3C-C47D-42E3-70EB0331A66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EAB0C2CC-34F9-6F6A-FFC1-E64E655D4B4B}"/>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0.95608</cdr:x>
      <cdr:y>0.08255</cdr:y>
    </cdr:from>
    <cdr:to>
      <cdr:x>0.95752</cdr:x>
      <cdr:y>0.78572</cdr:y>
    </cdr:to>
    <cdr:cxnSp macro="">
      <cdr:nvCxnSpPr>
        <cdr:cNvPr id="9" name="Straight Arrow Connector 8">
          <a:extLst xmlns:a="http://schemas.openxmlformats.org/drawingml/2006/main">
            <a:ext uri="{FF2B5EF4-FFF2-40B4-BE49-F238E27FC236}">
              <a16:creationId xmlns:a16="http://schemas.microsoft.com/office/drawing/2014/main" id="{95198E81-1C8B-B7D5-CA02-D76AA30D2FA6}"/>
            </a:ext>
          </a:extLst>
        </cdr:cNvPr>
        <cdr:cNvCxnSpPr/>
      </cdr:nvCxnSpPr>
      <cdr:spPr>
        <a:xfrm xmlns:a="http://schemas.openxmlformats.org/drawingml/2006/main" flipH="1" flipV="1">
          <a:off x="8940800" y="415586"/>
          <a:ext cx="13511" cy="3539787"/>
        </a:xfrm>
        <a:prstGeom xmlns:a="http://schemas.openxmlformats.org/drawingml/2006/main" prst="straightConnector1">
          <a:avLst/>
        </a:prstGeom>
        <a:ln xmlns:a="http://schemas.openxmlformats.org/drawingml/2006/main" w="76200">
          <a:gradFill>
            <a:gsLst>
              <a:gs pos="0">
                <a:srgbClr val="C00000"/>
              </a:gs>
              <a:gs pos="60000">
                <a:srgbClr val="FF9900"/>
              </a:gs>
              <a:gs pos="78000">
                <a:srgbClr val="00B050"/>
              </a:gs>
              <a:gs pos="94000">
                <a:srgbClr val="0070C0"/>
              </a:gs>
            </a:gsLst>
            <a:lin ang="5400000" scaled="1"/>
          </a:gra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40832778-8D3C-C47D-42E3-70EB0331A66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EAB0C2CC-34F9-6F6A-FFC1-E64E655D4B4B}"/>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0.95608</cdr:x>
      <cdr:y>0.08255</cdr:y>
    </cdr:from>
    <cdr:to>
      <cdr:x>0.95752</cdr:x>
      <cdr:y>0.78572</cdr:y>
    </cdr:to>
    <cdr:cxnSp macro="">
      <cdr:nvCxnSpPr>
        <cdr:cNvPr id="9" name="Straight Arrow Connector 8">
          <a:extLst xmlns:a="http://schemas.openxmlformats.org/drawingml/2006/main">
            <a:ext uri="{FF2B5EF4-FFF2-40B4-BE49-F238E27FC236}">
              <a16:creationId xmlns:a16="http://schemas.microsoft.com/office/drawing/2014/main" id="{95198E81-1C8B-B7D5-CA02-D76AA30D2FA6}"/>
            </a:ext>
          </a:extLst>
        </cdr:cNvPr>
        <cdr:cNvCxnSpPr/>
      </cdr:nvCxnSpPr>
      <cdr:spPr>
        <a:xfrm xmlns:a="http://schemas.openxmlformats.org/drawingml/2006/main" flipH="1" flipV="1">
          <a:off x="8940800" y="415586"/>
          <a:ext cx="13511" cy="3539787"/>
        </a:xfrm>
        <a:prstGeom xmlns:a="http://schemas.openxmlformats.org/drawingml/2006/main" prst="straightConnector1">
          <a:avLst/>
        </a:prstGeom>
        <a:ln xmlns:a="http://schemas.openxmlformats.org/drawingml/2006/main" w="76200">
          <a:gradFill>
            <a:gsLst>
              <a:gs pos="0">
                <a:srgbClr val="C00000"/>
              </a:gs>
              <a:gs pos="60000">
                <a:srgbClr val="FF9900"/>
              </a:gs>
              <a:gs pos="78000">
                <a:srgbClr val="00B050"/>
              </a:gs>
              <a:gs pos="94000">
                <a:srgbClr val="0070C0"/>
              </a:gs>
            </a:gsLst>
            <a:lin ang="5400000" scaled="1"/>
          </a:gra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53D6B7-3CE9-4AF7-B25D-0737E79683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53A2B32-614E-4630-8F08-DDE03866876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0A37C9-6640-4873-8656-8D1867B34090}" type="datetimeFigureOut">
              <a:rPr lang="en-US" smtClean="0"/>
              <a:t>10/17/2023</a:t>
            </a:fld>
            <a:endParaRPr lang="en-US"/>
          </a:p>
        </p:txBody>
      </p:sp>
      <p:sp>
        <p:nvSpPr>
          <p:cNvPr id="4" name="Footer Placeholder 3">
            <a:extLst>
              <a:ext uri="{FF2B5EF4-FFF2-40B4-BE49-F238E27FC236}">
                <a16:creationId xmlns:a16="http://schemas.microsoft.com/office/drawing/2014/main" id="{EA4E826C-079A-400E-9628-EB2523E0A97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EEA0746-56EC-414D-8909-ABAD465090C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7762FE-85C1-44EB-ADDC-BFCCBF2BA4D1}" type="slidenum">
              <a:rPr lang="en-US" smtClean="0"/>
              <a:t>‹#›</a:t>
            </a:fld>
            <a:endParaRPr lang="en-US"/>
          </a:p>
        </p:txBody>
      </p:sp>
    </p:spTree>
    <p:extLst>
      <p:ext uri="{BB962C8B-B14F-4D97-AF65-F5344CB8AC3E}">
        <p14:creationId xmlns:p14="http://schemas.microsoft.com/office/powerpoint/2010/main" val="1219058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7CA52-1ACC-1344-90A4-6AB164CBEDD0}" type="datetimeFigureOut">
              <a:rPr lang="en-US" smtClean="0"/>
              <a:t>10/17/2023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7A1B92-7784-A145-9713-69F07AE019D2}" type="slidenum">
              <a:rPr lang="en-US" smtClean="0"/>
              <a:t>‹#›</a:t>
            </a:fld>
            <a:endParaRPr lang="en-US"/>
          </a:p>
        </p:txBody>
      </p:sp>
    </p:spTree>
    <p:extLst>
      <p:ext uri="{BB962C8B-B14F-4D97-AF65-F5344CB8AC3E}">
        <p14:creationId xmlns:p14="http://schemas.microsoft.com/office/powerpoint/2010/main" val="327124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ISA overall in last 4 years ranged from 75-83%, 93% in 2023 (</a:t>
            </a:r>
            <a:r>
              <a:rPr lang="en-US" err="1"/>
              <a:t>asterik</a:t>
            </a:r>
            <a:r>
              <a:rPr lang="en-US"/>
              <a:t>)</a:t>
            </a:r>
          </a:p>
          <a:p>
            <a:endParaRPr lang="en-US"/>
          </a:p>
          <a:p>
            <a:pPr marL="285750" indent="-285750">
              <a:buFont typeface="Arial" panose="020B0604020202020204" pitchFamily="34" charset="0"/>
              <a:buChar char="•"/>
            </a:pPr>
            <a:r>
              <a:rPr lang="en-US"/>
              <a:t>Better with daily problems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Improved control in life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Better in a crisis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Improved family relationships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Better in social situations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Better at school/work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Improved housing (situation) </a:t>
            </a:r>
          </a:p>
          <a:p>
            <a:endParaRPr lang="en-US"/>
          </a:p>
        </p:txBody>
      </p:sp>
      <p:sp>
        <p:nvSpPr>
          <p:cNvPr id="4" name="Slide Number Placeholder 3"/>
          <p:cNvSpPr>
            <a:spLocks noGrp="1"/>
          </p:cNvSpPr>
          <p:nvPr>
            <p:ph type="sldNum" sz="quarter" idx="5"/>
          </p:nvPr>
        </p:nvSpPr>
        <p:spPr/>
        <p:txBody>
          <a:bodyPr/>
          <a:lstStyle/>
          <a:p>
            <a:fld id="{6F7A1B92-7784-A145-9713-69F07AE019D2}" type="slidenum">
              <a:rPr lang="en-US" smtClean="0"/>
              <a:t>8</a:t>
            </a:fld>
            <a:endParaRPr lang="en-US"/>
          </a:p>
        </p:txBody>
      </p:sp>
    </p:spTree>
    <p:extLst>
      <p:ext uri="{BB962C8B-B14F-4D97-AF65-F5344CB8AC3E}">
        <p14:creationId xmlns:p14="http://schemas.microsoft.com/office/powerpoint/2010/main" val="3581384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Arial" panose="020B0604020202020204" pitchFamily="34" charset="0"/>
                <a:ea typeface="Book Antiqua" panose="02040602050305030304" pitchFamily="18" charset="0"/>
                <a:cs typeface="Times New Roman" panose="02020603050405020304" pitchFamily="18" charset="0"/>
              </a:rPr>
              <a:t>Note participant comment RE building natural supports and difficulty engaging family for this population </a:t>
            </a:r>
          </a:p>
          <a:p>
            <a:endParaRPr lang="en-US"/>
          </a:p>
        </p:txBody>
      </p:sp>
      <p:sp>
        <p:nvSpPr>
          <p:cNvPr id="4" name="Slide Number Placeholder 3"/>
          <p:cNvSpPr>
            <a:spLocks noGrp="1"/>
          </p:cNvSpPr>
          <p:nvPr>
            <p:ph type="sldNum" sz="quarter" idx="5"/>
          </p:nvPr>
        </p:nvSpPr>
        <p:spPr/>
        <p:txBody>
          <a:bodyPr/>
          <a:lstStyle/>
          <a:p>
            <a:fld id="{6F7A1B92-7784-A145-9713-69F07AE019D2}" type="slidenum">
              <a:rPr lang="en-US" smtClean="0"/>
              <a:t>9</a:t>
            </a:fld>
            <a:endParaRPr lang="en-US"/>
          </a:p>
        </p:txBody>
      </p:sp>
    </p:spTree>
    <p:extLst>
      <p:ext uri="{BB962C8B-B14F-4D97-AF65-F5344CB8AC3E}">
        <p14:creationId xmlns:p14="http://schemas.microsoft.com/office/powerpoint/2010/main" val="851470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8D7680D-E7C8-7643-BEFD-F7A179B77B7C}"/>
              </a:ext>
            </a:extLst>
          </p:cNvPr>
          <p:cNvSpPr/>
          <p:nvPr/>
        </p:nvSpPr>
        <p:spPr>
          <a:xfrm>
            <a:off x="1" y="-9427"/>
            <a:ext cx="3643829" cy="63897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p>
            <a:pPr algn="ctr" eaLnBrk="1" fontAlgn="auto" hangingPunct="1">
              <a:spcBef>
                <a:spcPts val="0"/>
              </a:spcBef>
              <a:spcAft>
                <a:spcPts val="0"/>
              </a:spcAft>
              <a:defRPr/>
            </a:pPr>
            <a:endParaRPr lang="en-US" sz="1350"/>
          </a:p>
        </p:txBody>
      </p:sp>
      <p:sp>
        <p:nvSpPr>
          <p:cNvPr id="5" name="Picture Placeholder 4">
            <a:extLst>
              <a:ext uri="{FF2B5EF4-FFF2-40B4-BE49-F238E27FC236}">
                <a16:creationId xmlns:a16="http://schemas.microsoft.com/office/drawing/2014/main" id="{61E9240D-8DC8-9444-8E0C-74703A718426}"/>
              </a:ext>
            </a:extLst>
          </p:cNvPr>
          <p:cNvSpPr>
            <a:spLocks noGrp="1"/>
          </p:cNvSpPr>
          <p:nvPr>
            <p:ph type="pic" sz="quarter" idx="21"/>
          </p:nvPr>
        </p:nvSpPr>
        <p:spPr>
          <a:xfrm>
            <a:off x="3643829" y="-18854"/>
            <a:ext cx="5500170" cy="6356621"/>
          </a:xfrm>
          <a:solidFill>
            <a:schemeClr val="bg2"/>
          </a:solidFill>
        </p:spPr>
        <p:txBody>
          <a:bodyPr anchor="ctr" anchorCtr="0"/>
          <a:lstStyle>
            <a:lvl1pPr algn="ctr">
              <a:defRPr>
                <a:solidFill>
                  <a:srgbClr val="FF0000"/>
                </a:solidFill>
              </a:defRPr>
            </a:lvl1pPr>
          </a:lstStyle>
          <a:p>
            <a:r>
              <a:rPr lang="en-US"/>
              <a:t>Click icon to add picture</a:t>
            </a:r>
          </a:p>
        </p:txBody>
      </p:sp>
      <p:cxnSp>
        <p:nvCxnSpPr>
          <p:cNvPr id="7" name="Straight Connector 6">
            <a:extLst>
              <a:ext uri="{FF2B5EF4-FFF2-40B4-BE49-F238E27FC236}">
                <a16:creationId xmlns:a16="http://schemas.microsoft.com/office/drawing/2014/main" id="{DDCD893F-4580-B544-83D6-ED7E385EA0E6}"/>
              </a:ext>
            </a:extLst>
          </p:cNvPr>
          <p:cNvCxnSpPr>
            <a:cxnSpLocks/>
          </p:cNvCxnSpPr>
          <p:nvPr/>
        </p:nvCxnSpPr>
        <p:spPr>
          <a:xfrm>
            <a:off x="281375" y="1010339"/>
            <a:ext cx="3086100" cy="0"/>
          </a:xfrm>
          <a:prstGeom prst="line">
            <a:avLst/>
          </a:prstGeom>
          <a:ln w="1016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1">
            <a:extLst>
              <a:ext uri="{FF2B5EF4-FFF2-40B4-BE49-F238E27FC236}">
                <a16:creationId xmlns:a16="http://schemas.microsoft.com/office/drawing/2014/main" id="{3B8C66D2-8B0E-D644-958B-ADC9E569A62A}"/>
              </a:ext>
            </a:extLst>
          </p:cNvPr>
          <p:cNvSpPr>
            <a:spLocks noGrp="1"/>
          </p:cNvSpPr>
          <p:nvPr>
            <p:ph type="body" sz="quarter" idx="11" hasCustomPrompt="1"/>
          </p:nvPr>
        </p:nvSpPr>
        <p:spPr>
          <a:xfrm>
            <a:off x="296235" y="1230678"/>
            <a:ext cx="3062977" cy="2294721"/>
          </a:xfrm>
        </p:spPr>
        <p:txBody>
          <a:bodyPr anchor="t" anchorCtr="0">
            <a:normAutofit/>
          </a:bodyPr>
          <a:lstStyle>
            <a:lvl1pPr marL="0" indent="0">
              <a:buNone/>
              <a:defRPr sz="2800" b="1">
                <a:solidFill>
                  <a:schemeClr val="tx1"/>
                </a:solidFill>
              </a:defRPr>
            </a:lvl1pPr>
          </a:lstStyle>
          <a:p>
            <a:pPr lvl="0"/>
            <a:r>
              <a:rPr lang="en-US"/>
              <a:t>2019 Community Employment </a:t>
            </a:r>
          </a:p>
          <a:p>
            <a:pPr lvl="0"/>
            <a:r>
              <a:rPr lang="en-US"/>
              <a:t>Outcomes Evaluation</a:t>
            </a:r>
          </a:p>
        </p:txBody>
      </p:sp>
      <p:sp>
        <p:nvSpPr>
          <p:cNvPr id="21" name="Text Placeholder 21">
            <a:extLst>
              <a:ext uri="{FF2B5EF4-FFF2-40B4-BE49-F238E27FC236}">
                <a16:creationId xmlns:a16="http://schemas.microsoft.com/office/drawing/2014/main" id="{F41F2469-CF29-2044-8249-860BE15EF3D7}"/>
              </a:ext>
            </a:extLst>
          </p:cNvPr>
          <p:cNvSpPr>
            <a:spLocks noGrp="1"/>
          </p:cNvSpPr>
          <p:nvPr>
            <p:ph type="body" sz="quarter" idx="19" hasCustomPrompt="1"/>
          </p:nvPr>
        </p:nvSpPr>
        <p:spPr>
          <a:xfrm>
            <a:off x="296235" y="3756754"/>
            <a:ext cx="3062977" cy="1167787"/>
          </a:xfrm>
        </p:spPr>
        <p:txBody>
          <a:bodyPr anchor="t" anchorCtr="0">
            <a:normAutofit/>
          </a:bodyPr>
          <a:lstStyle>
            <a:lvl1pPr marL="0" indent="0">
              <a:buNone/>
              <a:defRPr sz="1800" b="1">
                <a:solidFill>
                  <a:schemeClr val="tx1"/>
                </a:solidFill>
              </a:defRPr>
            </a:lvl1pPr>
          </a:lstStyle>
          <a:p>
            <a:pPr lvl="0"/>
            <a:r>
              <a:rPr lang="en-US"/>
              <a:t>Polk County Health Services</a:t>
            </a:r>
          </a:p>
        </p:txBody>
      </p:sp>
      <p:sp>
        <p:nvSpPr>
          <p:cNvPr id="23" name="Text Placeholder 21">
            <a:extLst>
              <a:ext uri="{FF2B5EF4-FFF2-40B4-BE49-F238E27FC236}">
                <a16:creationId xmlns:a16="http://schemas.microsoft.com/office/drawing/2014/main" id="{04E17178-3A66-6644-B095-68F890E50C32}"/>
              </a:ext>
            </a:extLst>
          </p:cNvPr>
          <p:cNvSpPr>
            <a:spLocks noGrp="1"/>
          </p:cNvSpPr>
          <p:nvPr>
            <p:ph type="body" sz="quarter" idx="20" hasCustomPrompt="1"/>
          </p:nvPr>
        </p:nvSpPr>
        <p:spPr>
          <a:xfrm>
            <a:off x="296235" y="5871992"/>
            <a:ext cx="3062977" cy="418640"/>
          </a:xfrm>
        </p:spPr>
        <p:txBody>
          <a:bodyPr anchor="t" anchorCtr="0">
            <a:normAutofit/>
          </a:bodyPr>
          <a:lstStyle>
            <a:lvl1pPr marL="0" indent="0">
              <a:buNone/>
              <a:defRPr sz="1500" b="1">
                <a:solidFill>
                  <a:schemeClr val="tx1"/>
                </a:solidFill>
              </a:defRPr>
            </a:lvl1pPr>
          </a:lstStyle>
          <a:p>
            <a:pPr lvl="0"/>
            <a:r>
              <a:rPr lang="en-US"/>
              <a:t>May 26, 2020</a:t>
            </a:r>
          </a:p>
        </p:txBody>
      </p:sp>
      <p:sp>
        <p:nvSpPr>
          <p:cNvPr id="31" name="Footer Placeholder 6">
            <a:extLst>
              <a:ext uri="{FF2B5EF4-FFF2-40B4-BE49-F238E27FC236}">
                <a16:creationId xmlns:a16="http://schemas.microsoft.com/office/drawing/2014/main" id="{B7F2E224-3E28-734C-8581-2AE71B6C884A}"/>
              </a:ext>
            </a:extLst>
          </p:cNvPr>
          <p:cNvSpPr>
            <a:spLocks noGrp="1"/>
          </p:cNvSpPr>
          <p:nvPr>
            <p:ph type="ftr" sz="quarter" idx="10"/>
          </p:nvPr>
        </p:nvSpPr>
        <p:spPr>
          <a:xfrm>
            <a:off x="294894" y="6389784"/>
            <a:ext cx="4774370"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340552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Bullets with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5025213" cy="4351338"/>
          </a:xfrm>
        </p:spPr>
        <p:txBody>
          <a:bodyPr/>
          <a:lstStyle>
            <a:lvl1pPr>
              <a:spcAft>
                <a:spcPts val="450"/>
              </a:spcAf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91656"/>
            <a:ext cx="5134946" cy="434148"/>
          </a:xfrm>
          <a:prstGeom prst="rect">
            <a:avLst/>
          </a:prstGeom>
        </p:spPr>
        <p:txBody>
          <a:bodyPr/>
          <a:lstStyle/>
          <a:p>
            <a:r>
              <a:rPr lang="en-US"/>
              <a:t>Law, Health Policy &amp; Disability Center</a:t>
            </a:r>
          </a:p>
        </p:txBody>
      </p:sp>
      <p:sp>
        <p:nvSpPr>
          <p:cNvPr id="5" name="Picture Placeholder 4">
            <a:extLst>
              <a:ext uri="{FF2B5EF4-FFF2-40B4-BE49-F238E27FC236}">
                <a16:creationId xmlns:a16="http://schemas.microsoft.com/office/drawing/2014/main" id="{64A74C90-07AF-2A4B-B930-56D31F5072F0}"/>
              </a:ext>
            </a:extLst>
          </p:cNvPr>
          <p:cNvSpPr>
            <a:spLocks noGrp="1"/>
          </p:cNvSpPr>
          <p:nvPr>
            <p:ph type="pic" sz="quarter" idx="11"/>
          </p:nvPr>
        </p:nvSpPr>
        <p:spPr>
          <a:xfrm>
            <a:off x="5749528" y="1797051"/>
            <a:ext cx="3046256" cy="3625555"/>
          </a:xfrm>
        </p:spPr>
        <p:txBody>
          <a:bodyPr/>
          <a:lstStyle>
            <a:lvl1pPr marL="0" indent="0" algn="ctr">
              <a:buNone/>
              <a:defRPr/>
            </a:lvl1pPr>
          </a:lstStyle>
          <a:p>
            <a:r>
              <a:rPr lang="en-US"/>
              <a:t>Click icon to add picture</a:t>
            </a:r>
          </a:p>
        </p:txBody>
      </p:sp>
    </p:spTree>
    <p:extLst>
      <p:ext uri="{BB962C8B-B14F-4D97-AF65-F5344CB8AC3E}">
        <p14:creationId xmlns:p14="http://schemas.microsoft.com/office/powerpoint/2010/main" val="259645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c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a:spcAft>
                <a:spcPts val="450"/>
              </a:spcAf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91656"/>
            <a:ext cx="5283417"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148645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ullet Slide - 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marL="305991" indent="-298847">
              <a:spcAft>
                <a:spcPts val="450"/>
              </a:spcAft>
              <a:buSzPct val="105000"/>
              <a:buFontTx/>
              <a:buBlip>
                <a:blip r:embed="rId2"/>
              </a:buBlip>
              <a:tabLs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89784"/>
            <a:ext cx="4823861"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331451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Bullet Slide - Checkmar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marL="305991" indent="-298847">
              <a:spcAft>
                <a:spcPts val="450"/>
              </a:spcAft>
              <a:buSzPct val="105000"/>
              <a:buFontTx/>
              <a:buBlip>
                <a:blip r:embed="rId2"/>
              </a:buBlip>
              <a:tabLs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89784"/>
            <a:ext cx="4979404"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201404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lum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4A94-DAEA-0B4D-A560-6B0D29C982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27F293-DDBE-6C43-B409-42B316BDC2C6}"/>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10BAA6-F216-4E47-A454-29DB58A39235}"/>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901AAA60-DAB6-0A4B-BBB9-1D32AB9AC53C}"/>
              </a:ext>
            </a:extLst>
          </p:cNvPr>
          <p:cNvSpPr>
            <a:spLocks noGrp="1"/>
          </p:cNvSpPr>
          <p:nvPr>
            <p:ph type="ftr" sz="quarter" idx="10"/>
          </p:nvPr>
        </p:nvSpPr>
        <p:spPr>
          <a:xfrm>
            <a:off x="294894" y="6391656"/>
            <a:ext cx="4760230" cy="434148"/>
          </a:xfrm>
          <a:prstGeom prst="rect">
            <a:avLst/>
          </a:prstGeom>
        </p:spPr>
        <p:txBody>
          <a:bodyPr/>
          <a:lstStyle/>
          <a:p>
            <a:r>
              <a:rPr lang="en-US"/>
              <a:t>Law, Health Policy &amp; Disability Center</a:t>
            </a:r>
          </a:p>
        </p:txBody>
      </p:sp>
    </p:spTree>
    <p:extLst>
      <p:ext uri="{BB962C8B-B14F-4D97-AF65-F5344CB8AC3E}">
        <p14:creationId xmlns:p14="http://schemas.microsoft.com/office/powerpoint/2010/main" val="2320759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Divider with Photo Backgroun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3CE28F-38A5-DE42-9231-928F7032A23D}"/>
              </a:ext>
            </a:extLst>
          </p:cNvPr>
          <p:cNvSpPr>
            <a:spLocks noGrp="1"/>
          </p:cNvSpPr>
          <p:nvPr>
            <p:ph type="ftr" sz="quarter" idx="10"/>
          </p:nvPr>
        </p:nvSpPr>
        <p:spPr>
          <a:xfrm>
            <a:off x="294894" y="6391656"/>
            <a:ext cx="5509661" cy="434148"/>
          </a:xfrm>
          <a:prstGeom prst="rect">
            <a:avLst/>
          </a:prstGeom>
        </p:spPr>
        <p:txBody>
          <a:bodyPr/>
          <a:lstStyle/>
          <a:p>
            <a:r>
              <a:rPr lang="en-US"/>
              <a:t>Law, Health Policy &amp; Disability Center</a:t>
            </a:r>
          </a:p>
        </p:txBody>
      </p:sp>
      <p:sp>
        <p:nvSpPr>
          <p:cNvPr id="5" name="Picture Placeholder 4">
            <a:extLst>
              <a:ext uri="{FF2B5EF4-FFF2-40B4-BE49-F238E27FC236}">
                <a16:creationId xmlns:a16="http://schemas.microsoft.com/office/drawing/2014/main" id="{06CB8017-7E7F-9B49-9B4B-B9336EB3F2BF}"/>
              </a:ext>
            </a:extLst>
          </p:cNvPr>
          <p:cNvSpPr>
            <a:spLocks noGrp="1"/>
          </p:cNvSpPr>
          <p:nvPr>
            <p:ph type="pic" sz="quarter" idx="11"/>
          </p:nvPr>
        </p:nvSpPr>
        <p:spPr>
          <a:xfrm>
            <a:off x="0" y="0"/>
            <a:ext cx="9144000" cy="6334813"/>
          </a:xfrm>
        </p:spPr>
        <p:txBody>
          <a:bodyPr anchor="ctr" anchorCtr="0"/>
          <a:lstStyle>
            <a:lvl1pPr algn="ctr">
              <a:defRPr/>
            </a:lvl1pPr>
          </a:lstStyle>
          <a:p>
            <a:r>
              <a:rPr lang="en-US"/>
              <a:t>Click icon to add picture</a:t>
            </a:r>
          </a:p>
        </p:txBody>
      </p:sp>
      <p:sp>
        <p:nvSpPr>
          <p:cNvPr id="7" name="Text Placeholder 6">
            <a:extLst>
              <a:ext uri="{FF2B5EF4-FFF2-40B4-BE49-F238E27FC236}">
                <a16:creationId xmlns:a16="http://schemas.microsoft.com/office/drawing/2014/main" id="{4BDF2F51-43AF-EB4F-AFBB-B545D7ECB4CD}"/>
              </a:ext>
            </a:extLst>
          </p:cNvPr>
          <p:cNvSpPr>
            <a:spLocks noGrp="1"/>
          </p:cNvSpPr>
          <p:nvPr>
            <p:ph type="body" sz="quarter" idx="12" hasCustomPrompt="1"/>
          </p:nvPr>
        </p:nvSpPr>
        <p:spPr>
          <a:xfrm>
            <a:off x="1304925" y="1613789"/>
            <a:ext cx="2100575" cy="507831"/>
          </a:xfrm>
          <a:solidFill>
            <a:schemeClr val="accent1"/>
          </a:solidFill>
        </p:spPr>
        <p:txBody>
          <a:bodyPr vert="horz" wrap="none" lIns="91440" anchor="ctr" anchorCtr="0">
            <a:spAutoFit/>
          </a:bodyPr>
          <a:lstStyle>
            <a:lvl1pPr marL="0" indent="0">
              <a:buNone/>
              <a:defRPr sz="3000" b="1"/>
            </a:lvl1pPr>
            <a:lvl2pPr marL="342900" indent="0">
              <a:buNone/>
              <a:defRPr/>
            </a:lvl2pPr>
            <a:lvl3pPr marL="685800" indent="0">
              <a:buNone/>
              <a:defRPr/>
            </a:lvl3pPr>
            <a:lvl4pPr marL="1028700" indent="0">
              <a:buNone/>
              <a:defRPr/>
            </a:lvl4pPr>
            <a:lvl5pPr marL="1371600" indent="0">
              <a:buNone/>
              <a:defRPr/>
            </a:lvl5pPr>
          </a:lstStyle>
          <a:p>
            <a:pPr lvl="0"/>
            <a:r>
              <a:rPr lang="en-US"/>
              <a:t>Insert Text</a:t>
            </a:r>
          </a:p>
        </p:txBody>
      </p:sp>
    </p:spTree>
    <p:extLst>
      <p:ext uri="{BB962C8B-B14F-4D97-AF65-F5344CB8AC3E}">
        <p14:creationId xmlns:p14="http://schemas.microsoft.com/office/powerpoint/2010/main" val="3162356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28A53FEB-EECE-604B-823F-810D824B4F7B}"/>
              </a:ext>
            </a:extLst>
          </p:cNvPr>
          <p:cNvSpPr>
            <a:spLocks noGrp="1"/>
          </p:cNvSpPr>
          <p:nvPr>
            <p:ph type="pic" sz="quarter" idx="18"/>
          </p:nvPr>
        </p:nvSpPr>
        <p:spPr>
          <a:xfrm>
            <a:off x="0" y="0"/>
            <a:ext cx="5594461" cy="6336290"/>
          </a:xfrm>
        </p:spPr>
        <p:txBody>
          <a:bodyPr wrap="none" anchor="ctr" anchorCtr="0"/>
          <a:lstStyle>
            <a:lvl1pPr marL="0" indent="0" algn="ctr">
              <a:buNone/>
              <a:defRPr>
                <a:solidFill>
                  <a:srgbClr val="FF0000"/>
                </a:solidFill>
              </a:defRPr>
            </a:lvl1pPr>
          </a:lstStyle>
          <a:p>
            <a:r>
              <a:rPr lang="en-US"/>
              <a:t>Click icon to add picture</a:t>
            </a:r>
          </a:p>
        </p:txBody>
      </p:sp>
      <p:sp>
        <p:nvSpPr>
          <p:cNvPr id="3" name="Footer Placeholder 2">
            <a:extLst>
              <a:ext uri="{FF2B5EF4-FFF2-40B4-BE49-F238E27FC236}">
                <a16:creationId xmlns:a16="http://schemas.microsoft.com/office/drawing/2014/main" id="{0FFE2033-42DC-6F47-BA67-5A3FE4333294}"/>
              </a:ext>
            </a:extLst>
          </p:cNvPr>
          <p:cNvSpPr>
            <a:spLocks noGrp="1"/>
          </p:cNvSpPr>
          <p:nvPr>
            <p:ph type="ftr" sz="quarter" idx="10"/>
          </p:nvPr>
        </p:nvSpPr>
        <p:spPr>
          <a:xfrm>
            <a:off x="294894" y="6391656"/>
            <a:ext cx="5299567" cy="434148"/>
          </a:xfrm>
          <a:prstGeom prst="rect">
            <a:avLst/>
          </a:prstGeom>
        </p:spPr>
        <p:txBody>
          <a:bodyPr/>
          <a:lstStyle/>
          <a:p>
            <a:r>
              <a:rPr lang="en-US"/>
              <a:t>Law, Health Policy &amp; Disability Center</a:t>
            </a:r>
          </a:p>
        </p:txBody>
      </p:sp>
      <p:sp>
        <p:nvSpPr>
          <p:cNvPr id="4" name="Rectangle 3">
            <a:extLst>
              <a:ext uri="{FF2B5EF4-FFF2-40B4-BE49-F238E27FC236}">
                <a16:creationId xmlns:a16="http://schemas.microsoft.com/office/drawing/2014/main" id="{4DF9CB07-5AF2-9B4A-B86C-EAAE286C41A3}"/>
              </a:ext>
            </a:extLst>
          </p:cNvPr>
          <p:cNvSpPr/>
          <p:nvPr/>
        </p:nvSpPr>
        <p:spPr>
          <a:xfrm>
            <a:off x="5594748" y="-1"/>
            <a:ext cx="3549253" cy="63457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cxnSp>
        <p:nvCxnSpPr>
          <p:cNvPr id="7" name="Straight Connector 6">
            <a:extLst>
              <a:ext uri="{FF2B5EF4-FFF2-40B4-BE49-F238E27FC236}">
                <a16:creationId xmlns:a16="http://schemas.microsoft.com/office/drawing/2014/main" id="{DDCD893F-4580-B544-83D6-ED7E385EA0E6}"/>
              </a:ext>
            </a:extLst>
          </p:cNvPr>
          <p:cNvCxnSpPr>
            <a:cxnSpLocks/>
          </p:cNvCxnSpPr>
          <p:nvPr/>
        </p:nvCxnSpPr>
        <p:spPr>
          <a:xfrm>
            <a:off x="5836444" y="2552700"/>
            <a:ext cx="3086100" cy="0"/>
          </a:xfrm>
          <a:prstGeom prst="line">
            <a:avLst/>
          </a:prstGeom>
          <a:ln w="1016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14">
            <a:extLst>
              <a:ext uri="{FF2B5EF4-FFF2-40B4-BE49-F238E27FC236}">
                <a16:creationId xmlns:a16="http://schemas.microsoft.com/office/drawing/2014/main" id="{00D2CBF2-4A18-2345-BEF9-12E50BADAD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795" r="88267"/>
          <a:stretch/>
        </p:blipFill>
        <p:spPr bwMode="auto">
          <a:xfrm>
            <a:off x="5770862" y="2817258"/>
            <a:ext cx="308085" cy="307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 Placeholder 21">
            <a:extLst>
              <a:ext uri="{FF2B5EF4-FFF2-40B4-BE49-F238E27FC236}">
                <a16:creationId xmlns:a16="http://schemas.microsoft.com/office/drawing/2014/main" id="{1233CEFE-0465-164B-A7FC-DA89EC13E832}"/>
              </a:ext>
            </a:extLst>
          </p:cNvPr>
          <p:cNvSpPr>
            <a:spLocks noGrp="1"/>
          </p:cNvSpPr>
          <p:nvPr>
            <p:ph type="body" sz="quarter" idx="11"/>
          </p:nvPr>
        </p:nvSpPr>
        <p:spPr>
          <a:xfrm>
            <a:off x="5851304" y="171450"/>
            <a:ext cx="3062977" cy="2309813"/>
          </a:xfrm>
        </p:spPr>
        <p:txBody>
          <a:bodyPr anchor="b" anchorCtr="0">
            <a:normAutofit/>
          </a:bodyPr>
          <a:lstStyle>
            <a:lvl1pPr marL="0" indent="0">
              <a:buNone/>
              <a:defRPr sz="3000" b="1"/>
            </a:lvl1pPr>
          </a:lstStyle>
          <a:p>
            <a:pPr lvl="0"/>
            <a:r>
              <a:rPr lang="en-US"/>
              <a:t>Edit Master text styles</a:t>
            </a:r>
          </a:p>
        </p:txBody>
      </p:sp>
      <p:sp>
        <p:nvSpPr>
          <p:cNvPr id="24" name="Text Placeholder 23">
            <a:extLst>
              <a:ext uri="{FF2B5EF4-FFF2-40B4-BE49-F238E27FC236}">
                <a16:creationId xmlns:a16="http://schemas.microsoft.com/office/drawing/2014/main" id="{BFAEA2DC-2F40-D344-B961-344ADAEE4501}"/>
              </a:ext>
            </a:extLst>
          </p:cNvPr>
          <p:cNvSpPr>
            <a:spLocks noGrp="1"/>
          </p:cNvSpPr>
          <p:nvPr>
            <p:ph type="body" sz="quarter" idx="12" hasCustomPrompt="1"/>
          </p:nvPr>
        </p:nvSpPr>
        <p:spPr>
          <a:xfrm>
            <a:off x="6088856" y="2738439"/>
            <a:ext cx="2825354" cy="652462"/>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a:t>Address goes here</a:t>
            </a:r>
          </a:p>
          <a:p>
            <a:pPr lvl="0"/>
            <a:r>
              <a:rPr lang="en-US"/>
              <a:t>City, ST ZIP</a:t>
            </a:r>
          </a:p>
        </p:txBody>
      </p:sp>
      <p:sp>
        <p:nvSpPr>
          <p:cNvPr id="25" name="Text Placeholder 23">
            <a:extLst>
              <a:ext uri="{FF2B5EF4-FFF2-40B4-BE49-F238E27FC236}">
                <a16:creationId xmlns:a16="http://schemas.microsoft.com/office/drawing/2014/main" id="{79528BCA-18EF-8449-8A17-21BBC85136F7}"/>
              </a:ext>
            </a:extLst>
          </p:cNvPr>
          <p:cNvSpPr>
            <a:spLocks noGrp="1"/>
          </p:cNvSpPr>
          <p:nvPr>
            <p:ph type="body" sz="quarter" idx="13" hasCustomPrompt="1"/>
          </p:nvPr>
        </p:nvSpPr>
        <p:spPr>
          <a:xfrm>
            <a:off x="6088856" y="3505620"/>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a:t>319-XXX-XXXX</a:t>
            </a:r>
          </a:p>
        </p:txBody>
      </p:sp>
      <p:sp>
        <p:nvSpPr>
          <p:cNvPr id="26" name="Text Placeholder 23">
            <a:extLst>
              <a:ext uri="{FF2B5EF4-FFF2-40B4-BE49-F238E27FC236}">
                <a16:creationId xmlns:a16="http://schemas.microsoft.com/office/drawing/2014/main" id="{ACD9A33F-60C5-284B-9D46-72E5B57832C1}"/>
              </a:ext>
            </a:extLst>
          </p:cNvPr>
          <p:cNvSpPr>
            <a:spLocks noGrp="1"/>
          </p:cNvSpPr>
          <p:nvPr>
            <p:ph type="body" sz="quarter" idx="14" hasCustomPrompt="1"/>
          </p:nvPr>
        </p:nvSpPr>
        <p:spPr>
          <a:xfrm>
            <a:off x="6088856" y="3968328"/>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err="1"/>
              <a:t>URL.uiowa.edu</a:t>
            </a:r>
            <a:endParaRPr lang="en-US"/>
          </a:p>
        </p:txBody>
      </p:sp>
      <p:sp>
        <p:nvSpPr>
          <p:cNvPr id="27" name="Text Placeholder 23">
            <a:extLst>
              <a:ext uri="{FF2B5EF4-FFF2-40B4-BE49-F238E27FC236}">
                <a16:creationId xmlns:a16="http://schemas.microsoft.com/office/drawing/2014/main" id="{8E9CD933-E414-1145-9754-ACBFFF596226}"/>
              </a:ext>
            </a:extLst>
          </p:cNvPr>
          <p:cNvSpPr>
            <a:spLocks noGrp="1"/>
          </p:cNvSpPr>
          <p:nvPr>
            <p:ph type="body" sz="quarter" idx="15" hasCustomPrompt="1"/>
          </p:nvPr>
        </p:nvSpPr>
        <p:spPr>
          <a:xfrm>
            <a:off x="6088856" y="4442053"/>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err="1"/>
              <a:t>facebook.com</a:t>
            </a:r>
            <a:r>
              <a:rPr lang="en-US"/>
              <a:t>/URL</a:t>
            </a:r>
          </a:p>
        </p:txBody>
      </p:sp>
      <p:sp>
        <p:nvSpPr>
          <p:cNvPr id="28" name="Text Placeholder 23">
            <a:extLst>
              <a:ext uri="{FF2B5EF4-FFF2-40B4-BE49-F238E27FC236}">
                <a16:creationId xmlns:a16="http://schemas.microsoft.com/office/drawing/2014/main" id="{971AC9B4-FCC0-5642-81E4-7080E62B0E6A}"/>
              </a:ext>
            </a:extLst>
          </p:cNvPr>
          <p:cNvSpPr>
            <a:spLocks noGrp="1"/>
          </p:cNvSpPr>
          <p:nvPr>
            <p:ph type="body" sz="quarter" idx="16" hasCustomPrompt="1"/>
          </p:nvPr>
        </p:nvSpPr>
        <p:spPr>
          <a:xfrm>
            <a:off x="6088856" y="4926795"/>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a:t>@</a:t>
            </a:r>
            <a:r>
              <a:rPr lang="en-US" err="1"/>
              <a:t>twitterhandle</a:t>
            </a:r>
            <a:endParaRPr lang="en-US"/>
          </a:p>
        </p:txBody>
      </p:sp>
      <p:sp>
        <p:nvSpPr>
          <p:cNvPr id="29" name="Text Placeholder 23">
            <a:extLst>
              <a:ext uri="{FF2B5EF4-FFF2-40B4-BE49-F238E27FC236}">
                <a16:creationId xmlns:a16="http://schemas.microsoft.com/office/drawing/2014/main" id="{0523A405-5F07-2F4D-B77F-90515157D8BE}"/>
              </a:ext>
            </a:extLst>
          </p:cNvPr>
          <p:cNvSpPr>
            <a:spLocks noGrp="1"/>
          </p:cNvSpPr>
          <p:nvPr>
            <p:ph type="body" sz="quarter" idx="17" hasCustomPrompt="1"/>
          </p:nvPr>
        </p:nvSpPr>
        <p:spPr>
          <a:xfrm>
            <a:off x="6088856" y="5411537"/>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err="1"/>
              <a:t>contact@uiowa.edu</a:t>
            </a:r>
            <a:endParaRPr lang="en-US"/>
          </a:p>
        </p:txBody>
      </p:sp>
      <p:pic>
        <p:nvPicPr>
          <p:cNvPr id="19" name="Picture 14">
            <a:extLst>
              <a:ext uri="{FF2B5EF4-FFF2-40B4-BE49-F238E27FC236}">
                <a16:creationId xmlns:a16="http://schemas.microsoft.com/office/drawing/2014/main" id="{57571D24-5A75-6D4A-859D-0B99A9B5D002}"/>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1852" t="17793" r="65583" b="1163"/>
          <a:stretch/>
        </p:blipFill>
        <p:spPr bwMode="auto">
          <a:xfrm>
            <a:off x="5789912" y="3619397"/>
            <a:ext cx="329938" cy="295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4">
            <a:extLst>
              <a:ext uri="{FF2B5EF4-FFF2-40B4-BE49-F238E27FC236}">
                <a16:creationId xmlns:a16="http://schemas.microsoft.com/office/drawing/2014/main" id="{8A2579D0-F259-4C48-8704-136FA35A459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40919" t="17729" r="46516" b="1227"/>
          <a:stretch/>
        </p:blipFill>
        <p:spPr bwMode="auto">
          <a:xfrm>
            <a:off x="5752008" y="4065506"/>
            <a:ext cx="329938" cy="295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0045CCAD-BF56-8F42-846C-2C755FC3C16D}"/>
              </a:ext>
            </a:extLst>
          </p:cNvPr>
          <p:cNvPicPr>
            <a:picLocks noChangeAspect="1"/>
          </p:cNvPicPr>
          <p:nvPr userDrawn="1"/>
        </p:nvPicPr>
        <p:blipFill>
          <a:blip r:embed="rId3"/>
          <a:stretch>
            <a:fillRect/>
          </a:stretch>
        </p:blipFill>
        <p:spPr>
          <a:xfrm>
            <a:off x="5664241" y="4990705"/>
            <a:ext cx="389647" cy="315930"/>
          </a:xfrm>
          <a:prstGeom prst="rect">
            <a:avLst/>
          </a:prstGeom>
        </p:spPr>
      </p:pic>
    </p:spTree>
    <p:extLst>
      <p:ext uri="{BB962C8B-B14F-4D97-AF65-F5344CB8AC3E}">
        <p14:creationId xmlns:p14="http://schemas.microsoft.com/office/powerpoint/2010/main" val="362946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DE08D1C-0D5E-8F4C-B630-327D35C2851E}"/>
              </a:ext>
            </a:extLst>
          </p:cNvPr>
          <p:cNvPicPr>
            <a:picLocks noChangeAspect="1"/>
          </p:cNvPicPr>
          <p:nvPr userDrawn="1"/>
        </p:nvPicPr>
        <p:blipFill>
          <a:blip r:embed="rId10"/>
          <a:stretch>
            <a:fillRect/>
          </a:stretch>
        </p:blipFill>
        <p:spPr>
          <a:xfrm>
            <a:off x="0" y="0"/>
            <a:ext cx="9144000" cy="6858000"/>
          </a:xfrm>
          <a:prstGeom prst="rect">
            <a:avLst/>
          </a:prstGeom>
        </p:spPr>
      </p:pic>
      <p:sp>
        <p:nvSpPr>
          <p:cNvPr id="2" name="Title Placeholder 1">
            <a:extLst>
              <a:ext uri="{FF2B5EF4-FFF2-40B4-BE49-F238E27FC236}">
                <a16:creationId xmlns:a16="http://schemas.microsoft.com/office/drawing/2014/main" id="{817B1A84-3AF2-7441-BD04-40E17B406DA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26F7B5-A644-9644-B0CB-54E848DBBD1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E623AB8D-52FB-394A-A04E-FEB81257FA8E}"/>
              </a:ext>
            </a:extLst>
          </p:cNvPr>
          <p:cNvSpPr>
            <a:spLocks noGrp="1"/>
          </p:cNvSpPr>
          <p:nvPr>
            <p:ph type="ftr" sz="quarter" idx="3"/>
          </p:nvPr>
        </p:nvSpPr>
        <p:spPr>
          <a:xfrm>
            <a:off x="293914" y="6381946"/>
            <a:ext cx="4549106" cy="441986"/>
          </a:xfrm>
          <a:prstGeom prst="rect">
            <a:avLst/>
          </a:prstGeom>
        </p:spPr>
        <p:txBody>
          <a:bodyPr vert="horz" lIns="91440" tIns="45720" rIns="91440" bIns="45720" rtlCol="0" anchor="ctr">
            <a:normAutofit/>
          </a:bodyPr>
          <a:lstStyle>
            <a:lvl1pPr algn="l">
              <a:defRPr sz="1200" b="1">
                <a:solidFill>
                  <a:schemeClr val="accent1"/>
                </a:solidFill>
              </a:defRPr>
            </a:lvl1pPr>
          </a:lstStyle>
          <a:p>
            <a:r>
              <a:rPr lang="en-US"/>
              <a:t>Law, Health Policy &amp; Disability Center</a:t>
            </a:r>
          </a:p>
        </p:txBody>
      </p:sp>
    </p:spTree>
    <p:extLst>
      <p:ext uri="{BB962C8B-B14F-4D97-AF65-F5344CB8AC3E}">
        <p14:creationId xmlns:p14="http://schemas.microsoft.com/office/powerpoint/2010/main" val="3165692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dt="0"/>
  <p:txStyles>
    <p:titleStyle>
      <a:lvl1pPr algn="l" defTabSz="685800" rtl="0" eaLnBrk="1" latinLnBrk="0" hangingPunct="1">
        <a:lnSpc>
          <a:spcPct val="9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spcAft>
          <a:spcPts val="600"/>
        </a:spcAft>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tessa-heeren@uiowa.edu" TargetMode="External"/><Relationship Id="rId2" Type="http://schemas.openxmlformats.org/officeDocument/2006/relationships/hyperlink" Target="http://disability.law.uiowa.edu/"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A6F870-F80B-B244-B223-507B85F15094}"/>
              </a:ext>
            </a:extLst>
          </p:cNvPr>
          <p:cNvSpPr>
            <a:spLocks noGrp="1"/>
          </p:cNvSpPr>
          <p:nvPr>
            <p:ph type="body" sz="quarter" idx="11"/>
          </p:nvPr>
        </p:nvSpPr>
        <p:spPr/>
        <p:txBody>
          <a:bodyPr>
            <a:normAutofit lnSpcReduction="10000"/>
          </a:bodyPr>
          <a:lstStyle/>
          <a:p>
            <a:r>
              <a:rPr lang="en-US" dirty="0"/>
              <a:t>2023 </a:t>
            </a:r>
          </a:p>
          <a:p>
            <a:r>
              <a:rPr lang="en-US" dirty="0"/>
              <a:t>Supported Community Living</a:t>
            </a:r>
          </a:p>
          <a:p>
            <a:r>
              <a:rPr lang="en-US" sz="2400" dirty="0"/>
              <a:t>Outcomes Evaluation</a:t>
            </a:r>
          </a:p>
          <a:p>
            <a:endParaRPr lang="en-US" dirty="0"/>
          </a:p>
        </p:txBody>
      </p:sp>
      <p:sp>
        <p:nvSpPr>
          <p:cNvPr id="4" name="Text Placeholder 3">
            <a:extLst>
              <a:ext uri="{FF2B5EF4-FFF2-40B4-BE49-F238E27FC236}">
                <a16:creationId xmlns:a16="http://schemas.microsoft.com/office/drawing/2014/main" id="{D6D9CCC4-BFC0-074D-8089-0845BEB17C09}"/>
              </a:ext>
            </a:extLst>
          </p:cNvPr>
          <p:cNvSpPr>
            <a:spLocks noGrp="1"/>
          </p:cNvSpPr>
          <p:nvPr>
            <p:ph type="body" sz="quarter" idx="19"/>
          </p:nvPr>
        </p:nvSpPr>
        <p:spPr/>
        <p:txBody>
          <a:bodyPr/>
          <a:lstStyle/>
          <a:p>
            <a:r>
              <a:rPr lang="en-US"/>
              <a:t>Polk County Region Governing Board</a:t>
            </a:r>
          </a:p>
        </p:txBody>
      </p:sp>
      <p:sp>
        <p:nvSpPr>
          <p:cNvPr id="5" name="Text Placeholder 4">
            <a:extLst>
              <a:ext uri="{FF2B5EF4-FFF2-40B4-BE49-F238E27FC236}">
                <a16:creationId xmlns:a16="http://schemas.microsoft.com/office/drawing/2014/main" id="{C80724E4-9BEE-4141-84E5-33D2AF9526FD}"/>
              </a:ext>
            </a:extLst>
          </p:cNvPr>
          <p:cNvSpPr>
            <a:spLocks noGrp="1"/>
          </p:cNvSpPr>
          <p:nvPr>
            <p:ph type="body" sz="quarter" idx="20"/>
          </p:nvPr>
        </p:nvSpPr>
        <p:spPr/>
        <p:txBody>
          <a:bodyPr/>
          <a:lstStyle/>
          <a:p>
            <a:r>
              <a:rPr lang="en-US"/>
              <a:t>October XX, 2023</a:t>
            </a:r>
          </a:p>
        </p:txBody>
      </p:sp>
      <p:sp>
        <p:nvSpPr>
          <p:cNvPr id="6" name="Footer Placeholder 5">
            <a:extLst>
              <a:ext uri="{FF2B5EF4-FFF2-40B4-BE49-F238E27FC236}">
                <a16:creationId xmlns:a16="http://schemas.microsoft.com/office/drawing/2014/main" id="{6A0A7767-22FC-7544-A579-E821BC68DD06}"/>
              </a:ext>
            </a:extLst>
          </p:cNvPr>
          <p:cNvSpPr>
            <a:spLocks noGrp="1"/>
          </p:cNvSpPr>
          <p:nvPr>
            <p:ph type="ftr" sz="quarter" idx="10"/>
          </p:nvPr>
        </p:nvSpPr>
        <p:spPr/>
        <p:txBody>
          <a:bodyPr/>
          <a:lstStyle/>
          <a:p>
            <a:r>
              <a:rPr lang="en-US"/>
              <a:t>Law, Health Policy &amp; Disability Center</a:t>
            </a:r>
          </a:p>
        </p:txBody>
      </p:sp>
      <p:pic>
        <p:nvPicPr>
          <p:cNvPr id="7" name="Picture Placeholder 6" descr="A picture containing text, person, stationary, writing implement&#10;&#10;Description automatically generated">
            <a:extLst>
              <a:ext uri="{FF2B5EF4-FFF2-40B4-BE49-F238E27FC236}">
                <a16:creationId xmlns:a16="http://schemas.microsoft.com/office/drawing/2014/main" id="{1A92DE90-7960-412D-A0B4-1B0D0D53A3A3}"/>
              </a:ext>
            </a:extLst>
          </p:cNvPr>
          <p:cNvPicPr>
            <a:picLocks noGrp="1" noChangeAspect="1"/>
          </p:cNvPicPr>
          <p:nvPr>
            <p:ph type="pic" sz="quarter" idx="21"/>
          </p:nvPr>
        </p:nvPicPr>
        <p:blipFill>
          <a:blip r:embed="rId2"/>
          <a:srcRect l="21332" r="21332"/>
          <a:stretch>
            <a:fillRect/>
          </a:stretch>
        </p:blipFill>
        <p:spPr/>
      </p:pic>
    </p:spTree>
    <p:extLst>
      <p:ext uri="{BB962C8B-B14F-4D97-AF65-F5344CB8AC3E}">
        <p14:creationId xmlns:p14="http://schemas.microsoft.com/office/powerpoint/2010/main" val="333596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05051BF-14CE-A24B-A715-02B83139BCFB}"/>
              </a:ext>
            </a:extLst>
          </p:cNvPr>
          <p:cNvSpPr>
            <a:spLocks noGrp="1"/>
          </p:cNvSpPr>
          <p:nvPr>
            <p:ph type="ftr" sz="quarter" idx="10"/>
          </p:nvPr>
        </p:nvSpPr>
        <p:spPr/>
        <p:txBody>
          <a:bodyPr>
            <a:normAutofit/>
          </a:bodyPr>
          <a:lstStyle/>
          <a:p>
            <a:r>
              <a:rPr lang="en-US"/>
              <a:t>Law, Health Policy &amp; Disability Center</a:t>
            </a:r>
          </a:p>
        </p:txBody>
      </p:sp>
      <p:sp>
        <p:nvSpPr>
          <p:cNvPr id="15" name="Text Placeholder 14">
            <a:extLst>
              <a:ext uri="{FF2B5EF4-FFF2-40B4-BE49-F238E27FC236}">
                <a16:creationId xmlns:a16="http://schemas.microsoft.com/office/drawing/2014/main" id="{1885E6F4-49ED-4548-A256-C58B5BD0C877}"/>
              </a:ext>
            </a:extLst>
          </p:cNvPr>
          <p:cNvSpPr>
            <a:spLocks noGrp="1"/>
          </p:cNvSpPr>
          <p:nvPr>
            <p:ph type="body" sz="quarter" idx="11"/>
          </p:nvPr>
        </p:nvSpPr>
        <p:spPr/>
        <p:txBody>
          <a:bodyPr/>
          <a:lstStyle/>
          <a:p>
            <a:r>
              <a:rPr lang="en-US"/>
              <a:t>Questions? </a:t>
            </a:r>
          </a:p>
        </p:txBody>
      </p:sp>
      <p:sp>
        <p:nvSpPr>
          <p:cNvPr id="16" name="Text Placeholder 15">
            <a:extLst>
              <a:ext uri="{FF2B5EF4-FFF2-40B4-BE49-F238E27FC236}">
                <a16:creationId xmlns:a16="http://schemas.microsoft.com/office/drawing/2014/main" id="{B376C91F-CAB1-3C48-805B-749E807C4540}"/>
              </a:ext>
            </a:extLst>
          </p:cNvPr>
          <p:cNvSpPr>
            <a:spLocks noGrp="1"/>
          </p:cNvSpPr>
          <p:nvPr>
            <p:ph type="body" sz="quarter" idx="12"/>
          </p:nvPr>
        </p:nvSpPr>
        <p:spPr/>
        <p:txBody>
          <a:bodyPr/>
          <a:lstStyle/>
          <a:p>
            <a:r>
              <a:rPr lang="en-US"/>
              <a:t>University of Iowa College of Law</a:t>
            </a:r>
          </a:p>
          <a:p>
            <a:r>
              <a:rPr lang="en-US"/>
              <a:t>Iowa City, Iowa 52242</a:t>
            </a:r>
          </a:p>
        </p:txBody>
      </p:sp>
      <p:sp>
        <p:nvSpPr>
          <p:cNvPr id="17" name="Text Placeholder 16">
            <a:extLst>
              <a:ext uri="{FF2B5EF4-FFF2-40B4-BE49-F238E27FC236}">
                <a16:creationId xmlns:a16="http://schemas.microsoft.com/office/drawing/2014/main" id="{C9772B87-9459-6848-9465-A4C18B13E484}"/>
              </a:ext>
            </a:extLst>
          </p:cNvPr>
          <p:cNvSpPr>
            <a:spLocks noGrp="1"/>
          </p:cNvSpPr>
          <p:nvPr>
            <p:ph type="body" sz="quarter" idx="13"/>
          </p:nvPr>
        </p:nvSpPr>
        <p:spPr/>
        <p:txBody>
          <a:bodyPr/>
          <a:lstStyle/>
          <a:p>
            <a:r>
              <a:rPr lang="en-US"/>
              <a:t>(319) 335-8469</a:t>
            </a:r>
          </a:p>
        </p:txBody>
      </p:sp>
      <p:sp>
        <p:nvSpPr>
          <p:cNvPr id="18" name="Text Placeholder 17">
            <a:extLst>
              <a:ext uri="{FF2B5EF4-FFF2-40B4-BE49-F238E27FC236}">
                <a16:creationId xmlns:a16="http://schemas.microsoft.com/office/drawing/2014/main" id="{43D69219-76AA-0748-98F6-F3B3F6A06B1F}"/>
              </a:ext>
            </a:extLst>
          </p:cNvPr>
          <p:cNvSpPr>
            <a:spLocks noGrp="1"/>
          </p:cNvSpPr>
          <p:nvPr>
            <p:ph type="body" sz="quarter" idx="14"/>
          </p:nvPr>
        </p:nvSpPr>
        <p:spPr/>
        <p:txBody>
          <a:bodyPr/>
          <a:lstStyle/>
          <a:p>
            <a:r>
              <a:rPr lang="en-US">
                <a:hlinkClick r:id="rId2"/>
              </a:rPr>
              <a:t>http://disability.law.uiowa.edu</a:t>
            </a:r>
            <a:endParaRPr lang="en-US"/>
          </a:p>
        </p:txBody>
      </p:sp>
      <p:sp>
        <p:nvSpPr>
          <p:cNvPr id="21" name="Text Placeholder 20">
            <a:extLst>
              <a:ext uri="{FF2B5EF4-FFF2-40B4-BE49-F238E27FC236}">
                <a16:creationId xmlns:a16="http://schemas.microsoft.com/office/drawing/2014/main" id="{00C740A9-488B-F947-9856-F9C8F4165E31}"/>
              </a:ext>
            </a:extLst>
          </p:cNvPr>
          <p:cNvSpPr>
            <a:spLocks noGrp="1"/>
          </p:cNvSpPr>
          <p:nvPr>
            <p:ph type="body" sz="quarter" idx="17"/>
          </p:nvPr>
        </p:nvSpPr>
        <p:spPr>
          <a:xfrm>
            <a:off x="6088856" y="4813094"/>
            <a:ext cx="2825354" cy="593023"/>
          </a:xfrm>
        </p:spPr>
        <p:txBody>
          <a:bodyPr/>
          <a:lstStyle/>
          <a:p>
            <a:r>
              <a:rPr lang="en-US">
                <a:hlinkClick r:id="rId3"/>
              </a:rPr>
              <a:t>tessa-heeren@uiowa.edu</a:t>
            </a:r>
            <a:endParaRPr lang="en-US"/>
          </a:p>
        </p:txBody>
      </p:sp>
    </p:spTree>
    <p:extLst>
      <p:ext uri="{BB962C8B-B14F-4D97-AF65-F5344CB8AC3E}">
        <p14:creationId xmlns:p14="http://schemas.microsoft.com/office/powerpoint/2010/main" val="58266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1813-597A-D04C-A56F-A8D4CA01DD32}"/>
              </a:ext>
            </a:extLst>
          </p:cNvPr>
          <p:cNvSpPr>
            <a:spLocks noGrp="1"/>
          </p:cNvSpPr>
          <p:nvPr>
            <p:ph type="title"/>
          </p:nvPr>
        </p:nvSpPr>
        <p:spPr/>
        <p:txBody>
          <a:bodyPr>
            <a:normAutofit/>
          </a:bodyPr>
          <a:lstStyle/>
          <a:p>
            <a:pPr algn="ctr"/>
            <a:r>
              <a:rPr lang="en-US"/>
              <a:t>2023 Evaluation Limitations</a:t>
            </a:r>
          </a:p>
        </p:txBody>
      </p:sp>
      <p:sp>
        <p:nvSpPr>
          <p:cNvPr id="10" name="Content Placeholder 9">
            <a:extLst>
              <a:ext uri="{FF2B5EF4-FFF2-40B4-BE49-F238E27FC236}">
                <a16:creationId xmlns:a16="http://schemas.microsoft.com/office/drawing/2014/main" id="{F59D9658-BB71-9181-B1EC-0C65513ABE7F}"/>
              </a:ext>
            </a:extLst>
          </p:cNvPr>
          <p:cNvSpPr>
            <a:spLocks noGrp="1"/>
          </p:cNvSpPr>
          <p:nvPr>
            <p:ph idx="1"/>
          </p:nvPr>
        </p:nvSpPr>
        <p:spPr>
          <a:xfrm>
            <a:off x="628650" y="1825625"/>
            <a:ext cx="3192236" cy="4051172"/>
          </a:xfrm>
        </p:spPr>
        <p:txBody>
          <a:bodyPr vert="horz" lIns="91440" tIns="45720" rIns="91440" bIns="45720" rtlCol="0" anchor="t">
            <a:normAutofit fontScale="70000" lnSpcReduction="20000"/>
          </a:bodyPr>
          <a:lstStyle/>
          <a:p>
            <a:pPr marL="305435" indent="-298450">
              <a:lnSpc>
                <a:spcPct val="120000"/>
              </a:lnSpc>
            </a:pPr>
            <a:r>
              <a:rPr lang="en-US" dirty="0"/>
              <a:t>Transition from managing outcome data in Polk MIS to statewide CSN system began in July 2022</a:t>
            </a:r>
          </a:p>
          <a:p>
            <a:pPr marL="305435" indent="-298450">
              <a:lnSpc>
                <a:spcPct val="120000"/>
              </a:lnSpc>
            </a:pPr>
            <a:r>
              <a:rPr lang="en-US" dirty="0"/>
              <a:t>Outcome data for </a:t>
            </a:r>
            <a:r>
              <a:rPr lang="en-US" b="1" dirty="0"/>
              <a:t>12 outcomes </a:t>
            </a:r>
            <a:r>
              <a:rPr lang="en-US" dirty="0"/>
              <a:t>(right) were excluded from the 2023 evaluation, only survey-based outcomes were included </a:t>
            </a:r>
            <a:endParaRPr lang="en-US" dirty="0">
              <a:cs typeface="Arial"/>
            </a:endParaRPr>
          </a:p>
          <a:p>
            <a:pPr marL="305435" indent="-298450">
              <a:lnSpc>
                <a:spcPct val="120000"/>
              </a:lnSpc>
            </a:pPr>
            <a:r>
              <a:rPr lang="en-US" dirty="0"/>
              <a:t>Some agencies continued to track outcomes internally </a:t>
            </a:r>
            <a:endParaRPr lang="en-US" dirty="0">
              <a:cs typeface="Arial" panose="020B0604020202020204"/>
            </a:endParaRPr>
          </a:p>
        </p:txBody>
      </p:sp>
      <p:sp>
        <p:nvSpPr>
          <p:cNvPr id="4" name="Footer Placeholder 3">
            <a:extLst>
              <a:ext uri="{FF2B5EF4-FFF2-40B4-BE49-F238E27FC236}">
                <a16:creationId xmlns:a16="http://schemas.microsoft.com/office/drawing/2014/main" id="{69265452-72B4-7046-AC3E-89500E80F420}"/>
              </a:ext>
            </a:extLst>
          </p:cNvPr>
          <p:cNvSpPr>
            <a:spLocks noGrp="1"/>
          </p:cNvSpPr>
          <p:nvPr>
            <p:ph type="ftr" sz="quarter" idx="10"/>
          </p:nvPr>
        </p:nvSpPr>
        <p:spPr/>
        <p:txBody>
          <a:bodyPr/>
          <a:lstStyle/>
          <a:p>
            <a:r>
              <a:rPr lang="en-US"/>
              <a:t>Law, Health Policy &amp; Disability Center</a:t>
            </a:r>
          </a:p>
        </p:txBody>
      </p:sp>
      <p:pic>
        <p:nvPicPr>
          <p:cNvPr id="9" name="Picture 8" descr="A screenshot of a computer&#10;&#10;Description automatically generated">
            <a:extLst>
              <a:ext uri="{FF2B5EF4-FFF2-40B4-BE49-F238E27FC236}">
                <a16:creationId xmlns:a16="http://schemas.microsoft.com/office/drawing/2014/main" id="{EBB1E35B-BEF8-AFAF-98EE-9B33891FF3C8}"/>
              </a:ext>
            </a:extLst>
          </p:cNvPr>
          <p:cNvPicPr>
            <a:picLocks noChangeAspect="1"/>
          </p:cNvPicPr>
          <p:nvPr/>
        </p:nvPicPr>
        <p:blipFill rotWithShape="1">
          <a:blip r:embed="rId2">
            <a:extLst>
              <a:ext uri="{28A0092B-C50C-407E-A947-70E740481C1C}">
                <a14:useLocalDpi xmlns:a14="http://schemas.microsoft.com/office/drawing/2010/main" val="0"/>
              </a:ext>
            </a:extLst>
          </a:blip>
          <a:srcRect l="5858" t="37976" r="6623" b="18175"/>
          <a:stretch/>
        </p:blipFill>
        <p:spPr bwMode="auto">
          <a:xfrm>
            <a:off x="3853800" y="2100943"/>
            <a:ext cx="4661550" cy="31133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48096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SCL System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sp>
        <p:nvSpPr>
          <p:cNvPr id="14" name="Text Box 2">
            <a:extLst>
              <a:ext uri="{FF2B5EF4-FFF2-40B4-BE49-F238E27FC236}">
                <a16:creationId xmlns:a16="http://schemas.microsoft.com/office/drawing/2014/main" id="{72F73805-FAFB-039C-8785-0D53FA06A206}"/>
              </a:ext>
            </a:extLst>
          </p:cNvPr>
          <p:cNvSpPr txBox="1">
            <a:spLocks noChangeArrowheads="1"/>
          </p:cNvSpPr>
          <p:nvPr/>
        </p:nvSpPr>
        <p:spPr bwMode="auto">
          <a:xfrm>
            <a:off x="751287" y="3091781"/>
            <a:ext cx="7426821" cy="1648039"/>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a typeface="Book Antiqua" panose="02040602050305030304" pitchFamily="18" charset="0"/>
                <a:cs typeface="Times New Roman" panose="02020603050405020304" pitchFamily="18" charset="0"/>
              </a:rPr>
              <a:t>In 2023, t</a:t>
            </a:r>
            <a:r>
              <a:rPr lang="en-US" b="1" dirty="0">
                <a:effectLst/>
                <a:ea typeface="Book Antiqua" panose="02040602050305030304" pitchFamily="18" charset="0"/>
                <a:cs typeface="Times New Roman" panose="02020603050405020304" pitchFamily="18" charset="0"/>
              </a:rPr>
              <a:t>he SCL System </a:t>
            </a:r>
            <a:r>
              <a:rPr lang="en-US" sz="1800" b="1" i="1" dirty="0">
                <a:solidFill>
                  <a:srgbClr val="0070C0"/>
                </a:solidFill>
                <a:effectLst/>
                <a:ea typeface="Book Antiqua" panose="02040602050305030304" pitchFamily="18" charset="0"/>
                <a:cs typeface="Times New Roman" panose="02020603050405020304" pitchFamily="18" charset="0"/>
              </a:rPr>
              <a:t>Exceeds Expectations</a:t>
            </a:r>
            <a:r>
              <a:rPr lang="en-US" b="1" dirty="0">
                <a:effectLst/>
                <a:ea typeface="Book Antiqua" panose="02040602050305030304" pitchFamily="18" charset="0"/>
                <a:cs typeface="Times New Roman" panose="02020603050405020304" pitchFamily="18" charset="0"/>
              </a:rPr>
              <a:t> in </a:t>
            </a:r>
            <a:r>
              <a:rPr lang="en-US" b="1" dirty="0">
                <a:ea typeface="Book Antiqua" panose="02040602050305030304" pitchFamily="18" charset="0"/>
                <a:cs typeface="Times New Roman" panose="02020603050405020304" pitchFamily="18" charset="0"/>
              </a:rPr>
              <a:t>O</a:t>
            </a:r>
            <a:r>
              <a:rPr lang="en-US" b="1" dirty="0">
                <a:effectLst/>
                <a:ea typeface="Book Antiqua" panose="02040602050305030304" pitchFamily="18" charset="0"/>
                <a:cs typeface="Times New Roman" panose="02020603050405020304" pitchFamily="18" charset="0"/>
              </a:rPr>
              <a:t>verall </a:t>
            </a:r>
            <a:r>
              <a:rPr lang="en-US" b="1" dirty="0">
                <a:ea typeface="Book Antiqua" panose="02040602050305030304" pitchFamily="18" charset="0"/>
                <a:cs typeface="Times New Roman" panose="02020603050405020304" pitchFamily="18" charset="0"/>
              </a:rPr>
              <a:t>P</a:t>
            </a:r>
            <a:r>
              <a:rPr lang="en-US" b="1" dirty="0">
                <a:effectLst/>
                <a:ea typeface="Book Antiqua" panose="02040602050305030304" pitchFamily="18" charset="0"/>
                <a:cs typeface="Times New Roman" panose="02020603050405020304" pitchFamily="18" charset="0"/>
              </a:rPr>
              <a:t>erformance (94%)</a:t>
            </a:r>
            <a:endParaRPr lang="en-US" sz="1600" dirty="0">
              <a:effectLst/>
              <a:ea typeface="Book Antiqua" panose="0204060205030503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600" dirty="0">
                <a:effectLst/>
                <a:ea typeface="Book Antiqua" panose="02040602050305030304" pitchFamily="18" charset="0"/>
                <a:cs typeface="Times New Roman" panose="02020603050405020304" pitchFamily="18" charset="0"/>
              </a:rPr>
              <a:t>Participant Satisfaction </a:t>
            </a:r>
            <a:r>
              <a:rPr lang="en-US" sz="1600" b="1" i="1" dirty="0">
                <a:solidFill>
                  <a:srgbClr val="0070C0"/>
                </a:solidFill>
                <a:effectLst/>
                <a:ea typeface="Book Antiqua" panose="02040602050305030304" pitchFamily="18" charset="0"/>
                <a:cs typeface="Times New Roman" panose="02020603050405020304" pitchFamily="18" charset="0"/>
              </a:rPr>
              <a:t>Exceeds Expectations</a:t>
            </a:r>
            <a:r>
              <a:rPr lang="en-US" sz="1600" b="1" i="1" dirty="0">
                <a:solidFill>
                  <a:srgbClr val="0070C0"/>
                </a:solidFill>
                <a:ea typeface="Book Antiqua" panose="02040602050305030304" pitchFamily="18" charset="0"/>
                <a:cs typeface="Times New Roman" panose="02020603050405020304" pitchFamily="18" charset="0"/>
              </a:rPr>
              <a:t> </a:t>
            </a:r>
            <a:r>
              <a:rPr kumimoji="0" lang="en-US" sz="1800" b="0" i="0" u="none" strike="noStrike" kern="1200" cap="none" spc="0" normalizeH="0" baseline="0" noProof="0" dirty="0">
                <a:ln>
                  <a:noFill/>
                </a:ln>
                <a:solidFill>
                  <a:srgbClr val="000000"/>
                </a:solidFill>
                <a:effectLst/>
                <a:uLnTx/>
                <a:uFillTx/>
                <a:latin typeface="Franklin Gothic Medium" panose="020B0603020102020204" pitchFamily="34" charset="0"/>
                <a:ea typeface="Book Antiqua" panose="02040602050305030304" pitchFamily="18" charset="0"/>
                <a:cs typeface="Times New Roman" panose="02020603050405020304" pitchFamily="18" charset="0"/>
              </a:rPr>
              <a:t>(95%)</a:t>
            </a:r>
            <a:endParaRPr lang="en-US" sz="1600" dirty="0">
              <a:effectLst/>
              <a:ea typeface="Book Antiqua" panose="02040602050305030304" pitchFamily="18" charset="0"/>
              <a:cs typeface="Times New Roman" panose="02020603050405020304" pitchFamily="18" charset="0"/>
            </a:endParaRPr>
          </a:p>
          <a:p>
            <a:pPr>
              <a:spcAft>
                <a:spcPts val="600"/>
              </a:spcAft>
            </a:pPr>
            <a:r>
              <a:rPr lang="en-US" sz="1600" dirty="0">
                <a:ea typeface="Book Antiqua" panose="02040602050305030304" pitchFamily="18" charset="0"/>
                <a:cs typeface="Times New Roman" panose="02020603050405020304" pitchFamily="18" charset="0"/>
              </a:rPr>
              <a:t>Quality of Life</a:t>
            </a:r>
            <a:r>
              <a:rPr lang="en-US" sz="1600" dirty="0">
                <a:effectLst/>
                <a:ea typeface="Book Antiqua" panose="02040602050305030304" pitchFamily="18" charset="0"/>
                <a:cs typeface="Times New Roman" panose="02020603050405020304" pitchFamily="18" charset="0"/>
              </a:rPr>
              <a:t> </a:t>
            </a:r>
            <a:r>
              <a:rPr lang="en-US" sz="16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Meets Expectations</a:t>
            </a:r>
            <a:r>
              <a:rPr lang="en-US" sz="1800" dirty="0">
                <a:effectLst/>
                <a:latin typeface="Franklin Gothic Medium" panose="020B0603020102020204" pitchFamily="34" charset="0"/>
                <a:ea typeface="Book Antiqua" panose="02040602050305030304" pitchFamily="18" charset="0"/>
                <a:cs typeface="Times New Roman" panose="02020603050405020304" pitchFamily="18" charset="0"/>
              </a:rPr>
              <a:t> (93%)</a:t>
            </a:r>
            <a:endParaRPr lang="en-US" sz="1600" dirty="0">
              <a:effectLst/>
              <a:ea typeface="Book Antiqua" panose="02040602050305030304" pitchFamily="18" charset="0"/>
              <a:cs typeface="Times New Roman" panose="02020603050405020304" pitchFamily="18" charset="0"/>
            </a:endParaRPr>
          </a:p>
        </p:txBody>
      </p:sp>
      <p:pic>
        <p:nvPicPr>
          <p:cNvPr id="3" name="Picture 2" descr="A screenshot of a computer&#10;&#10;Description automatically generated">
            <a:extLst>
              <a:ext uri="{FF2B5EF4-FFF2-40B4-BE49-F238E27FC236}">
                <a16:creationId xmlns:a16="http://schemas.microsoft.com/office/drawing/2014/main" id="{1C71E0EB-C6C4-C331-5FA9-3CAA0F88B28B}"/>
              </a:ext>
            </a:extLst>
          </p:cNvPr>
          <p:cNvPicPr>
            <a:picLocks noChangeAspect="1"/>
          </p:cNvPicPr>
          <p:nvPr/>
        </p:nvPicPr>
        <p:blipFill rotWithShape="1">
          <a:blip r:embed="rId2">
            <a:extLst>
              <a:ext uri="{28A0092B-C50C-407E-A947-70E740481C1C}">
                <a14:useLocalDpi xmlns:a14="http://schemas.microsoft.com/office/drawing/2010/main" val="0"/>
              </a:ext>
            </a:extLst>
          </a:blip>
          <a:srcRect l="5858" t="10724" r="6623" b="70298"/>
          <a:stretch/>
        </p:blipFill>
        <p:spPr bwMode="auto">
          <a:xfrm>
            <a:off x="1643741" y="1496274"/>
            <a:ext cx="5641915" cy="1630875"/>
          </a:xfrm>
          <a:prstGeom prst="rect">
            <a:avLst/>
          </a:prstGeom>
          <a:ln>
            <a:noFill/>
          </a:ln>
          <a:extLst>
            <a:ext uri="{53640926-AAD7-44D8-BBD7-CCE9431645EC}">
              <a14:shadowObscured xmlns:a14="http://schemas.microsoft.com/office/drawing/2010/main"/>
            </a:ext>
          </a:extLst>
        </p:spPr>
      </p:pic>
      <p:graphicFrame>
        <p:nvGraphicFramePr>
          <p:cNvPr id="6" name="Table 5">
            <a:extLst>
              <a:ext uri="{FF2B5EF4-FFF2-40B4-BE49-F238E27FC236}">
                <a16:creationId xmlns:a16="http://schemas.microsoft.com/office/drawing/2014/main" id="{A5E8176E-F836-1CAF-8417-854B73F62F26}"/>
              </a:ext>
            </a:extLst>
          </p:cNvPr>
          <p:cNvGraphicFramePr>
            <a:graphicFrameLocks noGrp="1"/>
          </p:cNvGraphicFramePr>
          <p:nvPr>
            <p:extLst>
              <p:ext uri="{D42A27DB-BD31-4B8C-83A1-F6EECF244321}">
                <p14:modId xmlns:p14="http://schemas.microsoft.com/office/powerpoint/2010/main" val="2848847313"/>
              </p:ext>
            </p:extLst>
          </p:nvPr>
        </p:nvGraphicFramePr>
        <p:xfrm>
          <a:off x="410936" y="4620106"/>
          <a:ext cx="7886700" cy="1524000"/>
        </p:xfrm>
        <a:graphic>
          <a:graphicData uri="http://schemas.openxmlformats.org/drawingml/2006/table">
            <a:tbl>
              <a:tblPr firstRow="1" firstCol="1" bandRow="1"/>
              <a:tblGrid>
                <a:gridCol w="1971675">
                  <a:extLst>
                    <a:ext uri="{9D8B030D-6E8A-4147-A177-3AD203B41FA5}">
                      <a16:colId xmlns:a16="http://schemas.microsoft.com/office/drawing/2014/main" val="1980030781"/>
                    </a:ext>
                  </a:extLst>
                </a:gridCol>
                <a:gridCol w="1971675">
                  <a:extLst>
                    <a:ext uri="{9D8B030D-6E8A-4147-A177-3AD203B41FA5}">
                      <a16:colId xmlns:a16="http://schemas.microsoft.com/office/drawing/2014/main" val="1068284654"/>
                    </a:ext>
                  </a:extLst>
                </a:gridCol>
                <a:gridCol w="1971675">
                  <a:extLst>
                    <a:ext uri="{9D8B030D-6E8A-4147-A177-3AD203B41FA5}">
                      <a16:colId xmlns:a16="http://schemas.microsoft.com/office/drawing/2014/main" val="3060958880"/>
                    </a:ext>
                  </a:extLst>
                </a:gridCol>
                <a:gridCol w="1971675">
                  <a:extLst>
                    <a:ext uri="{9D8B030D-6E8A-4147-A177-3AD203B41FA5}">
                      <a16:colId xmlns:a16="http://schemas.microsoft.com/office/drawing/2014/main" val="4182634789"/>
                    </a:ext>
                  </a:extLst>
                </a:gridCol>
              </a:tblGrid>
              <a:tr h="150055">
                <a:tc>
                  <a:txBody>
                    <a:bodyPr/>
                    <a:lstStyle/>
                    <a:p>
                      <a:pPr>
                        <a:spcBef>
                          <a:spcPts val="200"/>
                        </a:spcBef>
                        <a:spcAft>
                          <a:spcPts val="200"/>
                        </a:spcAft>
                      </a:pPr>
                      <a:endParaRPr lang="en-US" sz="1200" dirty="0">
                        <a:effectLst/>
                        <a:latin typeface="Book Antiqua" panose="02040602050305030304" pitchFamily="18" charset="0"/>
                      </a:endParaRPr>
                    </a:p>
                  </a:txBody>
                  <a:tcPr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Participant Satisfaction</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Quality of Life</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System Overall</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0811660"/>
                  </a:ext>
                </a:extLst>
              </a:tr>
              <a:tr h="150055">
                <a:tc>
                  <a:txBody>
                    <a:bodyPr/>
                    <a:lstStyle/>
                    <a:p>
                      <a:pPr marL="0" marR="0" algn="ctr">
                        <a:spcBef>
                          <a:spcPts val="200"/>
                        </a:spcBef>
                        <a:spcAft>
                          <a:spcPts val="200"/>
                        </a:spcAft>
                      </a:pPr>
                      <a:r>
                        <a:rPr lang="en-US" sz="11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Exceeds Expectations</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88%+</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7300731"/>
                  </a:ext>
                </a:extLst>
              </a:tr>
              <a:tr h="150055">
                <a:tc>
                  <a:txBody>
                    <a:bodyPr/>
                    <a:lstStyle/>
                    <a:p>
                      <a:pPr marL="0" marR="0" algn="ctr">
                        <a:spcBef>
                          <a:spcPts val="200"/>
                        </a:spcBef>
                        <a:spcAft>
                          <a:spcPts val="200"/>
                        </a:spcAft>
                      </a:pPr>
                      <a:r>
                        <a:rPr lang="en-US" sz="1100" b="1" i="1">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Meets Expectations</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 - 94%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85% - 94%</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75-87%</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6355877"/>
                  </a:ext>
                </a:extLst>
              </a:tr>
              <a:tr h="150055">
                <a:tc>
                  <a:txBody>
                    <a:bodyPr/>
                    <a:lstStyle/>
                    <a:p>
                      <a:pPr marL="0" marR="0" algn="ctr">
                        <a:spcBef>
                          <a:spcPts val="200"/>
                        </a:spcBef>
                        <a:spcAft>
                          <a:spcPts val="200"/>
                        </a:spcAft>
                      </a:pPr>
                      <a:r>
                        <a:rPr lang="en-US" sz="1100" b="1" i="1">
                          <a:solidFill>
                            <a:srgbClr val="FF9900"/>
                          </a:solidFill>
                          <a:effectLst/>
                          <a:latin typeface="Arial" panose="020B0604020202020204" pitchFamily="34" charset="0"/>
                          <a:ea typeface="Book Antiqua" panose="02040602050305030304" pitchFamily="18" charset="0"/>
                          <a:cs typeface="Times New Roman" panose="02020603050405020304" pitchFamily="18" charset="0"/>
                        </a:rPr>
                        <a:t>Needs Improvement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85% - 89%</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 - 84%</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63-74%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212869"/>
                  </a:ext>
                </a:extLst>
              </a:tr>
              <a:tr h="233418">
                <a:tc>
                  <a:txBody>
                    <a:bodyPr/>
                    <a:lstStyle/>
                    <a:p>
                      <a:pPr marL="0" marR="0" algn="ctr">
                        <a:spcBef>
                          <a:spcPts val="200"/>
                        </a:spcBef>
                        <a:spcAft>
                          <a:spcPts val="200"/>
                        </a:spcAft>
                      </a:pPr>
                      <a:r>
                        <a:rPr lang="en-US" sz="1100" b="1" i="1">
                          <a:solidFill>
                            <a:srgbClr val="C00000"/>
                          </a:solidFill>
                          <a:effectLst/>
                          <a:latin typeface="Arial" panose="020B0604020202020204" pitchFamily="34" charset="0"/>
                          <a:ea typeface="Book Antiqua" panose="02040602050305030304" pitchFamily="18" charset="0"/>
                          <a:cs typeface="Times New Roman" panose="02020603050405020304" pitchFamily="18" charset="0"/>
                        </a:rPr>
                        <a:t>Does Not Meet Minimum Expectations</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85%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 80%</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20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&lt;63%</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535583"/>
                  </a:ext>
                </a:extLst>
              </a:tr>
            </a:tbl>
          </a:graphicData>
        </a:graphic>
      </p:graphicFrame>
    </p:spTree>
    <p:extLst>
      <p:ext uri="{BB962C8B-B14F-4D97-AF65-F5344CB8AC3E}">
        <p14:creationId xmlns:p14="http://schemas.microsoft.com/office/powerpoint/2010/main" val="427373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B17B8-B87B-0F4F-431B-0143B0860916}"/>
              </a:ext>
            </a:extLst>
          </p:cNvPr>
          <p:cNvSpPr>
            <a:spLocks noGrp="1"/>
          </p:cNvSpPr>
          <p:nvPr>
            <p:ph type="title"/>
          </p:nvPr>
        </p:nvSpPr>
        <p:spPr/>
        <p:txBody>
          <a:bodyPr/>
          <a:lstStyle/>
          <a:p>
            <a:r>
              <a:rPr lang="en-US" dirty="0"/>
              <a:t>SCL Performance by Agency 2023*</a:t>
            </a:r>
          </a:p>
        </p:txBody>
      </p:sp>
      <p:sp>
        <p:nvSpPr>
          <p:cNvPr id="4" name="Footer Placeholder 3">
            <a:extLst>
              <a:ext uri="{FF2B5EF4-FFF2-40B4-BE49-F238E27FC236}">
                <a16:creationId xmlns:a16="http://schemas.microsoft.com/office/drawing/2014/main" id="{012E4135-12F0-E8D6-E7E7-79524C573F41}"/>
              </a:ext>
            </a:extLst>
          </p:cNvPr>
          <p:cNvSpPr>
            <a:spLocks noGrp="1"/>
          </p:cNvSpPr>
          <p:nvPr>
            <p:ph type="ftr" sz="quarter" idx="10"/>
          </p:nvPr>
        </p:nvSpPr>
        <p:spPr/>
        <p:txBody>
          <a:bodyPr/>
          <a:lstStyle/>
          <a:p>
            <a:r>
              <a:rPr lang="en-US"/>
              <a:t>Law, Health Policy &amp; Disability Center</a:t>
            </a:r>
          </a:p>
        </p:txBody>
      </p:sp>
      <p:sp>
        <p:nvSpPr>
          <p:cNvPr id="8" name="TextBox 7">
            <a:extLst>
              <a:ext uri="{FF2B5EF4-FFF2-40B4-BE49-F238E27FC236}">
                <a16:creationId xmlns:a16="http://schemas.microsoft.com/office/drawing/2014/main" id="{141965D1-F7FF-141B-2D7C-8B052A7C5477}"/>
              </a:ext>
            </a:extLst>
          </p:cNvPr>
          <p:cNvSpPr txBox="1"/>
          <p:nvPr/>
        </p:nvSpPr>
        <p:spPr>
          <a:xfrm>
            <a:off x="772884" y="6021764"/>
            <a:ext cx="8196943" cy="261610"/>
          </a:xfrm>
          <a:prstGeom prst="rect">
            <a:avLst/>
          </a:prstGeom>
          <a:noFill/>
        </p:spPr>
        <p:txBody>
          <a:bodyPr wrap="square">
            <a:spAutoFit/>
          </a:bodyPr>
          <a:lstStyle/>
          <a:p>
            <a:r>
              <a:rPr lang="en-US" sz="1100" dirty="0">
                <a:effectLst/>
                <a:latin typeface="Arial" panose="020B0604020202020204" pitchFamily="34" charset="0"/>
                <a:ea typeface="Book Antiqua" panose="02040602050305030304" pitchFamily="18" charset="0"/>
                <a:cs typeface="Times New Roman" panose="02020603050405020304" pitchFamily="18" charset="0"/>
              </a:rPr>
              <a:t> *Overall performance calculations in 2023 were adjusted to accommodate a data management transition</a:t>
            </a:r>
            <a:endParaRPr lang="en-US" sz="1100" dirty="0"/>
          </a:p>
        </p:txBody>
      </p:sp>
      <p:graphicFrame>
        <p:nvGraphicFramePr>
          <p:cNvPr id="11" name="Chart 10">
            <a:extLst>
              <a:ext uri="{FF2B5EF4-FFF2-40B4-BE49-F238E27FC236}">
                <a16:creationId xmlns:a16="http://schemas.microsoft.com/office/drawing/2014/main" id="{40619BB6-2219-4788-AC45-A4D7C616BF73}"/>
              </a:ext>
            </a:extLst>
          </p:cNvPr>
          <p:cNvGraphicFramePr/>
          <p:nvPr>
            <p:extLst>
              <p:ext uri="{D42A27DB-BD31-4B8C-83A1-F6EECF244321}">
                <p14:modId xmlns:p14="http://schemas.microsoft.com/office/powerpoint/2010/main" val="2552193055"/>
              </p:ext>
            </p:extLst>
          </p:nvPr>
        </p:nvGraphicFramePr>
        <p:xfrm>
          <a:off x="979715" y="1328054"/>
          <a:ext cx="7043056" cy="45848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0603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SCL System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graphicFrame>
        <p:nvGraphicFramePr>
          <p:cNvPr id="6" name="Table 5">
            <a:extLst>
              <a:ext uri="{FF2B5EF4-FFF2-40B4-BE49-F238E27FC236}">
                <a16:creationId xmlns:a16="http://schemas.microsoft.com/office/drawing/2014/main" id="{883FD041-DBA9-29E0-0CF7-86F4C7E70A19}"/>
              </a:ext>
            </a:extLst>
          </p:cNvPr>
          <p:cNvGraphicFramePr>
            <a:graphicFrameLocks noGrp="1"/>
          </p:cNvGraphicFramePr>
          <p:nvPr>
            <p:extLst>
              <p:ext uri="{D42A27DB-BD31-4B8C-83A1-F6EECF244321}">
                <p14:modId xmlns:p14="http://schemas.microsoft.com/office/powerpoint/2010/main" val="1348702162"/>
              </p:ext>
            </p:extLst>
          </p:nvPr>
        </p:nvGraphicFramePr>
        <p:xfrm>
          <a:off x="1345883" y="1535906"/>
          <a:ext cx="5995033" cy="4321175"/>
        </p:xfrm>
        <a:graphic>
          <a:graphicData uri="http://schemas.openxmlformats.org/drawingml/2006/table">
            <a:tbl>
              <a:tblPr firstRow="1" firstCol="1" bandRow="1"/>
              <a:tblGrid>
                <a:gridCol w="1301115">
                  <a:extLst>
                    <a:ext uri="{9D8B030D-6E8A-4147-A177-3AD203B41FA5}">
                      <a16:colId xmlns:a16="http://schemas.microsoft.com/office/drawing/2014/main" val="3757152928"/>
                    </a:ext>
                  </a:extLst>
                </a:gridCol>
                <a:gridCol w="1129030">
                  <a:extLst>
                    <a:ext uri="{9D8B030D-6E8A-4147-A177-3AD203B41FA5}">
                      <a16:colId xmlns:a16="http://schemas.microsoft.com/office/drawing/2014/main" val="2454329692"/>
                    </a:ext>
                  </a:extLst>
                </a:gridCol>
                <a:gridCol w="594148">
                  <a:extLst>
                    <a:ext uri="{9D8B030D-6E8A-4147-A177-3AD203B41FA5}">
                      <a16:colId xmlns:a16="http://schemas.microsoft.com/office/drawing/2014/main" val="3924436159"/>
                    </a:ext>
                  </a:extLst>
                </a:gridCol>
                <a:gridCol w="594148">
                  <a:extLst>
                    <a:ext uri="{9D8B030D-6E8A-4147-A177-3AD203B41FA5}">
                      <a16:colId xmlns:a16="http://schemas.microsoft.com/office/drawing/2014/main" val="3692816698"/>
                    </a:ext>
                  </a:extLst>
                </a:gridCol>
                <a:gridCol w="594148">
                  <a:extLst>
                    <a:ext uri="{9D8B030D-6E8A-4147-A177-3AD203B41FA5}">
                      <a16:colId xmlns:a16="http://schemas.microsoft.com/office/drawing/2014/main" val="1231201592"/>
                    </a:ext>
                  </a:extLst>
                </a:gridCol>
                <a:gridCol w="594148">
                  <a:extLst>
                    <a:ext uri="{9D8B030D-6E8A-4147-A177-3AD203B41FA5}">
                      <a16:colId xmlns:a16="http://schemas.microsoft.com/office/drawing/2014/main" val="1139653939"/>
                    </a:ext>
                  </a:extLst>
                </a:gridCol>
                <a:gridCol w="594148">
                  <a:extLst>
                    <a:ext uri="{9D8B030D-6E8A-4147-A177-3AD203B41FA5}">
                      <a16:colId xmlns:a16="http://schemas.microsoft.com/office/drawing/2014/main" val="1714691073"/>
                    </a:ext>
                  </a:extLst>
                </a:gridCol>
                <a:gridCol w="594148">
                  <a:extLst>
                    <a:ext uri="{9D8B030D-6E8A-4147-A177-3AD203B41FA5}">
                      <a16:colId xmlns:a16="http://schemas.microsoft.com/office/drawing/2014/main" val="421048915"/>
                    </a:ext>
                  </a:extLst>
                </a:gridCol>
              </a:tblGrid>
              <a:tr h="265430">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N (# of Participant respondents)</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Participant Satisfaction</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Participant Quality of Life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Agency Overall</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977532051"/>
                  </a:ext>
                </a:extLst>
              </a:tr>
              <a:tr h="114300">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Performance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Score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Performance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Score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Performance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000000"/>
                          </a:solidFill>
                          <a:effectLst/>
                          <a:latin typeface="Arial" panose="020B0604020202020204" pitchFamily="34" charset="0"/>
                          <a:ea typeface="Segoe UI" panose="020B0502040204020203" pitchFamily="34" charset="0"/>
                          <a:cs typeface="Arial" panose="020B0604020202020204" pitchFamily="34" charset="0"/>
                        </a:rPr>
                        <a:t>Score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5079113"/>
                  </a:ext>
                </a:extLst>
              </a:tr>
              <a:tr h="114300">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Balance Autism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234323"/>
                  </a:ext>
                </a:extLst>
              </a:tr>
              <a:tr h="114300">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Broadlawns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98%</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092969"/>
                  </a:ext>
                </a:extLst>
              </a:tr>
              <a:tr h="114300">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Candeo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1710614"/>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ChildServe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98%</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99%</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1246180"/>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COC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870074"/>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Crest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295872"/>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Easterseals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89%</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92%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099732"/>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Eyerly Ball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98%</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89%</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93%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1407424"/>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HOPE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100%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711824"/>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Link Associates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92%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6135475"/>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Lutheran Services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97%</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96%</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8412473"/>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Mainstream Living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88%</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FF9933"/>
                          </a:solidFill>
                          <a:effectLst/>
                          <a:latin typeface="Arial" panose="020B0604020202020204"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FF9933"/>
                          </a:solidFill>
                          <a:effectLst/>
                          <a:latin typeface="Arial" panose="020B0604020202020204"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85%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3560467"/>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Mosaic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98%</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99%</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9939952"/>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Optimae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97%</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96%</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953006"/>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Progress Industries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92%</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96%</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Book Antiqua" panose="02040602050305030304" pitchFamily="18" charset="0"/>
                          <a:cs typeface="Arial" panose="020B0604020202020204" pitchFamily="34" charset="0"/>
                        </a:rPr>
                        <a:t>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7686692"/>
                  </a:ext>
                </a:extLst>
              </a:tr>
              <a:tr h="229235">
                <a:tc>
                  <a:txBody>
                    <a:bodyPr/>
                    <a:lstStyle/>
                    <a:p>
                      <a:pPr marL="0" marR="0" algn="ctr">
                        <a:spcBef>
                          <a:spcPts val="0"/>
                        </a:spcBef>
                        <a:spcAft>
                          <a:spcPts val="0"/>
                        </a:spcAft>
                      </a:pPr>
                      <a:r>
                        <a:rPr lang="en-US" sz="1100">
                          <a:effectLst/>
                          <a:latin typeface="Arial" panose="020B0604020202020204" pitchFamily="34" charset="0"/>
                          <a:ea typeface="Book Antiqua" panose="02040602050305030304" pitchFamily="18" charset="0"/>
                          <a:cs typeface="Times New Roman" panose="02020603050405020304" pitchFamily="18" charset="0"/>
                        </a:rPr>
                        <a:t>Stepping Stone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7281391"/>
                  </a:ext>
                </a:extLst>
              </a:tr>
              <a:tr h="229235">
                <a:tc>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System Average</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177</a:t>
                      </a: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(total)</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95%</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8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94%</a:t>
                      </a:r>
                      <a:endParaRPr lang="en-US" sz="110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4472C4"/>
                          </a:solidFill>
                          <a:effectLst/>
                          <a:latin typeface="Arial" panose="020B0604020202020204" pitchFamily="34" charset="0"/>
                          <a:ea typeface="Times New Roman" panose="02020603050405020304" pitchFamily="18" charset="0"/>
                          <a:cs typeface="Arial" panose="020B0604020202020204" pitchFamily="34" charset="0"/>
                        </a:rPr>
                        <a:t>4</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7121513"/>
                  </a:ext>
                </a:extLst>
              </a:tr>
            </a:tbl>
          </a:graphicData>
        </a:graphic>
      </p:graphicFrame>
    </p:spTree>
    <p:extLst>
      <p:ext uri="{BB962C8B-B14F-4D97-AF65-F5344CB8AC3E}">
        <p14:creationId xmlns:p14="http://schemas.microsoft.com/office/powerpoint/2010/main" val="163761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SCL Participant Satisfaction </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sp>
        <p:nvSpPr>
          <p:cNvPr id="6" name="TextBox 5">
            <a:extLst>
              <a:ext uri="{FF2B5EF4-FFF2-40B4-BE49-F238E27FC236}">
                <a16:creationId xmlns:a16="http://schemas.microsoft.com/office/drawing/2014/main" id="{78E5C4B9-D5A9-5AF1-B46A-8A85BECA6129}"/>
              </a:ext>
            </a:extLst>
          </p:cNvPr>
          <p:cNvSpPr txBox="1"/>
          <p:nvPr/>
        </p:nvSpPr>
        <p:spPr>
          <a:xfrm>
            <a:off x="628650" y="1582340"/>
            <a:ext cx="7383236" cy="923330"/>
          </a:xfrm>
          <a:prstGeom prst="rect">
            <a:avLst/>
          </a:prstGeom>
          <a:noFill/>
        </p:spPr>
        <p:txBody>
          <a:bodyPr wrap="square" lIns="91440" tIns="45720" rIns="91440" bIns="45720" anchor="t">
            <a:spAutoFit/>
          </a:bodyPr>
          <a:lstStyle/>
          <a:p>
            <a:r>
              <a:rPr lang="en-US" sz="1800" dirty="0">
                <a:effectLst/>
                <a:latin typeface="Arial"/>
                <a:ea typeface="Book Antiqua" panose="02040602050305030304" pitchFamily="18" charset="0"/>
                <a:cs typeface="Times New Roman"/>
              </a:rPr>
              <a:t>Over the last 5 years, the ISA program performance for the </a:t>
            </a:r>
            <a:r>
              <a:rPr lang="en-US" sz="1800" b="1" i="1" dirty="0">
                <a:effectLst/>
                <a:latin typeface="Arial"/>
                <a:ea typeface="Book Antiqua" panose="02040602050305030304" pitchFamily="18" charset="0"/>
                <a:cs typeface="Times New Roman"/>
              </a:rPr>
              <a:t>Participant Satisfaction</a:t>
            </a:r>
            <a:r>
              <a:rPr lang="en-US" sz="1800" dirty="0">
                <a:effectLst/>
                <a:latin typeface="Arial"/>
                <a:ea typeface="Book Antiqua" panose="02040602050305030304" pitchFamily="18" charset="0"/>
                <a:cs typeface="Times New Roman"/>
              </a:rPr>
              <a:t> outcome maintained an </a:t>
            </a:r>
            <a:r>
              <a:rPr lang="en-US" sz="1800" b="1" i="1" dirty="0">
                <a:solidFill>
                  <a:srgbClr val="0070C0"/>
                </a:solidFill>
                <a:effectLst/>
                <a:latin typeface="Arial"/>
                <a:ea typeface="Book Antiqua" panose="02040602050305030304" pitchFamily="18" charset="0"/>
                <a:cs typeface="Times New Roman"/>
              </a:rPr>
              <a:t>Exceeds Expectation</a:t>
            </a:r>
            <a:r>
              <a:rPr lang="en-US" sz="1800" dirty="0">
                <a:solidFill>
                  <a:srgbClr val="0070C0"/>
                </a:solidFill>
                <a:effectLst/>
                <a:latin typeface="Arial"/>
                <a:ea typeface="Book Antiqua" panose="02040602050305030304" pitchFamily="18" charset="0"/>
                <a:cs typeface="Times New Roman"/>
              </a:rPr>
              <a:t> </a:t>
            </a:r>
            <a:r>
              <a:rPr lang="en-US" sz="1800" dirty="0">
                <a:effectLst/>
                <a:latin typeface="Arial"/>
                <a:ea typeface="Book Antiqua" panose="02040602050305030304" pitchFamily="18" charset="0"/>
                <a:cs typeface="Times New Roman"/>
              </a:rPr>
              <a:t>rating, ranging from 95%-97%.</a:t>
            </a:r>
          </a:p>
        </p:txBody>
      </p:sp>
      <p:graphicFrame>
        <p:nvGraphicFramePr>
          <p:cNvPr id="5" name="Chart 4">
            <a:extLst>
              <a:ext uri="{FF2B5EF4-FFF2-40B4-BE49-F238E27FC236}">
                <a16:creationId xmlns:a16="http://schemas.microsoft.com/office/drawing/2014/main" id="{274A3145-DEEA-44ED-923E-4A15F8F141CF}"/>
              </a:ext>
            </a:extLst>
          </p:cNvPr>
          <p:cNvGraphicFramePr/>
          <p:nvPr>
            <p:extLst>
              <p:ext uri="{D42A27DB-BD31-4B8C-83A1-F6EECF244321}">
                <p14:modId xmlns:p14="http://schemas.microsoft.com/office/powerpoint/2010/main" val="4289078196"/>
              </p:ext>
            </p:extLst>
          </p:nvPr>
        </p:nvGraphicFramePr>
        <p:xfrm>
          <a:off x="1348467" y="2607003"/>
          <a:ext cx="6608990" cy="37827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097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a:xfrm>
            <a:off x="661682" y="272255"/>
            <a:ext cx="7886700" cy="1325563"/>
          </a:xfrm>
        </p:spPr>
        <p:txBody>
          <a:bodyPr/>
          <a:lstStyle/>
          <a:p>
            <a:r>
              <a:rPr lang="en-US"/>
              <a:t>Themes from survey comments </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pic>
        <p:nvPicPr>
          <p:cNvPr id="13" name="Picture 12" descr="Icon&#10;&#10;Description automatically generated">
            <a:extLst>
              <a:ext uri="{FF2B5EF4-FFF2-40B4-BE49-F238E27FC236}">
                <a16:creationId xmlns:a16="http://schemas.microsoft.com/office/drawing/2014/main" id="{E222E2AF-34E8-D977-D331-AD80393B4F9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0345" y="3579193"/>
            <a:ext cx="606424" cy="606424"/>
          </a:xfrm>
          <a:prstGeom prst="rect">
            <a:avLst/>
          </a:prstGeom>
          <a:noFill/>
          <a:ln>
            <a:noFill/>
          </a:ln>
        </p:spPr>
      </p:pic>
      <p:pic>
        <p:nvPicPr>
          <p:cNvPr id="16" name="Picture 15" descr="Icon&#10;&#10;Description automatically generated">
            <a:extLst>
              <a:ext uri="{FF2B5EF4-FFF2-40B4-BE49-F238E27FC236}">
                <a16:creationId xmlns:a16="http://schemas.microsoft.com/office/drawing/2014/main" id="{F005C184-062D-1A58-6F69-75DB2EAF48A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453" y="5205031"/>
            <a:ext cx="606425" cy="606425"/>
          </a:xfrm>
          <a:prstGeom prst="rect">
            <a:avLst/>
          </a:prstGeom>
          <a:noFill/>
          <a:ln>
            <a:noFill/>
          </a:ln>
        </p:spPr>
      </p:pic>
      <p:pic>
        <p:nvPicPr>
          <p:cNvPr id="17" name="Picture 16" descr="Icon&#10;&#10;Description automatically generated">
            <a:extLst>
              <a:ext uri="{FF2B5EF4-FFF2-40B4-BE49-F238E27FC236}">
                <a16:creationId xmlns:a16="http://schemas.microsoft.com/office/drawing/2014/main" id="{CBADBDE6-C10E-575E-7FB1-79F857EEF5F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7985" y="1661041"/>
            <a:ext cx="606423" cy="606423"/>
          </a:xfrm>
          <a:prstGeom prst="rect">
            <a:avLst/>
          </a:prstGeom>
          <a:noFill/>
          <a:ln>
            <a:noFill/>
          </a:ln>
        </p:spPr>
      </p:pic>
      <p:pic>
        <p:nvPicPr>
          <p:cNvPr id="18" name="Picture 17" descr="Icon&#10;&#10;Description automatically generated">
            <a:extLst>
              <a:ext uri="{FF2B5EF4-FFF2-40B4-BE49-F238E27FC236}">
                <a16:creationId xmlns:a16="http://schemas.microsoft.com/office/drawing/2014/main" id="{C1B5B53F-6C19-0A8D-6FDF-AABA1334670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63438" y="2616373"/>
            <a:ext cx="613911" cy="613911"/>
          </a:xfrm>
          <a:prstGeom prst="rect">
            <a:avLst/>
          </a:prstGeom>
          <a:noFill/>
          <a:ln>
            <a:noFill/>
          </a:ln>
        </p:spPr>
      </p:pic>
      <p:graphicFrame>
        <p:nvGraphicFramePr>
          <p:cNvPr id="3" name="Table 2">
            <a:extLst>
              <a:ext uri="{FF2B5EF4-FFF2-40B4-BE49-F238E27FC236}">
                <a16:creationId xmlns:a16="http://schemas.microsoft.com/office/drawing/2014/main" id="{905E2A17-2D72-68B8-EF79-BB12E09752B2}"/>
              </a:ext>
            </a:extLst>
          </p:cNvPr>
          <p:cNvGraphicFramePr>
            <a:graphicFrameLocks noGrp="1"/>
          </p:cNvGraphicFramePr>
          <p:nvPr>
            <p:extLst>
              <p:ext uri="{D42A27DB-BD31-4B8C-83A1-F6EECF244321}">
                <p14:modId xmlns:p14="http://schemas.microsoft.com/office/powerpoint/2010/main" val="3625728468"/>
              </p:ext>
            </p:extLst>
          </p:nvPr>
        </p:nvGraphicFramePr>
        <p:xfrm>
          <a:off x="1896461" y="1460119"/>
          <a:ext cx="6585857" cy="4351337"/>
        </p:xfrm>
        <a:graphic>
          <a:graphicData uri="http://schemas.openxmlformats.org/drawingml/2006/table">
            <a:tbl>
              <a:tblPr/>
              <a:tblGrid>
                <a:gridCol w="1972811">
                  <a:extLst>
                    <a:ext uri="{9D8B030D-6E8A-4147-A177-3AD203B41FA5}">
                      <a16:colId xmlns:a16="http://schemas.microsoft.com/office/drawing/2014/main" val="3326395113"/>
                    </a:ext>
                  </a:extLst>
                </a:gridCol>
                <a:gridCol w="4613046">
                  <a:extLst>
                    <a:ext uri="{9D8B030D-6E8A-4147-A177-3AD203B41FA5}">
                      <a16:colId xmlns:a16="http://schemas.microsoft.com/office/drawing/2014/main" val="4073522754"/>
                    </a:ext>
                  </a:extLst>
                </a:gridCol>
              </a:tblGrid>
              <a:tr h="1046524">
                <a:tc>
                  <a:txBody>
                    <a:bodyPr/>
                    <a:lstStyle/>
                    <a:p>
                      <a:pPr fontAlgn="t"/>
                      <a:endParaRPr lang="en-US" sz="1200">
                        <a:effectLst/>
                      </a:endParaRPr>
                    </a:p>
                    <a:p>
                      <a:pPr algn="l" rtl="0" fontAlgn="base"/>
                      <a:r>
                        <a:rPr lang="en-US" sz="1200" b="0" i="0">
                          <a:effectLst/>
                          <a:latin typeface="Arial" panose="020B0604020202020204" pitchFamily="34" charset="0"/>
                        </a:rPr>
                        <a:t>Positive Relationship with staff or agency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fontAlgn="t"/>
                      <a:endParaRPr lang="en-US" sz="1200">
                        <a:effectLst/>
                      </a:endParaRPr>
                    </a:p>
                    <a:p>
                      <a:pPr algn="l" rtl="0" fontAlgn="base"/>
                      <a:r>
                        <a:rPr lang="en-US" sz="1200" b="0" i="0">
                          <a:effectLst/>
                          <a:latin typeface="Arial" panose="020B0604020202020204" pitchFamily="34" charset="0"/>
                        </a:rPr>
                        <a:t>Talking about staff or agency in a positive way, "I like them," includes qualities such as accountability, supportive, person-centered care, responsive, knowledgeable, kind, nice, friendly, helpful, respectful, would refer to friends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74817428"/>
                  </a:ext>
                </a:extLst>
              </a:tr>
              <a:tr h="1046524">
                <a:tc>
                  <a:txBody>
                    <a:bodyPr/>
                    <a:lstStyle/>
                    <a:p>
                      <a:pPr fontAlgn="t"/>
                      <a:endParaRPr lang="en-US" sz="1200">
                        <a:effectLst/>
                      </a:endParaRPr>
                    </a:p>
                    <a:p>
                      <a:pPr algn="l" rtl="0" fontAlgn="base"/>
                      <a:r>
                        <a:rPr lang="en-US" sz="1200" b="0" i="0">
                          <a:effectLst/>
                          <a:latin typeface="Arial" panose="020B0604020202020204" pitchFamily="34" charset="0"/>
                        </a:rPr>
                        <a:t>Impact of Services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fontAlgn="t"/>
                      <a:endParaRPr lang="en-US" sz="1200">
                        <a:effectLst/>
                      </a:endParaRPr>
                    </a:p>
                    <a:p>
                      <a:pPr algn="l" rtl="0" fontAlgn="base"/>
                      <a:r>
                        <a:rPr lang="en-US" sz="1200" b="0" i="0">
                          <a:effectLst/>
                          <a:latin typeface="Arial" panose="020B0604020202020204" pitchFamily="34" charset="0"/>
                        </a:rPr>
                        <a:t>Participants describe how services have improved their lives or certain aspects of life, such as mental health symptoms, increased independence, increased confidence, goal achievement, needs being met, more included in community, etc.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614579403"/>
                  </a:ext>
                </a:extLst>
              </a:tr>
              <a:tr h="2258289">
                <a:tc>
                  <a:txBody>
                    <a:bodyPr/>
                    <a:lstStyle/>
                    <a:p>
                      <a:pPr fontAlgn="t"/>
                      <a:endParaRPr lang="en-US" sz="1200">
                        <a:effectLst/>
                      </a:endParaRPr>
                    </a:p>
                    <a:p>
                      <a:pPr algn="l" rtl="0" fontAlgn="base"/>
                      <a:r>
                        <a:rPr lang="en-US" sz="1200" b="0" i="0">
                          <a:effectLst/>
                          <a:latin typeface="Arial" panose="020B0604020202020204" pitchFamily="34" charset="0"/>
                        </a:rPr>
                        <a:t>Services Delivered Effectively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fontAlgn="t"/>
                      <a:endParaRPr lang="en-US" sz="1200">
                        <a:effectLst/>
                      </a:endParaRPr>
                    </a:p>
                    <a:p>
                      <a:pPr algn="l" rtl="0" fontAlgn="base"/>
                      <a:r>
                        <a:rPr lang="en-US" sz="1200" b="0" i="0">
                          <a:effectLst/>
                          <a:latin typeface="Arial" panose="020B0604020202020204" pitchFamily="34" charset="0"/>
                        </a:rPr>
                        <a:t>Participants talking positively about services they received, such as help setting goals, care coordination (help making appointments, transport to appointments, pharmacy), medication management, financial support and benefits management, employment support, housing support (finding a place to live), help with various paperwork, improving access to the community and encouragement, emotional support (gives advice, someone to talk to).  Includes communication with staff and agency (timely, clear, reliable, accessible), responsiveness to emergencies, crisis line access). </a:t>
                      </a:r>
                      <a:endParaRPr lang="en-US" sz="1200" b="0" i="0">
                        <a:effectLst/>
                      </a:endParaRPr>
                    </a:p>
                  </a:txBody>
                  <a:tcPr marL="73440" marR="73440" marT="36720" marB="36720">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947428560"/>
                  </a:ext>
                </a:extLst>
              </a:tr>
            </a:tbl>
          </a:graphicData>
        </a:graphic>
      </p:graphicFrame>
      <p:pic>
        <p:nvPicPr>
          <p:cNvPr id="5" name="Picture 4" descr="Icon&#10;&#10;Description automatically generated">
            <a:extLst>
              <a:ext uri="{FF2B5EF4-FFF2-40B4-BE49-F238E27FC236}">
                <a16:creationId xmlns:a16="http://schemas.microsoft.com/office/drawing/2014/main" id="{A07BF97F-A90B-6B93-9156-9C25E59DA80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51569" y="4432434"/>
            <a:ext cx="525780" cy="525780"/>
          </a:xfrm>
          <a:prstGeom prst="rect">
            <a:avLst/>
          </a:prstGeom>
          <a:noFill/>
          <a:ln>
            <a:noFill/>
          </a:ln>
        </p:spPr>
      </p:pic>
    </p:spTree>
    <p:extLst>
      <p:ext uri="{BB962C8B-B14F-4D97-AF65-F5344CB8AC3E}">
        <p14:creationId xmlns:p14="http://schemas.microsoft.com/office/powerpoint/2010/main" val="2198419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1813-597A-D04C-A56F-A8D4CA01DD32}"/>
              </a:ext>
            </a:extLst>
          </p:cNvPr>
          <p:cNvSpPr>
            <a:spLocks noGrp="1"/>
          </p:cNvSpPr>
          <p:nvPr>
            <p:ph type="title"/>
          </p:nvPr>
        </p:nvSpPr>
        <p:spPr/>
        <p:txBody>
          <a:bodyPr>
            <a:normAutofit/>
          </a:bodyPr>
          <a:lstStyle/>
          <a:p>
            <a:r>
              <a:rPr lang="en-US" dirty="0"/>
              <a:t>SCL Quality of Life</a:t>
            </a:r>
          </a:p>
        </p:txBody>
      </p:sp>
      <p:sp>
        <p:nvSpPr>
          <p:cNvPr id="4" name="Footer Placeholder 3">
            <a:extLst>
              <a:ext uri="{FF2B5EF4-FFF2-40B4-BE49-F238E27FC236}">
                <a16:creationId xmlns:a16="http://schemas.microsoft.com/office/drawing/2014/main" id="{69265452-72B4-7046-AC3E-89500E80F420}"/>
              </a:ext>
            </a:extLst>
          </p:cNvPr>
          <p:cNvSpPr>
            <a:spLocks noGrp="1"/>
          </p:cNvSpPr>
          <p:nvPr>
            <p:ph type="ftr" sz="quarter" idx="10"/>
          </p:nvPr>
        </p:nvSpPr>
        <p:spPr/>
        <p:txBody>
          <a:bodyPr/>
          <a:lstStyle/>
          <a:p>
            <a:r>
              <a:rPr lang="en-US"/>
              <a:t>Law, Health Policy &amp; Disability Center</a:t>
            </a:r>
          </a:p>
        </p:txBody>
      </p:sp>
      <p:sp>
        <p:nvSpPr>
          <p:cNvPr id="14" name="TextBox 13">
            <a:extLst>
              <a:ext uri="{FF2B5EF4-FFF2-40B4-BE49-F238E27FC236}">
                <a16:creationId xmlns:a16="http://schemas.microsoft.com/office/drawing/2014/main" id="{1987E8F4-A7A0-D6E5-6487-0FA15F9C1F2B}"/>
              </a:ext>
            </a:extLst>
          </p:cNvPr>
          <p:cNvSpPr txBox="1"/>
          <p:nvPr/>
        </p:nvSpPr>
        <p:spPr>
          <a:xfrm>
            <a:off x="5691809" y="1690689"/>
            <a:ext cx="4572000" cy="646331"/>
          </a:xfrm>
          <a:prstGeom prst="rect">
            <a:avLst/>
          </a:prstGeom>
          <a:noFill/>
        </p:spPr>
        <p:txBody>
          <a:bodyPr wrap="square">
            <a:spAutoFit/>
          </a:bodyPr>
          <a:lstStyle/>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graphicFrame>
        <p:nvGraphicFramePr>
          <p:cNvPr id="3" name="Chart 2">
            <a:extLst>
              <a:ext uri="{FF2B5EF4-FFF2-40B4-BE49-F238E27FC236}">
                <a16:creationId xmlns:a16="http://schemas.microsoft.com/office/drawing/2014/main" id="{50E24E02-C3B0-455B-8118-C9BFADE38430}"/>
              </a:ext>
            </a:extLst>
          </p:cNvPr>
          <p:cNvGraphicFramePr/>
          <p:nvPr>
            <p:extLst>
              <p:ext uri="{D42A27DB-BD31-4B8C-83A1-F6EECF244321}">
                <p14:modId xmlns:p14="http://schemas.microsoft.com/office/powerpoint/2010/main" val="1122902367"/>
              </p:ext>
            </p:extLst>
          </p:nvPr>
        </p:nvGraphicFramePr>
        <p:xfrm>
          <a:off x="1240971" y="2337020"/>
          <a:ext cx="6400800" cy="380351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6A8FDA1A-E6AF-B410-36BC-2ADEF2704D59}"/>
              </a:ext>
            </a:extLst>
          </p:cNvPr>
          <p:cNvSpPr txBox="1"/>
          <p:nvPr/>
        </p:nvSpPr>
        <p:spPr>
          <a:xfrm>
            <a:off x="628649" y="1582340"/>
            <a:ext cx="7470321" cy="646331"/>
          </a:xfrm>
          <a:prstGeom prst="rect">
            <a:avLst/>
          </a:prstGeom>
          <a:noFill/>
        </p:spPr>
        <p:txBody>
          <a:bodyPr wrap="square" lIns="91440" tIns="45720" rIns="91440" bIns="45720" anchor="t">
            <a:spAutoFit/>
          </a:bodyPr>
          <a:lstStyle/>
          <a:p>
            <a:r>
              <a:rPr lang="en-US" sz="1800" dirty="0">
                <a:effectLst/>
                <a:latin typeface="Arial" panose="020B0604020202020204" pitchFamily="34" charset="0"/>
                <a:ea typeface="Book Antiqua" panose="02040602050305030304" pitchFamily="18" charset="0"/>
                <a:cs typeface="Times New Roman" panose="02020603050405020304" pitchFamily="18" charset="0"/>
              </a:rPr>
              <a:t>The </a:t>
            </a:r>
            <a:r>
              <a:rPr lang="en-US" sz="1800" b="1" i="1" dirty="0">
                <a:effectLst/>
                <a:latin typeface="Arial" panose="020B0604020202020204" pitchFamily="34" charset="0"/>
                <a:ea typeface="Book Antiqua" panose="02040602050305030304" pitchFamily="18" charset="0"/>
                <a:cs typeface="Times New Roman" panose="02020603050405020304" pitchFamily="18" charset="0"/>
              </a:rPr>
              <a:t>Quality of Life</a:t>
            </a:r>
            <a:r>
              <a:rPr lang="en-US" sz="1800" dirty="0">
                <a:effectLst/>
                <a:latin typeface="Arial" panose="020B0604020202020204" pitchFamily="34" charset="0"/>
                <a:ea typeface="Book Antiqua" panose="02040602050305030304" pitchFamily="18" charset="0"/>
                <a:cs typeface="Times New Roman" panose="02020603050405020304" pitchFamily="18" charset="0"/>
              </a:rPr>
              <a:t> outcome received a </a:t>
            </a:r>
            <a:r>
              <a:rPr lang="en-US" sz="18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Meets Expectations</a:t>
            </a:r>
            <a:r>
              <a:rPr lang="en-US" sz="1800" dirty="0">
                <a:effectLst/>
                <a:latin typeface="Arial" panose="020B0604020202020204" pitchFamily="34" charset="0"/>
                <a:ea typeface="Book Antiqua" panose="02040602050305030304" pitchFamily="18" charset="0"/>
                <a:cs typeface="Times New Roman" panose="02020603050405020304" pitchFamily="18" charset="0"/>
              </a:rPr>
              <a:t> rating, varying from 92%-93% over the last 5 years</a:t>
            </a:r>
            <a:endParaRPr lang="en-US" dirty="0"/>
          </a:p>
        </p:txBody>
      </p:sp>
    </p:spTree>
    <p:extLst>
      <p:ext uri="{BB962C8B-B14F-4D97-AF65-F5344CB8AC3E}">
        <p14:creationId xmlns:p14="http://schemas.microsoft.com/office/powerpoint/2010/main" val="2852037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SCL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a:t>Law, Health Policy &amp; Disability Center</a:t>
            </a:r>
          </a:p>
        </p:txBody>
      </p:sp>
      <p:sp>
        <p:nvSpPr>
          <p:cNvPr id="10" name="Text Box 2">
            <a:extLst>
              <a:ext uri="{FF2B5EF4-FFF2-40B4-BE49-F238E27FC236}">
                <a16:creationId xmlns:a16="http://schemas.microsoft.com/office/drawing/2014/main" id="{ECA24464-5A49-A720-C9B5-E30EEEFEB871}"/>
              </a:ext>
            </a:extLst>
          </p:cNvPr>
          <p:cNvSpPr txBox="1">
            <a:spLocks noChangeArrowheads="1"/>
          </p:cNvSpPr>
          <p:nvPr/>
        </p:nvSpPr>
        <p:spPr bwMode="auto">
          <a:xfrm>
            <a:off x="2004206" y="1497679"/>
            <a:ext cx="6540183" cy="1258932"/>
          </a:xfrm>
          <a:prstGeom prst="rect">
            <a:avLst/>
          </a:prstGeom>
          <a:noFill/>
          <a:ln w="28575">
            <a:noFill/>
            <a:miter lim="800000"/>
            <a:headEnd/>
            <a:tailEnd/>
          </a:ln>
        </p:spPr>
        <p:txBody>
          <a:bodyPr rot="0" vert="horz" wrap="square" lIns="91440" tIns="45720" rIns="91440" bIns="45720" anchor="t" anchorCtr="0">
            <a:noAutofit/>
          </a:bodyPr>
          <a:lstStyle/>
          <a:p>
            <a:pPr marR="0" lvl="0">
              <a:spcBef>
                <a:spcPts val="0"/>
              </a:spcBef>
              <a:spcAft>
                <a:spcPts val="600"/>
              </a:spcAft>
            </a:pPr>
            <a:r>
              <a:rPr lang="en-US" sz="1800" dirty="0">
                <a:effectLst/>
                <a:latin typeface="Arial" panose="020B0604020202020204" pitchFamily="34" charset="0"/>
                <a:ea typeface="Book Antiqua" panose="02040602050305030304" pitchFamily="18" charset="0"/>
                <a:cs typeface="Times New Roman" panose="02020603050405020304" pitchFamily="18" charset="0"/>
              </a:rPr>
              <a:t>Nearly all (97%) survey respondents (N=177) agreed that “</a:t>
            </a:r>
            <a:r>
              <a:rPr lang="en-US" i="1" dirty="0">
                <a:latin typeface="Arial" panose="020B0604020202020204" pitchFamily="34" charset="0"/>
                <a:ea typeface="Book Antiqua" panose="02040602050305030304" pitchFamily="18" charset="0"/>
                <a:cs typeface="Times New Roman" panose="02020603050405020304" pitchFamily="18" charset="0"/>
              </a:rPr>
              <a:t>S</a:t>
            </a:r>
            <a:r>
              <a:rPr lang="en-US" sz="1800" i="1" dirty="0">
                <a:effectLst/>
                <a:latin typeface="Arial" panose="020B0604020202020204" pitchFamily="34" charset="0"/>
                <a:ea typeface="Book Antiqua" panose="02040602050305030304" pitchFamily="18" charset="0"/>
                <a:cs typeface="Times New Roman" panose="02020603050405020304" pitchFamily="18" charset="0"/>
              </a:rPr>
              <a:t>taff support my efforts to become more independent” </a:t>
            </a:r>
            <a:r>
              <a:rPr lang="en-US" sz="1800" dirty="0">
                <a:effectLst/>
                <a:latin typeface="Arial" panose="020B0604020202020204" pitchFamily="34" charset="0"/>
                <a:ea typeface="Book Antiqua" panose="02040602050305030304" pitchFamily="18" charset="0"/>
                <a:cs typeface="Times New Roman" panose="02020603050405020304" pitchFamily="18" charset="0"/>
              </a:rPr>
              <a:t>and</a:t>
            </a:r>
            <a:r>
              <a:rPr lang="en-US" sz="1800" i="1" dirty="0">
                <a:effectLst/>
                <a:latin typeface="Arial" panose="020B0604020202020204" pitchFamily="34" charset="0"/>
                <a:ea typeface="Book Antiqua" panose="02040602050305030304" pitchFamily="18" charset="0"/>
                <a:cs typeface="Times New Roman" panose="02020603050405020304" pitchFamily="18" charset="0"/>
              </a:rPr>
              <a:t> “When I need something, my staff are responsive to my needs”</a:t>
            </a:r>
            <a:endParaRPr lang="en-US" sz="1800" dirty="0">
              <a:effectLst/>
              <a:latin typeface="Arial" panose="020B0604020202020204" pitchFamily="34" charset="0"/>
              <a:ea typeface="Book Antiqua" panose="02040602050305030304" pitchFamily="18" charset="0"/>
              <a:cs typeface="Times New Roman" panose="02020603050405020304" pitchFamily="18" charset="0"/>
            </a:endParaRPr>
          </a:p>
        </p:txBody>
      </p:sp>
      <p:pic>
        <p:nvPicPr>
          <p:cNvPr id="3" name="Picture 2" descr="Shape&#10;&#10;Description automatically generated">
            <a:extLst>
              <a:ext uri="{FF2B5EF4-FFF2-40B4-BE49-F238E27FC236}">
                <a16:creationId xmlns:a16="http://schemas.microsoft.com/office/drawing/2014/main" id="{0902A87D-87B2-6FF0-7B82-A6B6A55176E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645" y="1782703"/>
            <a:ext cx="639566" cy="639566"/>
          </a:xfrm>
          <a:prstGeom prst="rect">
            <a:avLst/>
          </a:prstGeom>
          <a:noFill/>
          <a:ln>
            <a:noFill/>
          </a:ln>
        </p:spPr>
      </p:pic>
      <p:sp>
        <p:nvSpPr>
          <p:cNvPr id="5" name="Text Box 2">
            <a:extLst>
              <a:ext uri="{FF2B5EF4-FFF2-40B4-BE49-F238E27FC236}">
                <a16:creationId xmlns:a16="http://schemas.microsoft.com/office/drawing/2014/main" id="{58514B7D-E8A5-45D2-FDF7-3CCFAD81A185}"/>
              </a:ext>
            </a:extLst>
          </p:cNvPr>
          <p:cNvSpPr txBox="1">
            <a:spLocks noChangeArrowheads="1"/>
          </p:cNvSpPr>
          <p:nvPr/>
        </p:nvSpPr>
        <p:spPr bwMode="auto">
          <a:xfrm>
            <a:off x="599611" y="2801399"/>
            <a:ext cx="4645648" cy="1835072"/>
          </a:xfrm>
          <a:prstGeom prst="rect">
            <a:avLst/>
          </a:prstGeom>
          <a:noFill/>
          <a:ln w="9525">
            <a:noFill/>
            <a:miter lim="800000"/>
            <a:headEnd/>
            <a:tailEnd/>
          </a:ln>
        </p:spPr>
        <p:txBody>
          <a:bodyPr rot="0" vert="horz" wrap="square" lIns="91440" tIns="45720" rIns="182880" bIns="45720" anchor="ctr" anchorCtr="0">
            <a:noAutofit/>
          </a:bodyPr>
          <a:lstStyle/>
          <a:p>
            <a:pPr algn="ctr">
              <a:spcAft>
                <a:spcPts val="600"/>
              </a:spcAft>
            </a:pPr>
            <a:r>
              <a:rPr lang="en-US" b="1" i="1" dirty="0">
                <a:solidFill>
                  <a:srgbClr val="7B7B7B"/>
                </a:solidFill>
                <a:effectLst/>
                <a:latin typeface="Franklin Gothic Medium"/>
                <a:ea typeface="Book Antiqua" panose="02040602050305030304" pitchFamily="18" charset="0"/>
                <a:cs typeface="Times New Roman"/>
              </a:rPr>
              <a:t>“When I started this, I had just come off the street and I was homeless. This has been a long bumpy ride. Because of them and their guidance I have been able to. They introduced me to the Goodwill program and there are lots of goals I have met and became more independent.”</a:t>
            </a:r>
          </a:p>
        </p:txBody>
      </p:sp>
      <p:sp>
        <p:nvSpPr>
          <p:cNvPr id="7" name="TextBox 6">
            <a:extLst>
              <a:ext uri="{FF2B5EF4-FFF2-40B4-BE49-F238E27FC236}">
                <a16:creationId xmlns:a16="http://schemas.microsoft.com/office/drawing/2014/main" id="{3186E3D3-EB28-FDB6-3B2D-4F02619B35C1}"/>
              </a:ext>
            </a:extLst>
          </p:cNvPr>
          <p:cNvSpPr txBox="1"/>
          <p:nvPr/>
        </p:nvSpPr>
        <p:spPr>
          <a:xfrm>
            <a:off x="5502686" y="2666050"/>
            <a:ext cx="3041703" cy="2031325"/>
          </a:xfrm>
          <a:prstGeom prst="rect">
            <a:avLst/>
          </a:prstGeom>
          <a:noFill/>
        </p:spPr>
        <p:txBody>
          <a:bodyPr wrap="square">
            <a:spAutoFit/>
          </a:bodyPr>
          <a:lstStyle/>
          <a:p>
            <a:pPr algn="ctr"/>
            <a:r>
              <a:rPr lang="en-US" sz="1800" b="1" i="1" dirty="0">
                <a:solidFill>
                  <a:srgbClr val="7B7B7B"/>
                </a:solidFill>
                <a:effectLst/>
                <a:latin typeface="Franklin Gothic Medium"/>
                <a:ea typeface="Book Antiqua" panose="02040602050305030304" pitchFamily="18" charset="0"/>
                <a:cs typeface="Times New Roman"/>
              </a:rPr>
              <a:t>“Probably like going to places by myself. Like I can go control my anxiety, which is huge, because I could never do that before. Like I am confident going into stores now.”</a:t>
            </a:r>
            <a:endParaRPr lang="en-US" dirty="0"/>
          </a:p>
        </p:txBody>
      </p:sp>
      <p:sp>
        <p:nvSpPr>
          <p:cNvPr id="9" name="TextBox 8">
            <a:extLst>
              <a:ext uri="{FF2B5EF4-FFF2-40B4-BE49-F238E27FC236}">
                <a16:creationId xmlns:a16="http://schemas.microsoft.com/office/drawing/2014/main" id="{6CB963B8-ED3A-E757-183C-3FACBCEAE923}"/>
              </a:ext>
            </a:extLst>
          </p:cNvPr>
          <p:cNvSpPr txBox="1"/>
          <p:nvPr/>
        </p:nvSpPr>
        <p:spPr>
          <a:xfrm>
            <a:off x="628650" y="4747635"/>
            <a:ext cx="8021107" cy="1477328"/>
          </a:xfrm>
          <a:prstGeom prst="rect">
            <a:avLst/>
          </a:prstGeom>
          <a:noFill/>
        </p:spPr>
        <p:txBody>
          <a:bodyPr wrap="square">
            <a:spAutoFit/>
          </a:bodyPr>
          <a:lstStyle/>
          <a:p>
            <a:pPr algn="ctr"/>
            <a:r>
              <a:rPr lang="en-US" sz="1800" b="1" i="1" dirty="0">
                <a:solidFill>
                  <a:srgbClr val="7B7B7B"/>
                </a:solidFill>
                <a:effectLst/>
                <a:latin typeface="Franklin Gothic Medium"/>
                <a:ea typeface="Book Antiqua" panose="02040602050305030304" pitchFamily="18" charset="0"/>
                <a:cs typeface="Times New Roman"/>
              </a:rPr>
              <a:t>“It helps with your mental health. It helps with being able to learn your meds. It will teach you responsibility. It will teach you how to basically live without your parents or being able to rely on somebody. And they also help you if you're not able to do stuff on your own, like they help support you so you can. And they give you as long as you need. They don't rush you or anything.”</a:t>
            </a:r>
            <a:endParaRPr lang="en-US" dirty="0"/>
          </a:p>
        </p:txBody>
      </p:sp>
    </p:spTree>
    <p:extLst>
      <p:ext uri="{BB962C8B-B14F-4D97-AF65-F5344CB8AC3E}">
        <p14:creationId xmlns:p14="http://schemas.microsoft.com/office/powerpoint/2010/main" val="299104261"/>
      </p:ext>
    </p:extLst>
  </p:cSld>
  <p:clrMapOvr>
    <a:masterClrMapping/>
  </p:clrMapOvr>
</p:sld>
</file>

<file path=ppt/theme/theme1.xml><?xml version="1.0" encoding="utf-8"?>
<a:theme xmlns:a="http://schemas.openxmlformats.org/drawingml/2006/main" name="University of Iowa">
  <a:themeElements>
    <a:clrScheme name="University of Iowa Master">
      <a:dk1>
        <a:srgbClr val="000000"/>
      </a:dk1>
      <a:lt1>
        <a:srgbClr val="FFFFFF"/>
      </a:lt1>
      <a:dk2>
        <a:srgbClr val="9E9F9E"/>
      </a:dk2>
      <a:lt2>
        <a:srgbClr val="FFFFFF"/>
      </a:lt2>
      <a:accent1>
        <a:srgbClr val="FFCD00"/>
      </a:accent1>
      <a:accent2>
        <a:srgbClr val="000000"/>
      </a:accent2>
      <a:accent3>
        <a:srgbClr val="A5A5A5"/>
      </a:accent3>
      <a:accent4>
        <a:srgbClr val="CACBCA"/>
      </a:accent4>
      <a:accent5>
        <a:srgbClr val="767776"/>
      </a:accent5>
      <a:accent6>
        <a:srgbClr val="378093"/>
      </a:accent6>
      <a:hlink>
        <a:srgbClr val="378093"/>
      </a:hlink>
      <a:folHlink>
        <a:srgbClr val="9E9F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ty of Iowa" id="{2444E05A-AFA2-A54F-8D2E-946502DE16C9}" vid="{C3EFCC9B-5335-724E-9CF2-A67B4B4327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CHS">
    <a:dk1>
      <a:sysClr val="windowText" lastClr="000000"/>
    </a:dk1>
    <a:lt1>
      <a:sysClr val="window" lastClr="FFFFFF"/>
    </a:lt1>
    <a:dk2>
      <a:srgbClr val="1F497D"/>
    </a:dk2>
    <a:lt2>
      <a:srgbClr val="EEECE1"/>
    </a:lt2>
    <a:accent1>
      <a:srgbClr val="9CC2E5"/>
    </a:accent1>
    <a:accent2>
      <a:srgbClr val="92D050"/>
    </a:accent2>
    <a:accent3>
      <a:srgbClr val="FFC000"/>
    </a:accent3>
    <a:accent4>
      <a:srgbClr val="FF7171"/>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0BC6EECE7FB34A8C3B473A020D3DD5" ma:contentTypeVersion="23" ma:contentTypeDescription="Create a new document." ma:contentTypeScope="" ma:versionID="bf337bffd73228e76331c80e798df061">
  <xsd:schema xmlns:xsd="http://www.w3.org/2001/XMLSchema" xmlns:xs="http://www.w3.org/2001/XMLSchema" xmlns:p="http://schemas.microsoft.com/office/2006/metadata/properties" xmlns:ns2="9b99a49d-1391-4ed9-8f79-8a8e1ec5ce13" xmlns:ns3="f25d9d33-a4cd-40e7-aaba-e16f2c9277a9" targetNamespace="http://schemas.microsoft.com/office/2006/metadata/properties" ma:root="true" ma:fieldsID="b41f0d02fa8fb937bcdaaf6a56a025de" ns2:_="" ns3:_="">
    <xsd:import namespace="9b99a49d-1391-4ed9-8f79-8a8e1ec5ce13"/>
    <xsd:import namespace="f25d9d33-a4cd-40e7-aaba-e16f2c9277a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element ref="ns2:TaxCatchAll"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99a49d-1391-4ed9-8f79-8a8e1ec5ce1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ece5157-f27e-465e-bb70-2cfed980c395}" ma:internalName="TaxCatchAll" ma:showField="CatchAllData" ma:web="9b99a49d-1391-4ed9-8f79-8a8e1ec5ce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25d9d33-a4cd-40e7-aaba-e16f2c9277a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af9f51b-2984-4022-8acc-3c23a99e8b1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25d9d33-a4cd-40e7-aaba-e16f2c9277a9">
      <Terms xmlns="http://schemas.microsoft.com/office/infopath/2007/PartnerControls"/>
    </lcf76f155ced4ddcb4097134ff3c332f>
    <TaxCatchAll xmlns="9b99a49d-1391-4ed9-8f79-8a8e1ec5ce13" xsi:nil="true"/>
    <SharedWithUsers xmlns="9b99a49d-1391-4ed9-8f79-8a8e1ec5ce13">
      <UserInfo>
        <DisplayName>Pretz, Angela J</DisplayName>
        <AccountId>3299</AccountId>
        <AccountType/>
      </UserInfo>
      <UserInfo>
        <DisplayName>Heeren, Tessa</DisplayName>
        <AccountId>738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2F6288-A9B7-418A-8E7B-880AE330418A}"/>
</file>

<file path=customXml/itemProps2.xml><?xml version="1.0" encoding="utf-8"?>
<ds:datastoreItem xmlns:ds="http://schemas.openxmlformats.org/officeDocument/2006/customXml" ds:itemID="{D733DE36-68E0-441B-A63F-4AE130033209}">
  <ds:schemaRefs>
    <ds:schemaRef ds:uri="9b99a49d-1391-4ed9-8f79-8a8e1ec5ce13"/>
    <ds:schemaRef ds:uri="f25d9d33-a4cd-40e7-aaba-e16f2c9277a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80776F1-5214-4220-9FCB-FE84644735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University of Iowa</Template>
  <TotalTime>55</TotalTime>
  <Words>1041</Words>
  <Application>Microsoft Office PowerPoint</Application>
  <PresentationFormat>On-screen Show (4:3)</PresentationFormat>
  <Paragraphs>248</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Book Antiqua</vt:lpstr>
      <vt:lpstr>Calibri</vt:lpstr>
      <vt:lpstr>Franklin Gothic Medium</vt:lpstr>
      <vt:lpstr>University of Iowa</vt:lpstr>
      <vt:lpstr>PowerPoint Presentation</vt:lpstr>
      <vt:lpstr>2023 Evaluation Limitations</vt:lpstr>
      <vt:lpstr>SCL System Results Overview</vt:lpstr>
      <vt:lpstr>SCL Performance by Agency 2023*</vt:lpstr>
      <vt:lpstr>SCL System Results Overview</vt:lpstr>
      <vt:lpstr>SCL Participant Satisfaction </vt:lpstr>
      <vt:lpstr>Themes from survey comments </vt:lpstr>
      <vt:lpstr>SCL Quality of Life</vt:lpstr>
      <vt:lpstr>SCL Results Overview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Corliss, Jessica A</dc:creator>
  <cp:lastModifiedBy>Heeren, Tessa</cp:lastModifiedBy>
  <cp:revision>5</cp:revision>
  <dcterms:created xsi:type="dcterms:W3CDTF">2018-08-31T15:11:34Z</dcterms:created>
  <dcterms:modified xsi:type="dcterms:W3CDTF">2023-10-17T11:57:26Z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0x010100390BC6EECE7FB34A8C3B473A020D3DD5</vt:lpwstr>
  </property>
  <property fmtid="{D5CDD505-2E9C-101B-9397-08002B2CF9AE}" pid="3" name="_dlc_DocIdItemGuid">
    <vt:lpwstr>a9522b0d-1703-47e0-be0c-1a7fb6faa796</vt:lpwstr>
  </property>
  <property fmtid="{D5CDD505-2E9C-101B-9397-08002B2CF9AE}" pid="4" name="MediaServiceImageTags">
    <vt:lpwstr/>
  </property>
</Properties>
</file>