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71" r:id="rId5"/>
    <p:sldId id="258" r:id="rId6"/>
    <p:sldId id="259" r:id="rId7"/>
    <p:sldId id="260" r:id="rId8"/>
    <p:sldId id="266" r:id="rId9"/>
    <p:sldId id="261" r:id="rId10"/>
    <p:sldId id="264" r:id="rId11"/>
    <p:sldId id="268" r:id="rId12"/>
    <p:sldId id="263" r:id="rId13"/>
    <p:sldId id="267" r:id="rId14"/>
    <p:sldId id="265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807" autoAdjust="0"/>
  </p:normalViewPr>
  <p:slideViewPr>
    <p:cSldViewPr snapToGrid="0" snapToObjects="1">
      <p:cViewPr>
        <p:scale>
          <a:sx n="59" d="100"/>
          <a:sy n="59" d="100"/>
        </p:scale>
        <p:origin x="77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owa-my.sharepoint.com/personal/dklein_uiowa_edu/Documents/Center/Projects/2014%20Polk%20Co.%20Health%20Services/2019-2020/Community%20Employment/Report/Charts%20in%20PCHS19%20Community%20Employment%20TH%20copy%20for%20exec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iowa-my.sharepoint.com/personal/dklein_uiowa_edu/Documents/Center/Projects/2014%20Polk%20Co.%20Health%20Services/2019-2020/Community%20Employment/Report/Charts%20in%20PCHS19%20Community%20Employment%20TH%20copy%20for%20exec%20summary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Chart%20in%20Microsoft%20PowerPoint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iowa-my.sharepoint.com/personal/dklein_uiowa_edu/Documents/Center/Projects/2014%20Polk%20Co.%20Health%20Services/2019-2020/Community%20Employment/Report/Charts%20in%20PCHS19%20Community%20Employment%20TH%20copy%20for%20exec%20summary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48793401729828E-2"/>
          <c:y val="5.546095917684344E-2"/>
          <c:w val="0.53465573823325308"/>
          <c:h val="0.833717960577063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'Disability Type'!$U$52</c:f>
              <c:strCache>
                <c:ptCount val="1"/>
                <c:pt idx="0">
                  <c:v>Individuals with Intellectual &amp; Other Disabilities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'Disability Type'!$V$51:$W$51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'Disability Type'!$V$52:$W$52</c:f>
              <c:numCache>
                <c:formatCode>General</c:formatCode>
                <c:ptCount val="2"/>
                <c:pt idx="0">
                  <c:v>370</c:v>
                </c:pt>
                <c:pt idx="1">
                  <c:v>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9-4907-A87B-3DE2E17CBDC9}"/>
            </c:ext>
          </c:extLst>
        </c:ser>
        <c:ser>
          <c:idx val="1"/>
          <c:order val="1"/>
          <c:tx>
            <c:strRef>
              <c:f>'Disability Type'!$U$53</c:f>
              <c:strCache>
                <c:ptCount val="1"/>
                <c:pt idx="0">
                  <c:v>Individuals with Mental Health Disabilities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'Disability Type'!$V$51:$W$51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'Disability Type'!$V$53:$W$53</c:f>
              <c:numCache>
                <c:formatCode>General</c:formatCode>
                <c:ptCount val="2"/>
                <c:pt idx="0">
                  <c:v>92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09-4907-A87B-3DE2E17CB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3801744"/>
        <c:axId val="2071826976"/>
      </c:barChart>
      <c:catAx>
        <c:axId val="5238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1826976"/>
        <c:crosses val="autoZero"/>
        <c:auto val="1"/>
        <c:lblAlgn val="ctr"/>
        <c:lblOffset val="100"/>
        <c:noMultiLvlLbl val="0"/>
      </c:catAx>
      <c:valAx>
        <c:axId val="207182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80174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91258625784359E-2"/>
          <c:y val="9.6199793207667236E-2"/>
          <c:w val="0.74060315308268587"/>
          <c:h val="0.81037011677888093"/>
        </c:manualLayout>
      </c:layout>
      <c:pieChart>
        <c:varyColors val="1"/>
        <c:ser>
          <c:idx val="0"/>
          <c:order val="0"/>
          <c:tx>
            <c:strRef>
              <c:f>'Status &amp; Jobs'!$S$240</c:f>
              <c:strCache>
                <c:ptCount val="1"/>
                <c:pt idx="0">
                  <c:v>per</c:v>
                </c:pt>
              </c:strCache>
            </c:strRef>
          </c:tx>
          <c:spPr>
            <a:solidFill>
              <a:srgbClr val="C1BFBF"/>
            </a:solidFill>
            <a:ln>
              <a:noFill/>
            </a:ln>
          </c:spPr>
          <c:dPt>
            <c:idx val="0"/>
            <c:bubble3D val="0"/>
            <c:spPr>
              <a:solidFill>
                <a:sysClr val="windowText" lastClr="0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4F8-42D0-B132-81D777133AA6}"/>
              </c:ext>
            </c:extLst>
          </c:dPt>
          <c:dPt>
            <c:idx val="1"/>
            <c:bubble3D val="0"/>
            <c:spPr>
              <a:solidFill>
                <a:srgbClr val="FFCD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4F8-42D0-B132-81D777133AA6}"/>
              </c:ext>
            </c:extLst>
          </c:dPt>
          <c:dPt>
            <c:idx val="2"/>
            <c:bubble3D val="0"/>
            <c:spPr>
              <a:solidFill>
                <a:srgbClr val="FFCD00">
                  <a:lumMod val="20000"/>
                  <a:lumOff val="8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94F8-42D0-B132-81D777133AA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4F8-42D0-B132-81D777133AA6}"/>
                </c:ext>
              </c:extLst>
            </c:dLbl>
            <c:dLbl>
              <c:idx val="1"/>
              <c:layout>
                <c:manualLayout>
                  <c:x val="3.1779121231091764E-2"/>
                  <c:y val="0.107925316153662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634670680041349"/>
                      <c:h val="0.238636363636363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4F8-42D0-B132-81D777133AA6}"/>
                </c:ext>
              </c:extLst>
            </c:dLbl>
            <c:dLbl>
              <c:idx val="2"/>
              <c:layout>
                <c:manualLayout>
                  <c:x val="-4.6224176336133474E-2"/>
                  <c:y val="3.78787878787878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90000291175913"/>
                      <c:h val="0.16666666666666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4F8-42D0-B132-81D777133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'Status &amp; Jobs'!$R$241:$R$244</c:f>
              <c:strCache>
                <c:ptCount val="4"/>
                <c:pt idx="0">
                  <c:v>Employed</c:v>
                </c:pt>
                <c:pt idx="1">
                  <c:v>Job Development</c:v>
                </c:pt>
                <c:pt idx="2">
                  <c:v>Employment Prep</c:v>
                </c:pt>
                <c:pt idx="3">
                  <c:v>Accepted, Hold</c:v>
                </c:pt>
              </c:strCache>
            </c:strRef>
          </c:cat>
          <c:val>
            <c:numRef>
              <c:f>'Status &amp; Jobs'!$S$241:$S$244</c:f>
              <c:numCache>
                <c:formatCode>0%</c:formatCode>
                <c:ptCount val="4"/>
                <c:pt idx="0">
                  <c:v>0.68</c:v>
                </c:pt>
                <c:pt idx="1">
                  <c:v>0.25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8-42D0-B132-81D777133AA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'Employ. Rates'!$B$1</c:f>
              <c:strCache>
                <c:ptCount val="1"/>
                <c:pt idx="0">
                  <c:v>Employment Rate Persons with Disability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FA-4781-9486-CC5D65F066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FA-4781-9486-CC5D65F0666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FA-4781-9486-CC5D65F0666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FA-4781-9486-CC5D65F0666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FA-4781-9486-CC5D65F0666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FA-4781-9486-CC5D65F0666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FA-4781-9486-CC5D65F0666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FA-4781-9486-CC5D65F0666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FA-4781-9486-CC5D65F0666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FA-4781-9486-CC5D65F0666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FA-4781-9486-CC5D65F0666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FA-4781-9486-CC5D65F0666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CFA-4781-9486-CC5D65F0666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FA-4781-9486-CC5D65F0666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CFA-4781-9486-CC5D65F0666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CFA-4781-9486-CC5D65F0666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CFA-4781-9486-CC5D65F0666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CFA-4781-9486-CC5D65F0666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CFA-4781-9486-CC5D65F0666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'Employ. Rates'!$A$122:$A$145</c:f>
              <c:strCache>
                <c:ptCount val="24"/>
                <c:pt idx="0">
                  <c:v>Jan 2019</c:v>
                </c:pt>
                <c:pt idx="5">
                  <c:v>June 2019</c:v>
                </c:pt>
                <c:pt idx="11">
                  <c:v>Dec 2019</c:v>
                </c:pt>
                <c:pt idx="17">
                  <c:v>June 2020</c:v>
                </c:pt>
                <c:pt idx="23">
                  <c:v>Dec 2020</c:v>
                </c:pt>
              </c:strCache>
            </c:strRef>
          </c:cat>
          <c:val>
            <c:numRef>
              <c:f>'Employ. Rates'!$B$122:$B$145</c:f>
              <c:numCache>
                <c:formatCode>General</c:formatCode>
                <c:ptCount val="24"/>
                <c:pt idx="0">
                  <c:v>18.7</c:v>
                </c:pt>
                <c:pt idx="1">
                  <c:v>19</c:v>
                </c:pt>
                <c:pt idx="2">
                  <c:v>19.8</c:v>
                </c:pt>
                <c:pt idx="3">
                  <c:v>19.399999999999999</c:v>
                </c:pt>
                <c:pt idx="4">
                  <c:v>19.3</c:v>
                </c:pt>
                <c:pt idx="5">
                  <c:v>19.2</c:v>
                </c:pt>
                <c:pt idx="6">
                  <c:v>19.2</c:v>
                </c:pt>
                <c:pt idx="7">
                  <c:v>19.8</c:v>
                </c:pt>
                <c:pt idx="8">
                  <c:v>19.3</c:v>
                </c:pt>
                <c:pt idx="9">
                  <c:v>19.100000000000001</c:v>
                </c:pt>
                <c:pt idx="10">
                  <c:v>19.3</c:v>
                </c:pt>
                <c:pt idx="11">
                  <c:v>19</c:v>
                </c:pt>
                <c:pt idx="12">
                  <c:v>18.8</c:v>
                </c:pt>
                <c:pt idx="13">
                  <c:v>19.100000000000001</c:v>
                </c:pt>
                <c:pt idx="14">
                  <c:v>19.3</c:v>
                </c:pt>
                <c:pt idx="15">
                  <c:v>16.100000000000001</c:v>
                </c:pt>
                <c:pt idx="16">
                  <c:v>16.7</c:v>
                </c:pt>
                <c:pt idx="17">
                  <c:v>17.5</c:v>
                </c:pt>
                <c:pt idx="18">
                  <c:v>17.3</c:v>
                </c:pt>
                <c:pt idx="19">
                  <c:v>17.899999999999999</c:v>
                </c:pt>
                <c:pt idx="20">
                  <c:v>17.8</c:v>
                </c:pt>
                <c:pt idx="21">
                  <c:v>18.3</c:v>
                </c:pt>
                <c:pt idx="22">
                  <c:v>17.899999999999999</c:v>
                </c:pt>
                <c:pt idx="23">
                  <c:v>17.8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1CFA-4781-9486-CC5D65F06663}"/>
            </c:ext>
          </c:extLst>
        </c:ser>
        <c:ser>
          <c:idx val="1"/>
          <c:order val="1"/>
          <c:tx>
            <c:strRef>
              <c:f>'Employ. Rates'!$C$1</c:f>
              <c:strCache>
                <c:ptCount val="1"/>
                <c:pt idx="0">
                  <c:v>Employment Rate Persons with No Disability</c:v>
                </c:pt>
              </c:strCache>
            </c:strRef>
          </c:tx>
          <c:spPr>
            <a:ln>
              <a:solidFill>
                <a:srgbClr val="FFC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8901734104046242E-2"/>
                  <c:y val="-3.7651122625215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CFA-4781-9486-CC5D65F0666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CFA-4781-9486-CC5D65F066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CFA-4781-9486-CC5D65F0666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CFA-4781-9486-CC5D65F0666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CFA-4781-9486-CC5D65F0666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CFA-4781-9486-CC5D65F0666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CFA-4781-9486-CC5D65F0666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CFA-4781-9486-CC5D65F0666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CFA-4781-9486-CC5D65F0666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CFA-4781-9486-CC5D65F0666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CFA-4781-9486-CC5D65F0666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CFA-4781-9486-CC5D65F0666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CFA-4781-9486-CC5D65F0666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CFA-4781-9486-CC5D65F0666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CFA-4781-9486-CC5D65F0666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CFA-4781-9486-CC5D65F0666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CFA-4781-9486-CC5D65F0666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CFA-4781-9486-CC5D65F0666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1CFA-4781-9486-CC5D65F0666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CFA-4781-9486-CC5D65F0666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'Employ. Rates'!$A$122:$A$145</c:f>
              <c:strCache>
                <c:ptCount val="24"/>
                <c:pt idx="0">
                  <c:v>Jan 2019</c:v>
                </c:pt>
                <c:pt idx="5">
                  <c:v>June 2019</c:v>
                </c:pt>
                <c:pt idx="11">
                  <c:v>Dec 2019</c:v>
                </c:pt>
                <c:pt idx="17">
                  <c:v>June 2020</c:v>
                </c:pt>
                <c:pt idx="23">
                  <c:v>Dec 2020</c:v>
                </c:pt>
              </c:strCache>
            </c:strRef>
          </c:cat>
          <c:val>
            <c:numRef>
              <c:f>'Employ. Rates'!$C$122:$C$145</c:f>
              <c:numCache>
                <c:formatCode>General</c:formatCode>
                <c:ptCount val="24"/>
                <c:pt idx="0">
                  <c:v>65.5</c:v>
                </c:pt>
                <c:pt idx="1">
                  <c:v>66</c:v>
                </c:pt>
                <c:pt idx="2">
                  <c:v>66</c:v>
                </c:pt>
                <c:pt idx="3">
                  <c:v>66.099999999999994</c:v>
                </c:pt>
                <c:pt idx="4">
                  <c:v>66.3</c:v>
                </c:pt>
                <c:pt idx="5">
                  <c:v>66.599999999999994</c:v>
                </c:pt>
                <c:pt idx="6">
                  <c:v>66.5</c:v>
                </c:pt>
                <c:pt idx="7">
                  <c:v>66.2</c:v>
                </c:pt>
                <c:pt idx="8">
                  <c:v>66.5</c:v>
                </c:pt>
                <c:pt idx="9">
                  <c:v>66.7</c:v>
                </c:pt>
                <c:pt idx="10">
                  <c:v>66.7</c:v>
                </c:pt>
                <c:pt idx="11">
                  <c:v>66.5</c:v>
                </c:pt>
                <c:pt idx="12">
                  <c:v>66</c:v>
                </c:pt>
                <c:pt idx="13">
                  <c:v>66.5</c:v>
                </c:pt>
                <c:pt idx="14">
                  <c:v>65.099999999999994</c:v>
                </c:pt>
                <c:pt idx="15">
                  <c:v>55.9</c:v>
                </c:pt>
                <c:pt idx="16">
                  <c:v>57.5</c:v>
                </c:pt>
                <c:pt idx="17">
                  <c:v>59.7</c:v>
                </c:pt>
                <c:pt idx="18">
                  <c:v>60.3</c:v>
                </c:pt>
                <c:pt idx="19">
                  <c:v>61.4</c:v>
                </c:pt>
                <c:pt idx="20">
                  <c:v>61.7</c:v>
                </c:pt>
                <c:pt idx="21">
                  <c:v>62.7</c:v>
                </c:pt>
                <c:pt idx="22">
                  <c:v>62.7</c:v>
                </c:pt>
                <c:pt idx="23">
                  <c:v>62.4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1CFA-4781-9486-CC5D65F06663}"/>
            </c:ext>
          </c:extLst>
        </c:ser>
        <c:ser>
          <c:idx val="2"/>
          <c:order val="2"/>
          <c:tx>
            <c:strRef>
              <c:f>'Employ. Rates'!$D$1</c:f>
              <c:strCache>
                <c:ptCount val="1"/>
                <c:pt idx="0">
                  <c:v>Unemployment Rate Persons with Disability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CFA-4781-9486-CC5D65F066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1CFA-4781-9486-CC5D65F0666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CFA-4781-9486-CC5D65F0666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1CFA-4781-9486-CC5D65F0666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CFA-4781-9486-CC5D65F0666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1CFA-4781-9486-CC5D65F0666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1CFA-4781-9486-CC5D65F0666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1CFA-4781-9486-CC5D65F0666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1CFA-4781-9486-CC5D65F0666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1CFA-4781-9486-CC5D65F0666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1CFA-4781-9486-CC5D65F0666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1CFA-4781-9486-CC5D65F0666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1CFA-4781-9486-CC5D65F0666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1CFA-4781-9486-CC5D65F06663}"/>
                </c:ext>
              </c:extLst>
            </c:dLbl>
            <c:dLbl>
              <c:idx val="17"/>
              <c:layout>
                <c:manualLayout>
                  <c:x val="-1.5661215424994952E-2"/>
                  <c:y val="7.21650849362304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1CFA-4781-9486-CC5D65F0666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1CFA-4781-9486-CC5D65F0666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1CFA-4781-9486-CC5D65F0666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1CFA-4781-9486-CC5D65F0666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1CFA-4781-9486-CC5D65F0666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1CFA-4781-9486-CC5D65F06663}"/>
                </c:ext>
              </c:extLst>
            </c:dLbl>
            <c:dLbl>
              <c:idx val="23"/>
              <c:layout>
                <c:manualLayout>
                  <c:x val="-1.3413587724611504E-2"/>
                  <c:y val="-3.0889540566959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1CFA-4781-9486-CC5D65F06663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'Employ. Rates'!$A$122:$A$145</c:f>
              <c:strCache>
                <c:ptCount val="24"/>
                <c:pt idx="0">
                  <c:v>Jan 2019</c:v>
                </c:pt>
                <c:pt idx="5">
                  <c:v>June 2019</c:v>
                </c:pt>
                <c:pt idx="11">
                  <c:v>Dec 2019</c:v>
                </c:pt>
                <c:pt idx="17">
                  <c:v>June 2020</c:v>
                </c:pt>
                <c:pt idx="23">
                  <c:v>Dec 2020</c:v>
                </c:pt>
              </c:strCache>
            </c:strRef>
          </c:cat>
          <c:val>
            <c:numRef>
              <c:f>'Employ. Rates'!$D$122:$D$145</c:f>
              <c:numCache>
                <c:formatCode>General</c:formatCode>
                <c:ptCount val="24"/>
                <c:pt idx="0">
                  <c:v>9</c:v>
                </c:pt>
                <c:pt idx="1">
                  <c:v>9.1</c:v>
                </c:pt>
                <c:pt idx="2">
                  <c:v>7.9</c:v>
                </c:pt>
                <c:pt idx="3">
                  <c:v>6.3</c:v>
                </c:pt>
                <c:pt idx="4">
                  <c:v>6.3</c:v>
                </c:pt>
                <c:pt idx="5">
                  <c:v>7.7</c:v>
                </c:pt>
                <c:pt idx="6">
                  <c:v>7.6</c:v>
                </c:pt>
                <c:pt idx="7">
                  <c:v>7.2</c:v>
                </c:pt>
                <c:pt idx="8">
                  <c:v>6.1</c:v>
                </c:pt>
                <c:pt idx="9">
                  <c:v>6.9</c:v>
                </c:pt>
                <c:pt idx="10">
                  <c:v>6.9</c:v>
                </c:pt>
                <c:pt idx="11">
                  <c:v>7</c:v>
                </c:pt>
                <c:pt idx="12">
                  <c:v>7.8</c:v>
                </c:pt>
                <c:pt idx="13">
                  <c:v>7.8</c:v>
                </c:pt>
                <c:pt idx="14">
                  <c:v>8.3000000000000007</c:v>
                </c:pt>
                <c:pt idx="15">
                  <c:v>18.899999999999999</c:v>
                </c:pt>
                <c:pt idx="16">
                  <c:v>17.899999999999999</c:v>
                </c:pt>
                <c:pt idx="17">
                  <c:v>16.5</c:v>
                </c:pt>
                <c:pt idx="18">
                  <c:v>14.3</c:v>
                </c:pt>
                <c:pt idx="19">
                  <c:v>13.2</c:v>
                </c:pt>
                <c:pt idx="20">
                  <c:v>12.5</c:v>
                </c:pt>
                <c:pt idx="21">
                  <c:v>11.1</c:v>
                </c:pt>
                <c:pt idx="22">
                  <c:v>12.3</c:v>
                </c:pt>
                <c:pt idx="23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1CFA-4781-9486-CC5D65F06663}"/>
            </c:ext>
          </c:extLst>
        </c:ser>
        <c:ser>
          <c:idx val="3"/>
          <c:order val="3"/>
          <c:tx>
            <c:strRef>
              <c:f>'Employ. Rates'!$E$1</c:f>
              <c:strCache>
                <c:ptCount val="1"/>
                <c:pt idx="0">
                  <c:v>Unemployment Rate Persons with No Disability</c:v>
                </c:pt>
              </c:strCache>
            </c:strRef>
          </c:tx>
          <c:spPr>
            <a:ln>
              <a:solidFill>
                <a:srgbClr val="FFC0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8901734104046242E-2"/>
                  <c:y val="-3.7996545768566492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1CFA-4781-9486-CC5D65F0666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1CFA-4781-9486-CC5D65F0666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1CFA-4781-9486-CC5D65F0666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1CFA-4781-9486-CC5D65F0666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1CFA-4781-9486-CC5D65F06663}"/>
                </c:ext>
              </c:extLst>
            </c:dLbl>
            <c:dLbl>
              <c:idx val="5"/>
              <c:layout>
                <c:manualLayout>
                  <c:x val="-2.9760162191264553E-2"/>
                  <c:y val="1.0832736816988642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599098189649368E-2"/>
                      <c:h val="6.5658669499157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44-1CFA-4781-9486-CC5D65F0666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1CFA-4781-9486-CC5D65F0666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1CFA-4781-9486-CC5D65F0666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1CFA-4781-9486-CC5D65F0666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1CFA-4781-9486-CC5D65F0666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1CFA-4781-9486-CC5D65F06663}"/>
                </c:ext>
              </c:extLst>
            </c:dLbl>
            <c:dLbl>
              <c:idx val="11"/>
              <c:layout>
                <c:manualLayout>
                  <c:x val="-5.7803468208093194E-3"/>
                  <c:y val="6.5630397236613588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1CFA-4781-9486-CC5D65F0666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1CFA-4781-9486-CC5D65F0666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1CFA-4781-9486-CC5D65F0666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1CFA-4781-9486-CC5D65F0666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1CFA-4781-9486-CC5D65F0666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1CFA-4781-9486-CC5D65F06663}"/>
                </c:ext>
              </c:extLst>
            </c:dLbl>
            <c:dLbl>
              <c:idx val="17"/>
              <c:layout>
                <c:manualLayout>
                  <c:x val="-7.8791809677636535E-2"/>
                  <c:y val="4.6646192686324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1CFA-4781-9486-CC5D65F0666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1CFA-4781-9486-CC5D65F0666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1CFA-4781-9486-CC5D65F0666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1CFA-4781-9486-CC5D65F0666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1CFA-4781-9486-CC5D65F0666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1CFA-4781-9486-CC5D65F06663}"/>
                </c:ext>
              </c:extLst>
            </c:dLbl>
            <c:dLbl>
              <c:idx val="23"/>
              <c:layout>
                <c:manualLayout>
                  <c:x val="-2.5573053368328959E-2"/>
                  <c:y val="1.70575965394353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46242774566474E-2"/>
                      <c:h val="6.14853195164076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56-1CFA-4781-9486-CC5D65F06663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'Employ. Rates'!$A$122:$A$145</c:f>
              <c:strCache>
                <c:ptCount val="24"/>
                <c:pt idx="0">
                  <c:v>Jan 2019</c:v>
                </c:pt>
                <c:pt idx="5">
                  <c:v>June 2019</c:v>
                </c:pt>
                <c:pt idx="11">
                  <c:v>Dec 2019</c:v>
                </c:pt>
                <c:pt idx="17">
                  <c:v>June 2020</c:v>
                </c:pt>
                <c:pt idx="23">
                  <c:v>Dec 2020</c:v>
                </c:pt>
              </c:strCache>
            </c:strRef>
          </c:cat>
          <c:val>
            <c:numRef>
              <c:f>'Employ. Rates'!$E$122:$E$145</c:f>
              <c:numCache>
                <c:formatCode>General</c:formatCode>
                <c:ptCount val="24"/>
                <c:pt idx="0">
                  <c:v>4.2</c:v>
                </c:pt>
                <c:pt idx="1">
                  <c:v>3.9</c:v>
                </c:pt>
                <c:pt idx="2">
                  <c:v>3.8</c:v>
                </c:pt>
                <c:pt idx="3">
                  <c:v>3.2</c:v>
                </c:pt>
                <c:pt idx="4">
                  <c:v>3.3</c:v>
                </c:pt>
                <c:pt idx="5">
                  <c:v>3.7</c:v>
                </c:pt>
                <c:pt idx="6">
                  <c:v>3.8</c:v>
                </c:pt>
                <c:pt idx="7">
                  <c:v>3.6</c:v>
                </c:pt>
                <c:pt idx="8">
                  <c:v>3.2</c:v>
                </c:pt>
                <c:pt idx="9">
                  <c:v>3.2</c:v>
                </c:pt>
                <c:pt idx="10">
                  <c:v>3.2</c:v>
                </c:pt>
                <c:pt idx="11">
                  <c:v>3.2</c:v>
                </c:pt>
                <c:pt idx="12">
                  <c:v>3.8</c:v>
                </c:pt>
                <c:pt idx="13">
                  <c:v>3.6</c:v>
                </c:pt>
                <c:pt idx="14">
                  <c:v>4.4000000000000004</c:v>
                </c:pt>
                <c:pt idx="15">
                  <c:v>14.3</c:v>
                </c:pt>
                <c:pt idx="16">
                  <c:v>12.8</c:v>
                </c:pt>
                <c:pt idx="17">
                  <c:v>11</c:v>
                </c:pt>
                <c:pt idx="18">
                  <c:v>10.3</c:v>
                </c:pt>
                <c:pt idx="19">
                  <c:v>8.4</c:v>
                </c:pt>
                <c:pt idx="20">
                  <c:v>7.5</c:v>
                </c:pt>
                <c:pt idx="21">
                  <c:v>6.4</c:v>
                </c:pt>
                <c:pt idx="22">
                  <c:v>6.2</c:v>
                </c:pt>
                <c:pt idx="23">
                  <c:v>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7-1CFA-4781-9486-CC5D65F066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5983136"/>
        <c:axId val="185984704"/>
      </c:lineChart>
      <c:catAx>
        <c:axId val="18598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85984704"/>
        <c:crosses val="autoZero"/>
        <c:auto val="1"/>
        <c:lblAlgn val="ctr"/>
        <c:lblOffset val="100"/>
        <c:noMultiLvlLbl val="0"/>
      </c:catAx>
      <c:valAx>
        <c:axId val="1859847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85983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75824700334117E-2"/>
          <c:y val="4.5624222314392365E-2"/>
          <c:w val="0.80079314472603003"/>
          <c:h val="0.85452764070190101"/>
        </c:manualLayout>
      </c:layout>
      <c:lineChart>
        <c:grouping val="standard"/>
        <c:varyColors val="0"/>
        <c:ser>
          <c:idx val="2"/>
          <c:order val="2"/>
          <c:tx>
            <c:strRef>
              <c:f>'Employment Sector'!$A$5</c:f>
              <c:strCache>
                <c:ptCount val="1"/>
                <c:pt idx="0">
                  <c:v>Food Service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0E-4741-B019-946C7E424C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0E-4741-B019-946C7E424C31}"/>
                </c:ext>
              </c:extLst>
            </c:dLbl>
            <c:dLbl>
              <c:idx val="2"/>
              <c:layout>
                <c:manualLayout>
                  <c:x val="2.7337048572984232E-2"/>
                  <c:y val="-1.01162613325027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CBA4F28-3C6B-44A9-88BF-006C46B3828D}" type="SERIESNAME">
                      <a:rPr lang="en-US" sz="1050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050"/>
                      </a:pPr>
                      <a:t>[SERIES NAME]</a:t>
                    </a:fld>
                    <a:r>
                      <a:rPr lang="en-US" sz="1050" baseline="0"/>
                      <a:t> </a:t>
                    </a:r>
                    <a:fld id="{D9C7B4FA-E1D1-441B-B34D-CD3D55F1A915}" type="VALUE">
                      <a:rPr lang="en-US" sz="1050" b="1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050"/>
                      </a:pPr>
                      <a:t>[VALUE]</a:t>
                    </a:fld>
                    <a:endParaRPr lang="en-US" sz="105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805853584177692"/>
                      <c:h val="0.280562957994813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30E-4741-B019-946C7E424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'Employment Sector'!$K$2:$M$2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'Employment Sector'!$K$5:$M$5</c:f>
              <c:numCache>
                <c:formatCode>0%</c:formatCode>
                <c:ptCount val="3"/>
                <c:pt idx="0">
                  <c:v>0.35130434782608694</c:v>
                </c:pt>
                <c:pt idx="1">
                  <c:v>0.34646962233169132</c:v>
                </c:pt>
                <c:pt idx="2">
                  <c:v>0.33753943217665616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30E-4741-B019-946C7E424C31}"/>
            </c:ext>
          </c:extLst>
        </c:ser>
        <c:ser>
          <c:idx val="3"/>
          <c:order val="3"/>
          <c:tx>
            <c:strRef>
              <c:f>'Employment Sector'!$A$6</c:f>
              <c:strCache>
                <c:ptCount val="1"/>
                <c:pt idx="0">
                  <c:v>Housekeeping or Janitorial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0E-4741-B019-946C7E424C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0E-4741-B019-946C7E424C31}"/>
                </c:ext>
              </c:extLst>
            </c:dLbl>
            <c:dLbl>
              <c:idx val="2"/>
              <c:layout>
                <c:manualLayout>
                  <c:x val="-1.3006461870386446E-7"/>
                  <c:y val="-1.2443001438978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BCF917-0C5C-4043-8950-278B4B5B11CF}" type="SERIESNAME">
                      <a:rPr lang="en-US" sz="1050" b="1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[SERIES NAME]</a:t>
                    </a:fld>
                    <a:r>
                      <a:rPr lang="en-US" sz="1050" b="1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75CCA62E-8300-4828-B473-9EF9129371BF}" type="VALUE">
                      <a:rPr lang="en-US" sz="1050" b="1" baseline="0">
                        <a:solidFill>
                          <a:sysClr val="windowText" lastClr="000000"/>
                        </a:solidFill>
                      </a:rPr>
                      <a:pPr>
                        <a:defRPr sz="1050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 sz="1050" b="1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22523652114442"/>
                      <c:h val="0.207258399004562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30E-4741-B019-946C7E424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'Employment Sector'!$K$2:$M$2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'Employment Sector'!$K$6:$M$6</c:f>
              <c:numCache>
                <c:formatCode>0%</c:formatCode>
                <c:ptCount val="3"/>
                <c:pt idx="0">
                  <c:v>0.20521739130434782</c:v>
                </c:pt>
                <c:pt idx="1">
                  <c:v>0.2134646962233169</c:v>
                </c:pt>
                <c:pt idx="2">
                  <c:v>0.18296529968454259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30E-4741-B019-946C7E424C31}"/>
            </c:ext>
          </c:extLst>
        </c:ser>
        <c:ser>
          <c:idx val="7"/>
          <c:order val="7"/>
          <c:tx>
            <c:strRef>
              <c:f>'Employment Sector'!$A$10</c:f>
              <c:strCache>
                <c:ptCount val="1"/>
                <c:pt idx="0">
                  <c:v>Retail Sales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30E-4741-B019-946C7E424C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0E-4741-B019-946C7E424C3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30E-4741-B019-946C7E424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'Employment Sector'!$K$2:$M$2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'Employment Sector'!$K$10:$M$10</c:f>
              <c:numCache>
                <c:formatCode>0%</c:formatCode>
                <c:ptCount val="3"/>
                <c:pt idx="0">
                  <c:v>0.30956521739130433</c:v>
                </c:pt>
                <c:pt idx="1">
                  <c:v>0.29392446633825942</c:v>
                </c:pt>
                <c:pt idx="2">
                  <c:v>0.26182965299684541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30E-4741-B019-946C7E424C31}"/>
            </c:ext>
          </c:extLst>
        </c:ser>
        <c:ser>
          <c:idx val="8"/>
          <c:order val="8"/>
          <c:tx>
            <c:strRef>
              <c:f>'Employment Sector'!$A$11</c:f>
              <c:strCache>
                <c:ptCount val="1"/>
                <c:pt idx="0">
                  <c:v>Missing Data</c:v>
                </c:pt>
              </c:strCache>
            </c:strRef>
          </c:tx>
          <c:spPr>
            <a:ln w="28575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30E-4741-B019-946C7E424C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30E-4741-B019-946C7E424C3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62E0637-E97A-43CD-867F-6DB3234915A0}" type="SERIESNAME">
                      <a:rPr lang="en-US" sz="1050" b="1">
                        <a:solidFill>
                          <a:schemeClr val="bg1">
                            <a:lumMod val="65000"/>
                          </a:schemeClr>
                        </a:solidFill>
                      </a:rPr>
                      <a:pPr/>
                      <a:t>[SERIES NAME]</a:t>
                    </a:fld>
                    <a:r>
                      <a:rPr lang="en-US" sz="1000" b="1" baseline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 </a:t>
                    </a:r>
                    <a:fld id="{0FCC4065-05F1-45F2-85B7-E012C333F878}" type="VALUE">
                      <a:rPr lang="en-US" sz="1000" b="1" baseline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pPr/>
                      <a:t>[VALUE]</a:t>
                    </a:fld>
                    <a:endParaRPr lang="en-US" sz="1000" b="1" baseline="0">
                      <a:solidFill>
                        <a:schemeClr val="bg1">
                          <a:lumMod val="6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D30E-4741-B019-946C7E424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'Employment Sector'!$K$2:$M$2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'Employment Sector'!$K$11:$M$11</c:f>
              <c:numCache>
                <c:formatCode>0%</c:formatCode>
                <c:ptCount val="3"/>
                <c:pt idx="0">
                  <c:v>6.956521739130435E-3</c:v>
                </c:pt>
                <c:pt idx="1">
                  <c:v>2.1346469622331693E-2</c:v>
                </c:pt>
                <c:pt idx="2">
                  <c:v>0.10725552050473186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D30E-4741-B019-946C7E424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8102000"/>
        <c:axId val="124811240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'Employment Sector'!$A$3</c15:sqref>
                        </c15:formulaRef>
                      </c:ext>
                    </c:extLst>
                    <c:strCache>
                      <c:ptCount val="1"/>
                      <c:pt idx="0">
                        <c:v>Assembly or Manufacturing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'Employment Sector'!$K$2:$M$2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'Employment Sector'!$K$3:$M$3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0.04</c:v>
                      </c:pt>
                      <c:pt idx="1">
                        <c:v>3.6124794745484398E-2</c:v>
                      </c:pt>
                      <c:pt idx="2">
                        <c:v>2.8391167192429023E-2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8-D30E-4741-B019-946C7E424C31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Sector'!$A$4</c15:sqref>
                        </c15:formulaRef>
                      </c:ext>
                    </c:extLst>
                    <c:strCache>
                      <c:ptCount val="1"/>
                      <c:pt idx="0">
                        <c:v>Daycare or Human Service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Sector'!$K$2:$M$2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Sector'!$K$4:$M$4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4.1739130434782612E-2</c:v>
                      </c:pt>
                      <c:pt idx="1">
                        <c:v>2.7914614121510674E-2</c:v>
                      </c:pt>
                      <c:pt idx="2">
                        <c:v>3.1545741324921134E-2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30E-4741-B019-946C7E424C3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Sector'!$A$7</c15:sqref>
                        </c15:formulaRef>
                      </c:ext>
                    </c:extLst>
                    <c:strCache>
                      <c:ptCount val="1"/>
                      <c:pt idx="0">
                        <c:v>IT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Sector'!$K$2:$M$2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Sector'!$K$7:$M$7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30E-4741-B019-946C7E424C3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Sector'!$A$8</c15:sqref>
                        </c15:formulaRef>
                      </c:ext>
                    </c:extLst>
                    <c:strCache>
                      <c:ptCount val="1"/>
                      <c:pt idx="0">
                        <c:v>Office or Clerical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Sector'!$K$2:$M$2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Sector'!$K$8:$M$8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1.7391304347826087E-2</c:v>
                      </c:pt>
                      <c:pt idx="1">
                        <c:v>3.1198686371100164E-2</c:v>
                      </c:pt>
                      <c:pt idx="2">
                        <c:v>2.5236593059936908E-2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30E-4741-B019-946C7E424C3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Sector'!$A$9</c15:sqref>
                        </c15:formulaRef>
                      </c:ext>
                    </c:extLst>
                    <c:strCache>
                      <c:ptCount val="1"/>
                      <c:pt idx="0">
                        <c:v>Other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Sector'!$K$2:$M$2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'Employment Sector'!$K$9:$M$9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2.782608695652174E-2</c:v>
                      </c:pt>
                      <c:pt idx="1">
                        <c:v>2.9556650246305417E-2</c:v>
                      </c:pt>
                      <c:pt idx="2">
                        <c:v>2.5236593059936908E-2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30E-4741-B019-946C7E424C31}"/>
                  </c:ext>
                </c:extLst>
              </c15:ser>
            </c15:filteredLineSeries>
          </c:ext>
        </c:extLst>
      </c:lineChart>
      <c:catAx>
        <c:axId val="124810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112400"/>
        <c:crosses val="autoZero"/>
        <c:auto val="1"/>
        <c:lblAlgn val="ctr"/>
        <c:lblOffset val="100"/>
        <c:noMultiLvlLbl val="0"/>
      </c:catAx>
      <c:valAx>
        <c:axId val="124811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10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972275065683139E-2"/>
          <c:y val="0.15588817614339795"/>
          <c:w val="0.8953484442958245"/>
          <c:h val="0.6044606877388434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'[Chart in Microsoft PowerPoint]Employment Retention'!$B$1</c:f>
              <c:strCache>
                <c:ptCount val="1"/>
                <c:pt idx="0">
                  <c:v>0 - 90 Days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PowerPoint]Employment Retention'!$A$22</c:f>
              <c:strCache>
                <c:ptCount val="1"/>
                <c:pt idx="0">
                  <c:v>2020 Polk County Network</c:v>
                </c:pt>
              </c:strCache>
            </c:strRef>
          </c:cat>
          <c:val>
            <c:numRef>
              <c:f>'[Chart in Microsoft PowerPoint]Employment Retention'!$B$22</c:f>
              <c:numCache>
                <c:formatCode>0%</c:formatCode>
                <c:ptCount val="1"/>
                <c:pt idx="0">
                  <c:v>5.2391799544419138E-2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59-46C0-9D0A-6DC3CFABA305}"/>
            </c:ext>
          </c:extLst>
        </c:ser>
        <c:ser>
          <c:idx val="1"/>
          <c:order val="1"/>
          <c:tx>
            <c:strRef>
              <c:f>'[Chart in Microsoft PowerPoint]Employment Retention'!$C$1</c:f>
              <c:strCache>
                <c:ptCount val="1"/>
                <c:pt idx="0">
                  <c:v>91 Days - 1 Year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PowerPoint]Employment Retention'!$A$22</c:f>
              <c:strCache>
                <c:ptCount val="1"/>
                <c:pt idx="0">
                  <c:v>2020 Polk County Network</c:v>
                </c:pt>
              </c:strCache>
            </c:strRef>
          </c:cat>
          <c:val>
            <c:numRef>
              <c:f>'[Chart in Microsoft PowerPoint]Employment Retention'!$C$22</c:f>
              <c:numCache>
                <c:formatCode>0%</c:formatCode>
                <c:ptCount val="1"/>
                <c:pt idx="0">
                  <c:v>0.23006833712984054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59-46C0-9D0A-6DC3CFABA305}"/>
            </c:ext>
          </c:extLst>
        </c:ser>
        <c:ser>
          <c:idx val="2"/>
          <c:order val="2"/>
          <c:tx>
            <c:strRef>
              <c:f>'[Chart in Microsoft PowerPoint]Employment Retention'!$D$1</c:f>
              <c:strCache>
                <c:ptCount val="1"/>
                <c:pt idx="0">
                  <c:v>1 - 2 Years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PowerPoint]Employment Retention'!$A$22</c:f>
              <c:strCache>
                <c:ptCount val="1"/>
                <c:pt idx="0">
                  <c:v>2020 Polk County Network</c:v>
                </c:pt>
              </c:strCache>
            </c:strRef>
          </c:cat>
          <c:val>
            <c:numRef>
              <c:f>'[Chart in Microsoft PowerPoint]Employment Retention'!$D$22</c:f>
              <c:numCache>
                <c:formatCode>0%</c:formatCode>
                <c:ptCount val="1"/>
                <c:pt idx="0">
                  <c:v>0.32460136674259682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59-46C0-9D0A-6DC3CFABA305}"/>
            </c:ext>
          </c:extLst>
        </c:ser>
        <c:ser>
          <c:idx val="3"/>
          <c:order val="3"/>
          <c:tx>
            <c:strRef>
              <c:f>'[Chart in Microsoft PowerPoint]Employment Retention'!$E$1</c:f>
              <c:strCache>
                <c:ptCount val="1"/>
                <c:pt idx="0">
                  <c:v>2.1 - 5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PowerPoint]Employment Retention'!$A$22</c:f>
              <c:strCache>
                <c:ptCount val="1"/>
                <c:pt idx="0">
                  <c:v>2020 Polk County Network</c:v>
                </c:pt>
              </c:strCache>
            </c:strRef>
          </c:cat>
          <c:val>
            <c:numRef>
              <c:f>'[Chart in Microsoft PowerPoint]Employment Retention'!$E$22</c:f>
              <c:numCache>
                <c:formatCode>0%</c:formatCode>
                <c:ptCount val="1"/>
                <c:pt idx="0">
                  <c:v>0.25512528473804102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59-46C0-9D0A-6DC3CFABA305}"/>
            </c:ext>
          </c:extLst>
        </c:ser>
        <c:ser>
          <c:idx val="4"/>
          <c:order val="4"/>
          <c:tx>
            <c:strRef>
              <c:f>'[Chart in Microsoft PowerPoint]Employment Retention'!$F$1</c:f>
              <c:strCache>
                <c:ptCount val="1"/>
                <c:pt idx="0">
                  <c:v>Over 5 Years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PowerPoint]Employment Retention'!$A$22</c:f>
              <c:strCache>
                <c:ptCount val="1"/>
                <c:pt idx="0">
                  <c:v>2020 Polk County Network</c:v>
                </c:pt>
              </c:strCache>
            </c:strRef>
          </c:cat>
          <c:val>
            <c:numRef>
              <c:f>'[Chart in Microsoft PowerPoint]Employment Retention'!$F$22</c:f>
              <c:numCache>
                <c:formatCode>0%</c:formatCode>
                <c:ptCount val="1"/>
                <c:pt idx="0">
                  <c:v>0.14236902050113895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59-46C0-9D0A-6DC3CFABA3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09641968"/>
        <c:axId val="809643216"/>
      </c:barChart>
      <c:catAx>
        <c:axId val="809641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9643216"/>
        <c:crosses val="autoZero"/>
        <c:auto val="1"/>
        <c:lblAlgn val="ctr"/>
        <c:lblOffset val="100"/>
        <c:noMultiLvlLbl val="0"/>
      </c:catAx>
      <c:valAx>
        <c:axId val="8096432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64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538505648259649E-2"/>
          <c:y val="7.8558402881053327E-2"/>
          <c:w val="0.93692298870348067"/>
          <c:h val="0.592495345432024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Retention!$D$54</c:f>
              <c:strCache>
                <c:ptCount val="1"/>
                <c:pt idx="0">
                  <c:v>&lt; 3 months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Retention!$C$55</c:f>
              <c:strCache>
                <c:ptCount val="1"/>
                <c:pt idx="0">
                  <c:v>2019 Polk County Network</c:v>
                </c:pt>
              </c:strCache>
            </c:strRef>
          </c:cat>
          <c:val>
            <c:numRef>
              <c:f>Retention!$D$55</c:f>
              <c:numCache>
                <c:formatCode>0%</c:formatCode>
                <c:ptCount val="1"/>
                <c:pt idx="0">
                  <c:v>6.7307692307692304E-2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8-4A51-9B49-7F619B24C822}"/>
            </c:ext>
          </c:extLst>
        </c:ser>
        <c:ser>
          <c:idx val="1"/>
          <c:order val="1"/>
          <c:tx>
            <c:strRef>
              <c:f>Retention!$E$54</c:f>
              <c:strCache>
                <c:ptCount val="1"/>
                <c:pt idx="0">
                  <c:v>3-12 months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Retention!$C$55</c:f>
              <c:strCache>
                <c:ptCount val="1"/>
                <c:pt idx="0">
                  <c:v>2019 Polk County Network</c:v>
                </c:pt>
              </c:strCache>
            </c:strRef>
          </c:cat>
          <c:val>
            <c:numRef>
              <c:f>Retention!$E$55</c:f>
              <c:numCache>
                <c:formatCode>0%</c:formatCode>
                <c:ptCount val="1"/>
                <c:pt idx="0">
                  <c:v>0.41346153846153844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B8-4A51-9B49-7F619B24C822}"/>
            </c:ext>
          </c:extLst>
        </c:ser>
        <c:ser>
          <c:idx val="2"/>
          <c:order val="2"/>
          <c:tx>
            <c:strRef>
              <c:f>Retention!$F$54</c:f>
              <c:strCache>
                <c:ptCount val="1"/>
                <c:pt idx="0">
                  <c:v>1-2 Years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Retention!$C$55</c:f>
              <c:strCache>
                <c:ptCount val="1"/>
                <c:pt idx="0">
                  <c:v>2019 Polk County Network</c:v>
                </c:pt>
              </c:strCache>
            </c:strRef>
          </c:cat>
          <c:val>
            <c:numRef>
              <c:f>Retention!$F$55</c:f>
              <c:numCache>
                <c:formatCode>0%</c:formatCode>
                <c:ptCount val="1"/>
                <c:pt idx="0">
                  <c:v>0.19551282051282051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B8-4A51-9B49-7F619B24C822}"/>
            </c:ext>
          </c:extLst>
        </c:ser>
        <c:ser>
          <c:idx val="3"/>
          <c:order val="3"/>
          <c:tx>
            <c:strRef>
              <c:f>Retention!$G$54</c:f>
              <c:strCache>
                <c:ptCount val="1"/>
                <c:pt idx="0">
                  <c:v>2-5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Retention!$C$55</c:f>
              <c:strCache>
                <c:ptCount val="1"/>
                <c:pt idx="0">
                  <c:v>2019 Polk County Network</c:v>
                </c:pt>
              </c:strCache>
            </c:strRef>
          </c:cat>
          <c:val>
            <c:numRef>
              <c:f>Retention!$G$55</c:f>
              <c:numCache>
                <c:formatCode>0%</c:formatCode>
                <c:ptCount val="1"/>
                <c:pt idx="0">
                  <c:v>0.19871794871794871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B8-4A51-9B49-7F619B24C822}"/>
            </c:ext>
          </c:extLst>
        </c:ser>
        <c:ser>
          <c:idx val="4"/>
          <c:order val="4"/>
          <c:tx>
            <c:strRef>
              <c:f>Retention!$H$54</c:f>
              <c:strCache>
                <c:ptCount val="1"/>
                <c:pt idx="0">
                  <c:v>5+ years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Retention!$C$55</c:f>
              <c:strCache>
                <c:ptCount val="1"/>
                <c:pt idx="0">
                  <c:v>2019 Polk County Network</c:v>
                </c:pt>
              </c:strCache>
            </c:strRef>
          </c:cat>
          <c:val>
            <c:numRef>
              <c:f>Retention!$H$55</c:f>
              <c:numCache>
                <c:formatCode>0%</c:formatCode>
                <c:ptCount val="1"/>
                <c:pt idx="0">
                  <c:v>0.11324786324786325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B8-4A51-9B49-7F619B24C8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62820848"/>
        <c:axId val="1162821680"/>
      </c:barChart>
      <c:catAx>
        <c:axId val="1162820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62821680"/>
        <c:crosses val="autoZero"/>
        <c:auto val="1"/>
        <c:lblAlgn val="ctr"/>
        <c:lblOffset val="100"/>
        <c:noMultiLvlLbl val="0"/>
      </c:catAx>
      <c:valAx>
        <c:axId val="1162821680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62820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Sheet1!$B$2:$B$4</c:f>
              <c:numCache>
                <c:formatCode>"$"#,##0.00_);[Red]\("$"#,##0.00\)</c:formatCode>
                <c:ptCount val="3"/>
                <c:pt idx="0">
                  <c:v>9.51</c:v>
                </c:pt>
                <c:pt idx="1">
                  <c:v>9.89</c:v>
                </c:pt>
                <c:pt idx="2">
                  <c:v>8.3699999999999992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BBB-BB0E-29BA2C8F0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721390448"/>
        <c:axId val="2034690448"/>
      </c:barChart>
      <c:catAx>
        <c:axId val="72139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690448"/>
        <c:crosses val="autoZero"/>
        <c:auto val="1"/>
        <c:lblAlgn val="ctr"/>
        <c:lblOffset val="100"/>
        <c:noMultiLvlLbl val="0"/>
      </c:catAx>
      <c:valAx>
        <c:axId val="2034690448"/>
        <c:scaling>
          <c:orientation val="minMax"/>
          <c:max val="10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39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7CA52-1ACC-1344-90A4-6AB164CBEDD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A1B92-7784-A145-9713-69F07AE0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4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D7680D-E7C8-7643-BEFD-F7A179B77B7C}"/>
              </a:ext>
            </a:extLst>
          </p:cNvPr>
          <p:cNvSpPr/>
          <p:nvPr/>
        </p:nvSpPr>
        <p:spPr>
          <a:xfrm>
            <a:off x="0" y="0"/>
            <a:ext cx="6087291" cy="6389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CD893F-4580-B544-83D6-ED7E385EA0E6}"/>
              </a:ext>
            </a:extLst>
          </p:cNvPr>
          <p:cNvCxnSpPr>
            <a:cxnSpLocks/>
          </p:cNvCxnSpPr>
          <p:nvPr/>
        </p:nvCxnSpPr>
        <p:spPr>
          <a:xfrm>
            <a:off x="281375" y="1010339"/>
            <a:ext cx="3086100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B8C66D2-8B0E-D644-958B-ADC9E569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235" y="1230678"/>
            <a:ext cx="5582051" cy="22947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 Community Employment </a:t>
            </a:r>
          </a:p>
          <a:p>
            <a:pPr lvl="0"/>
            <a:r>
              <a:rPr lang="en-US" dirty="0"/>
              <a:t>Outcomes Evaluation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41F2469-CF29-2044-8249-860BE15EF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235" y="3756754"/>
            <a:ext cx="4968096" cy="116778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Polk County Health Services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4E17178-3A66-6644-B095-68F890E50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6235" y="5871992"/>
            <a:ext cx="3062977" cy="4186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May 26, 2020</a:t>
            </a:r>
          </a:p>
        </p:txBody>
      </p:sp>
      <p:sp>
        <p:nvSpPr>
          <p:cNvPr id="31" name="Footer Placeholder 6">
            <a:extLst>
              <a:ext uri="{FF2B5EF4-FFF2-40B4-BE49-F238E27FC236}">
                <a16:creationId xmlns:a16="http://schemas.microsoft.com/office/drawing/2014/main" id="{B7F2E224-3E28-734C-8581-2AE71B6C8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89784"/>
            <a:ext cx="4774370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2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BD3-7012-E344-8CD9-02DDF7B6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BA8B-5C71-6241-BCD3-E43501C0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25213" cy="4351338"/>
          </a:xfrm>
        </p:spPr>
        <p:txBody>
          <a:bodyPr/>
          <a:lstStyle>
            <a:lvl1pPr>
              <a:spcAft>
                <a:spcPts val="450"/>
              </a:spcAft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AA54C5-966A-2547-ADF1-C8A29D9AA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91656"/>
            <a:ext cx="5134946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A74C90-07AF-2A4B-B930-56D31F5072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49528" y="1797051"/>
            <a:ext cx="3046256" cy="362555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BD3-7012-E344-8CD9-02DDF7B6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BA8B-5C71-6241-BCD3-E43501C0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spcAft>
                <a:spcPts val="450"/>
              </a:spcAft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AA54C5-966A-2547-ADF1-C8A29D9AA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91656"/>
            <a:ext cx="5283417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148645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BD3-7012-E344-8CD9-02DDF7B6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BA8B-5C71-6241-BCD3-E43501C0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 marL="305991" indent="-298847">
              <a:spcAft>
                <a:spcPts val="450"/>
              </a:spcAft>
              <a:buSzPct val="105000"/>
              <a:buFontTx/>
              <a:buBlip>
                <a:blip r:embed="rId2"/>
              </a:buBlip>
              <a:tabLst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AA54C5-966A-2547-ADF1-C8A29D9AA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89784"/>
            <a:ext cx="4823861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331451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Slide - Check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BD3-7012-E344-8CD9-02DDF7B6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BA8B-5C71-6241-BCD3-E43501C0B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 marL="305991" indent="-298847">
              <a:spcAft>
                <a:spcPts val="450"/>
              </a:spcAft>
              <a:buSzPct val="105000"/>
              <a:buFontTx/>
              <a:buBlip>
                <a:blip r:embed="rId2"/>
              </a:buBlip>
              <a:tabLst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AA54C5-966A-2547-ADF1-C8A29D9AA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89784"/>
            <a:ext cx="4979404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201404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4A94-DAEA-0B4D-A560-6B0D29C9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7F293-DDBE-6C43-B409-42B316BDC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0BAA6-F216-4E47-A454-29DB58A39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AAA60-DAB6-0A4B-BBB9-1D32AB9AC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91656"/>
            <a:ext cx="4760230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232075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with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CE28F-38A5-DE42-9231-928F7032A2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91656"/>
            <a:ext cx="5509661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CB8017-7E7F-9B49-9B4B-B9336EB3F2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3348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F2F51-43AF-EB4F-AFBB-B545D7ECB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04925" y="1613789"/>
            <a:ext cx="2100575" cy="507831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6235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8A53FEB-EECE-604B-823F-810D824B4F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594461" cy="6336290"/>
          </a:xfrm>
        </p:spPr>
        <p:txBody>
          <a:bodyPr wrap="none" anchor="ctr" anchorCtr="0"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E2033-42DC-6F47-BA67-5A3FE43332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91656"/>
            <a:ext cx="5299567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9CB07-5AF2-9B4A-B86C-EAAE286C41A3}"/>
              </a:ext>
            </a:extLst>
          </p:cNvPr>
          <p:cNvSpPr/>
          <p:nvPr/>
        </p:nvSpPr>
        <p:spPr>
          <a:xfrm>
            <a:off x="5594748" y="-1"/>
            <a:ext cx="3549253" cy="634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CD893F-4580-B544-83D6-ED7E385EA0E6}"/>
              </a:ext>
            </a:extLst>
          </p:cNvPr>
          <p:cNvCxnSpPr>
            <a:cxnSpLocks/>
          </p:cNvCxnSpPr>
          <p:nvPr/>
        </p:nvCxnSpPr>
        <p:spPr>
          <a:xfrm>
            <a:off x="5836444" y="2552700"/>
            <a:ext cx="3086100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4">
            <a:extLst>
              <a:ext uri="{FF2B5EF4-FFF2-40B4-BE49-F238E27FC236}">
                <a16:creationId xmlns:a16="http://schemas.microsoft.com/office/drawing/2014/main" id="{00D2CBF2-4A18-2345-BEF9-12E50BADA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r="88267"/>
          <a:stretch/>
        </p:blipFill>
        <p:spPr bwMode="auto">
          <a:xfrm>
            <a:off x="5770862" y="2817258"/>
            <a:ext cx="308085" cy="3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233CEFE-0465-164B-A7FC-DA89EC13E8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1304" y="171450"/>
            <a:ext cx="3062977" cy="23098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AEA2DC-2F40-D344-B961-344ADAEE45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8856" y="2738439"/>
            <a:ext cx="2825354" cy="6524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Address goes here</a:t>
            </a:r>
          </a:p>
          <a:p>
            <a:pPr lvl="0"/>
            <a:r>
              <a:rPr lang="en-US" dirty="0"/>
              <a:t>City, ST ZIP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79528BCA-18EF-8449-8A17-21BBC8513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8856" y="3505620"/>
            <a:ext cx="2825354" cy="46747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319-XXX-XXXX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ACD9A33F-60C5-284B-9D46-72E5B5783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8856" y="3968328"/>
            <a:ext cx="2825354" cy="46747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err="1"/>
              <a:t>URL.uiowa.edu</a:t>
            </a:r>
            <a:endParaRPr lang="en-US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8E9CD933-E414-1145-9754-ACBFFF596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8856" y="4442053"/>
            <a:ext cx="2825354" cy="46747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err="1"/>
              <a:t>facebook.com</a:t>
            </a:r>
            <a:r>
              <a:rPr lang="en-US" dirty="0"/>
              <a:t>/URL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71AC9B4-FCC0-5642-81E4-7080E62B0E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8856" y="4926795"/>
            <a:ext cx="2825354" cy="46747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twitterhandle</a:t>
            </a:r>
            <a:endParaRPr lang="en-US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0523A405-5F07-2F4D-B77F-90515157D8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8856" y="5411537"/>
            <a:ext cx="2825354" cy="46747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err="1"/>
              <a:t>contact@uiowa.edu</a:t>
            </a:r>
            <a:endParaRPr lang="en-US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57571D24-5A75-6D4A-859D-0B99A9B5D00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17793" r="65583" b="1163"/>
          <a:stretch/>
        </p:blipFill>
        <p:spPr bwMode="auto">
          <a:xfrm>
            <a:off x="5789912" y="3619397"/>
            <a:ext cx="329938" cy="29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8A2579D0-F259-4C48-8704-136FA35A45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17729" r="46516" b="1227"/>
          <a:stretch/>
        </p:blipFill>
        <p:spPr bwMode="auto">
          <a:xfrm>
            <a:off x="5752008" y="4065506"/>
            <a:ext cx="329938" cy="29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5CCAD-BF56-8F42-846C-2C755FC3C1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4241" y="4990705"/>
            <a:ext cx="389647" cy="3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D7680D-E7C8-7643-BEFD-F7A179B77B7C}"/>
              </a:ext>
            </a:extLst>
          </p:cNvPr>
          <p:cNvSpPr/>
          <p:nvPr/>
        </p:nvSpPr>
        <p:spPr>
          <a:xfrm>
            <a:off x="1" y="-9427"/>
            <a:ext cx="3643829" cy="6389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E9240D-8DC8-9444-8E0C-74703A71842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43829" y="-18854"/>
            <a:ext cx="5500170" cy="6356621"/>
          </a:xfrm>
          <a:solidFill>
            <a:schemeClr val="bg2"/>
          </a:solidFill>
        </p:spPr>
        <p:txBody>
          <a:bodyPr anchor="ctr" anchorCtr="0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CD893F-4580-B544-83D6-ED7E385EA0E6}"/>
              </a:ext>
            </a:extLst>
          </p:cNvPr>
          <p:cNvCxnSpPr>
            <a:cxnSpLocks/>
          </p:cNvCxnSpPr>
          <p:nvPr/>
        </p:nvCxnSpPr>
        <p:spPr>
          <a:xfrm>
            <a:off x="281375" y="1010339"/>
            <a:ext cx="3086100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B8C66D2-8B0E-D644-958B-ADC9E569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235" y="1230678"/>
            <a:ext cx="3062977" cy="22947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 Community Employment </a:t>
            </a:r>
          </a:p>
          <a:p>
            <a:pPr lvl="0"/>
            <a:r>
              <a:rPr lang="en-US" dirty="0"/>
              <a:t>Outcomes Evaluation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41F2469-CF29-2044-8249-860BE15EF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235" y="3756754"/>
            <a:ext cx="3062977" cy="116778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Polk County Health Services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4E17178-3A66-6644-B095-68F890E50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6235" y="5871992"/>
            <a:ext cx="3062977" cy="4186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May 26, 2020</a:t>
            </a:r>
          </a:p>
        </p:txBody>
      </p:sp>
      <p:sp>
        <p:nvSpPr>
          <p:cNvPr id="31" name="Footer Placeholder 6">
            <a:extLst>
              <a:ext uri="{FF2B5EF4-FFF2-40B4-BE49-F238E27FC236}">
                <a16:creationId xmlns:a16="http://schemas.microsoft.com/office/drawing/2014/main" id="{B7F2E224-3E28-734C-8581-2AE71B6C8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89784"/>
            <a:ext cx="4774370" cy="43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Law, Health Policy &amp; Disability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3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08D1C-0D5E-8F4C-B630-327D35C2851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B1A84-3AF2-7441-BD04-40E17B40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6F7B5-A644-9644-B0CB-54E848DBB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23AB8D-52FB-394A-A04E-FEB81257F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914" y="6381946"/>
            <a:ext cx="4549106" cy="441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31656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6F870-F80B-B244-B223-507B85F150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2020 Community Employment </a:t>
            </a:r>
          </a:p>
          <a:p>
            <a:r>
              <a:rPr lang="en-US" sz="2400" dirty="0"/>
              <a:t>Outcomes Evaluation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9CCC4-BFC0-074D-8089-0845BEB17C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Polk County MHDS Region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724E4-9BEE-4141-84E5-33D2AF9526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April 20,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A7767-22FC-7544-A579-E821BC68D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  <a:endParaRPr lang="en-US" dirty="0"/>
          </a:p>
        </p:txBody>
      </p:sp>
      <p:pic>
        <p:nvPicPr>
          <p:cNvPr id="2" name="Picture 6" descr="Old lady with earrings">
            <a:extLst>
              <a:ext uri="{FF2B5EF4-FFF2-40B4-BE49-F238E27FC236}">
                <a16:creationId xmlns:a16="http://schemas.microsoft.com/office/drawing/2014/main" id="{F59EBE78-98BC-4173-A061-1060DD2BC4D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1128" r="21128"/>
          <a:stretch/>
        </p:blipFill>
        <p:spPr>
          <a:xfrm>
            <a:off x="3643829" y="-18854"/>
            <a:ext cx="5500170" cy="6356621"/>
          </a:xfrm>
        </p:spPr>
      </p:pic>
    </p:spTree>
    <p:extLst>
      <p:ext uri="{BB962C8B-B14F-4D97-AF65-F5344CB8AC3E}">
        <p14:creationId xmlns:p14="http://schemas.microsoft.com/office/powerpoint/2010/main" val="380081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97" y="388066"/>
            <a:ext cx="4215485" cy="132556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Engaged in Employment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Indicated by % of employable individuals </a:t>
            </a:r>
          </a:p>
          <a:p>
            <a:pPr lvl="1"/>
            <a:r>
              <a:rPr lang="en-US" dirty="0"/>
              <a:t>Working </a:t>
            </a:r>
            <a:r>
              <a:rPr lang="en-US" b="1" dirty="0"/>
              <a:t>20+ hours </a:t>
            </a:r>
            <a:r>
              <a:rPr lang="en-US" dirty="0"/>
              <a:t>/week and</a:t>
            </a:r>
          </a:p>
          <a:p>
            <a:pPr lvl="1"/>
            <a:r>
              <a:rPr lang="en-US" dirty="0"/>
              <a:t>Earning minimum wage or greater </a:t>
            </a:r>
          </a:p>
          <a:p>
            <a:r>
              <a:rPr lang="en-US" dirty="0"/>
              <a:t>System </a:t>
            </a:r>
            <a:r>
              <a:rPr lang="en-US" b="1" i="1" dirty="0"/>
              <a:t>met expectations </a:t>
            </a:r>
            <a:r>
              <a:rPr lang="en-US" dirty="0"/>
              <a:t>at 26%</a:t>
            </a:r>
          </a:p>
          <a:p>
            <a:pPr lvl="1"/>
            <a:r>
              <a:rPr lang="en-US" dirty="0"/>
              <a:t>A decrease from 34% in 2019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1BBFF7-6D44-494A-9482-C45A67ED9AE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6737574"/>
              </p:ext>
            </p:extLst>
          </p:nvPr>
        </p:nvGraphicFramePr>
        <p:xfrm>
          <a:off x="733718" y="4469093"/>
          <a:ext cx="3676064" cy="1202455"/>
        </p:xfrm>
        <a:graphic>
          <a:graphicData uri="http://schemas.openxmlformats.org/drawingml/2006/table">
            <a:tbl>
              <a:tblPr firstRow="1" firstCol="1" bandRow="1"/>
              <a:tblGrid>
                <a:gridCol w="1440934">
                  <a:extLst>
                    <a:ext uri="{9D8B030D-6E8A-4147-A177-3AD203B41FA5}">
                      <a16:colId xmlns:a16="http://schemas.microsoft.com/office/drawing/2014/main" val="3776280315"/>
                    </a:ext>
                  </a:extLst>
                </a:gridCol>
                <a:gridCol w="2235130">
                  <a:extLst>
                    <a:ext uri="{9D8B030D-6E8A-4147-A177-3AD203B41FA5}">
                      <a16:colId xmlns:a16="http://schemas.microsoft.com/office/drawing/2014/main" val="3341893802"/>
                    </a:ext>
                  </a:extLst>
                </a:gridCol>
              </a:tblGrid>
              <a:tr h="33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35%-100%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Exceeds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8940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26%-34%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Meets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695472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17%-25%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Needs Improvement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16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Less than 17%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Does Not Meet Minimum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488664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894" y="6368587"/>
            <a:ext cx="4760230" cy="434148"/>
          </a:xfrm>
        </p:spPr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3530C8F-8034-46DC-9ABB-4FCFB476AB87}"/>
              </a:ext>
            </a:extLst>
          </p:cNvPr>
          <p:cNvSpPr txBox="1">
            <a:spLocks/>
          </p:cNvSpPr>
          <p:nvPr/>
        </p:nvSpPr>
        <p:spPr>
          <a:xfrm>
            <a:off x="786911" y="432594"/>
            <a:ext cx="400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Working Toward Self-Sufficiency 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31EAB371-5232-41D6-82A5-0B99FE54A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948268"/>
              </p:ext>
            </p:extLst>
          </p:nvPr>
        </p:nvGraphicFramePr>
        <p:xfrm>
          <a:off x="4872697" y="4440355"/>
          <a:ext cx="3676064" cy="1202455"/>
        </p:xfrm>
        <a:graphic>
          <a:graphicData uri="http://schemas.openxmlformats.org/drawingml/2006/table">
            <a:tbl>
              <a:tblPr firstRow="1" firstCol="1" bandRow="1"/>
              <a:tblGrid>
                <a:gridCol w="1440934">
                  <a:extLst>
                    <a:ext uri="{9D8B030D-6E8A-4147-A177-3AD203B41FA5}">
                      <a16:colId xmlns:a16="http://schemas.microsoft.com/office/drawing/2014/main" val="3776280315"/>
                    </a:ext>
                  </a:extLst>
                </a:gridCol>
                <a:gridCol w="2235130">
                  <a:extLst>
                    <a:ext uri="{9D8B030D-6E8A-4147-A177-3AD203B41FA5}">
                      <a16:colId xmlns:a16="http://schemas.microsoft.com/office/drawing/2014/main" val="3341893802"/>
                    </a:ext>
                  </a:extLst>
                </a:gridCol>
              </a:tblGrid>
              <a:tr h="33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95%-100%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Exceeds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8940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85%-94%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Meets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695472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75%-84%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Needs Improvement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16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Less than 75%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Does Not Meet Minimum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4886644"/>
                  </a:ext>
                </a:extLst>
              </a:tr>
            </a:tbl>
          </a:graphicData>
        </a:graphic>
      </p:graphicFrame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188B41A-6F4C-4C8D-84AC-BE7F11269120}"/>
              </a:ext>
            </a:extLst>
          </p:cNvPr>
          <p:cNvSpPr txBox="1">
            <a:spLocks/>
          </p:cNvSpPr>
          <p:nvPr/>
        </p:nvSpPr>
        <p:spPr>
          <a:xfrm>
            <a:off x="4767629" y="1814836"/>
            <a:ext cx="388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Indicated by % of employable individuals </a:t>
            </a:r>
          </a:p>
          <a:p>
            <a:pPr lvl="1"/>
            <a:r>
              <a:rPr lang="en-US" dirty="0"/>
              <a:t>Working </a:t>
            </a:r>
            <a:r>
              <a:rPr lang="en-US" b="1" dirty="0"/>
              <a:t>5+ hours </a:t>
            </a:r>
            <a:r>
              <a:rPr lang="en-US" dirty="0"/>
              <a:t>/week and</a:t>
            </a:r>
          </a:p>
          <a:p>
            <a:pPr lvl="1"/>
            <a:r>
              <a:rPr lang="en-US" dirty="0"/>
              <a:t>Earning minimum wage or greater </a:t>
            </a:r>
          </a:p>
          <a:p>
            <a:r>
              <a:rPr lang="en-US" dirty="0"/>
              <a:t>System </a:t>
            </a:r>
            <a:r>
              <a:rPr lang="en-US" b="1" i="1" dirty="0"/>
              <a:t>did not meet expectations </a:t>
            </a:r>
            <a:r>
              <a:rPr lang="en-US" dirty="0"/>
              <a:t>at 71%</a:t>
            </a:r>
          </a:p>
          <a:p>
            <a:pPr lvl="1"/>
            <a:r>
              <a:rPr lang="en-US" dirty="0"/>
              <a:t>A decrease from 86% in 2019</a:t>
            </a:r>
          </a:p>
        </p:txBody>
      </p:sp>
    </p:spTree>
    <p:extLst>
      <p:ext uri="{BB962C8B-B14F-4D97-AF65-F5344CB8AC3E}">
        <p14:creationId xmlns:p14="http://schemas.microsoft.com/office/powerpoint/2010/main" val="162928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File 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050" y="1905382"/>
            <a:ext cx="6391128" cy="4486274"/>
          </a:xfrm>
        </p:spPr>
        <p:txBody>
          <a:bodyPr/>
          <a:lstStyle/>
          <a:p>
            <a:r>
              <a:rPr lang="en-US" dirty="0"/>
              <a:t>File reviews monitor the accuracy of outcomes data reported by the providers</a:t>
            </a:r>
          </a:p>
          <a:p>
            <a:r>
              <a:rPr lang="en-US" dirty="0"/>
              <a:t>Provider agencies report the dates on which participants are enrolled in services, change services, or discontinue services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E7F89923-2367-4FD4-8AA9-64E69D1EFE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205081"/>
              </p:ext>
            </p:extLst>
          </p:nvPr>
        </p:nvGraphicFramePr>
        <p:xfrm>
          <a:off x="2675009" y="4312864"/>
          <a:ext cx="3676064" cy="1202455"/>
        </p:xfrm>
        <a:graphic>
          <a:graphicData uri="http://schemas.openxmlformats.org/drawingml/2006/table">
            <a:tbl>
              <a:tblPr firstRow="1" firstCol="1" bandRow="1"/>
              <a:tblGrid>
                <a:gridCol w="1440934">
                  <a:extLst>
                    <a:ext uri="{9D8B030D-6E8A-4147-A177-3AD203B41FA5}">
                      <a16:colId xmlns:a16="http://schemas.microsoft.com/office/drawing/2014/main" val="3776280315"/>
                    </a:ext>
                  </a:extLst>
                </a:gridCol>
                <a:gridCol w="2235130">
                  <a:extLst>
                    <a:ext uri="{9D8B030D-6E8A-4147-A177-3AD203B41FA5}">
                      <a16:colId xmlns:a16="http://schemas.microsoft.com/office/drawing/2014/main" val="3341893802"/>
                    </a:ext>
                  </a:extLst>
                </a:gridCol>
              </a:tblGrid>
              <a:tr h="33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95%-100%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Exceeds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8940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90% - 94%</a:t>
                      </a:r>
                      <a:endParaRPr lang="en-US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Meets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695472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85% - 89%</a:t>
                      </a:r>
                      <a:endParaRPr lang="en-US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Needs Improvement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16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&lt; 85%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Does Not Meet Minimum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4886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131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Participant Satisfaction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48972"/>
            <a:ext cx="3886200" cy="4727991"/>
          </a:xfrm>
        </p:spPr>
        <p:txBody>
          <a:bodyPr/>
          <a:lstStyle/>
          <a:p>
            <a:r>
              <a:rPr lang="en-US" dirty="0"/>
              <a:t>Network participant satisfaction </a:t>
            </a:r>
            <a:r>
              <a:rPr lang="en-US" b="1" i="1" dirty="0"/>
              <a:t>met expectations </a:t>
            </a:r>
            <a:r>
              <a:rPr lang="en-US" dirty="0"/>
              <a:t>at 94%</a:t>
            </a:r>
          </a:p>
          <a:p>
            <a:pPr marL="0" indent="0">
              <a:buNone/>
            </a:pPr>
            <a:r>
              <a:rPr lang="en-US" sz="1800" dirty="0"/>
              <a:t>Participants reported </a:t>
            </a:r>
          </a:p>
          <a:p>
            <a:pPr lvl="1"/>
            <a:r>
              <a:rPr lang="en-US" sz="1600" dirty="0"/>
              <a:t>Staff told them about services that were available </a:t>
            </a:r>
          </a:p>
          <a:p>
            <a:pPr lvl="1"/>
            <a:r>
              <a:rPr lang="en-US" sz="1600" dirty="0"/>
              <a:t>Staff answered their questions</a:t>
            </a:r>
          </a:p>
          <a:p>
            <a:pPr lvl="1"/>
            <a:r>
              <a:rPr lang="en-US" sz="1600" dirty="0"/>
              <a:t>They participated in their selection of employment and development of their employment plan</a:t>
            </a:r>
          </a:p>
          <a:p>
            <a:pPr lvl="1"/>
            <a:r>
              <a:rPr lang="en-US" sz="1600" dirty="0"/>
              <a:t>They were satisfied with services overall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7C27AEB-2F34-4D6B-A3D4-9EF686BCB2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125272"/>
              </p:ext>
            </p:extLst>
          </p:nvPr>
        </p:nvGraphicFramePr>
        <p:xfrm>
          <a:off x="733718" y="4834714"/>
          <a:ext cx="3676064" cy="1202455"/>
        </p:xfrm>
        <a:graphic>
          <a:graphicData uri="http://schemas.openxmlformats.org/drawingml/2006/table">
            <a:tbl>
              <a:tblPr firstRow="1" firstCol="1" bandRow="1"/>
              <a:tblGrid>
                <a:gridCol w="1440934">
                  <a:extLst>
                    <a:ext uri="{9D8B030D-6E8A-4147-A177-3AD203B41FA5}">
                      <a16:colId xmlns:a16="http://schemas.microsoft.com/office/drawing/2014/main" val="3776280315"/>
                    </a:ext>
                  </a:extLst>
                </a:gridCol>
                <a:gridCol w="2235130">
                  <a:extLst>
                    <a:ext uri="{9D8B030D-6E8A-4147-A177-3AD203B41FA5}">
                      <a16:colId xmlns:a16="http://schemas.microsoft.com/office/drawing/2014/main" val="3341893802"/>
                    </a:ext>
                  </a:extLst>
                </a:gridCol>
              </a:tblGrid>
              <a:tr h="33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95%-100%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Exceeds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8940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90% - 94%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Meets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695472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85% - 89%</a:t>
                      </a:r>
                      <a:endParaRPr lang="en-US" sz="12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Needs Improvement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16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&lt; 85%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Does Not Meet Minimum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4886644"/>
                  </a:ext>
                </a:extLst>
              </a:tr>
            </a:tbl>
          </a:graphicData>
        </a:graphic>
      </p:graphicFrame>
      <p:sp>
        <p:nvSpPr>
          <p:cNvPr id="9" name="Text Box 2">
            <a:extLst>
              <a:ext uri="{FF2B5EF4-FFF2-40B4-BE49-F238E27FC236}">
                <a16:creationId xmlns:a16="http://schemas.microsoft.com/office/drawing/2014/main" id="{48274260-AA62-4B66-8ED1-0ACC42A3052E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908884" y="1448972"/>
            <a:ext cx="3606466" cy="43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365760" bIns="45720" anchor="ctr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CD00"/>
                </a:solidFill>
                <a:effectLst/>
                <a:latin typeface="Franklin Gothic Medium" panose="020B0603020102020204" pitchFamily="34" charset="0"/>
                <a:ea typeface="Book Antiqua" panose="02040602050305030304" pitchFamily="18" charset="0"/>
              </a:rPr>
              <a:t>“They listen to what I want, and they work with me. They don't try and force me into something that I don't want. They understand what I want.”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1" dirty="0">
              <a:solidFill>
                <a:srgbClr val="FFCD00"/>
              </a:solidFill>
              <a:latin typeface="Franklin Gothic Medium" panose="020B0603020102020204" pitchFamily="34" charset="0"/>
              <a:ea typeface="Book Antiqua" panose="0204060205030503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CD00"/>
                </a:solidFill>
                <a:latin typeface="Franklin Gothic Medium" panose="020B0603020102020204" pitchFamily="34" charset="0"/>
                <a:ea typeface="Book Antiqua" panose="02040602050305030304" pitchFamily="18" charset="0"/>
              </a:rPr>
              <a:t>“I'm so excited that they're helping me find a new job. Yes they're listening to me and everything I need. They're listening and they're doing a great job.”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1" dirty="0">
              <a:solidFill>
                <a:srgbClr val="FFCD00"/>
              </a:solidFill>
              <a:latin typeface="Franklin Gothic Medium" panose="020B0603020102020204" pitchFamily="34" charset="0"/>
              <a:ea typeface="Book Antiqua" panose="0204060205030503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FFCD00"/>
                </a:solidFill>
                <a:latin typeface="Franklin Gothic Medium" panose="020B0603020102020204" pitchFamily="34" charset="0"/>
                <a:ea typeface="Book Antiqua" panose="02040602050305030304" pitchFamily="18" charset="0"/>
              </a:rPr>
              <a:t>“I love my job. I want to go back.” </a:t>
            </a:r>
          </a:p>
        </p:txBody>
      </p:sp>
    </p:spTree>
    <p:extLst>
      <p:ext uri="{BB962C8B-B14F-4D97-AF65-F5344CB8AC3E}">
        <p14:creationId xmlns:p14="http://schemas.microsoft.com/office/powerpoint/2010/main" val="257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051BF-14CE-A24B-A715-02B83139BC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Law, Health Policy &amp; Disability Center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76C91F-CAB1-3C48-805B-749E807C45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University of Iowa College of Law</a:t>
            </a:r>
          </a:p>
          <a:p>
            <a:r>
              <a:rPr lang="en-US" dirty="0"/>
              <a:t>Iowa City, Iowa 52242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9772B87-9459-6848-9465-A4C18B13E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(319) 335-8469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3D69219-76AA-0748-98F6-F3B3F6A06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http://disability.law.uiowa.edu/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0C740A9-488B-F947-9856-F9C8F4165E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8856" y="4946256"/>
            <a:ext cx="2825354" cy="467470"/>
          </a:xfrm>
        </p:spPr>
        <p:txBody>
          <a:bodyPr/>
          <a:lstStyle/>
          <a:p>
            <a:r>
              <a:rPr lang="en-US" dirty="0"/>
              <a:t>David-Klein@uiowa.edu</a:t>
            </a:r>
          </a:p>
          <a:p>
            <a:r>
              <a:rPr lang="en-US" dirty="0"/>
              <a:t>Tessa-Heeren@uiowa.edu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EAB3D6-494E-4BE1-B4E0-A08F01EB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10" y="2302414"/>
            <a:ext cx="282535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Comments?</a:t>
            </a:r>
            <a:br>
              <a:rPr lang="en-US" dirty="0"/>
            </a:br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Feedback?</a:t>
            </a:r>
          </a:p>
        </p:txBody>
      </p:sp>
    </p:spTree>
    <p:extLst>
      <p:ext uri="{BB962C8B-B14F-4D97-AF65-F5344CB8AC3E}">
        <p14:creationId xmlns:p14="http://schemas.microsoft.com/office/powerpoint/2010/main" val="1504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FD0F-988F-7246-A7A9-961C564F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A970C-B04C-6B4D-A142-35E77388A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4731"/>
            <a:ext cx="7886700" cy="3926133"/>
          </a:xfrm>
        </p:spPr>
        <p:txBody>
          <a:bodyPr>
            <a:normAutofit/>
          </a:bodyPr>
          <a:lstStyle/>
          <a:p>
            <a:r>
              <a:rPr lang="en-US" dirty="0"/>
              <a:t>The Polk County MHDS Region provides supported employment services for individuals with disabilities</a:t>
            </a:r>
          </a:p>
          <a:p>
            <a:r>
              <a:rPr lang="en-US" dirty="0"/>
              <a:t>Agencies provide as array of educational, training, and employment services to achieve</a:t>
            </a:r>
          </a:p>
          <a:p>
            <a:pPr lvl="1"/>
            <a:r>
              <a:rPr lang="en-US" dirty="0"/>
              <a:t>Job acquisition and retention</a:t>
            </a:r>
          </a:p>
          <a:p>
            <a:pPr lvl="1"/>
            <a:r>
              <a:rPr lang="en-US" dirty="0"/>
              <a:t>Preparation and skill development to support performance</a:t>
            </a:r>
          </a:p>
          <a:p>
            <a:pPr lvl="1"/>
            <a:r>
              <a:rPr lang="en-US" dirty="0"/>
              <a:t>Increased confidence and independence </a:t>
            </a:r>
          </a:p>
          <a:p>
            <a:pPr lvl="1"/>
            <a:r>
              <a:rPr lang="en-US" dirty="0"/>
              <a:t>Enhanced community integration</a:t>
            </a:r>
          </a:p>
          <a:p>
            <a:pPr lvl="1"/>
            <a:r>
              <a:rPr lang="en-US" dirty="0"/>
              <a:t>Self sufficiency through fair wages and source of income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EAF10-8740-FF40-82EE-F4505B7B04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323631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1813-597A-D04C-A56F-A8D4CA01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Polk County MHDS Region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7593-F31F-F34E-B0FB-673E9B15B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7108"/>
            <a:ext cx="7886700" cy="4460704"/>
          </a:xfrm>
        </p:spPr>
        <p:txBody>
          <a:bodyPr>
            <a:normAutofit/>
          </a:bodyPr>
          <a:lstStyle/>
          <a:p>
            <a:pPr marL="7144" indent="0">
              <a:buNone/>
            </a:pPr>
            <a:r>
              <a:rPr lang="en-US" dirty="0"/>
              <a:t>Five agencies provide documentation of employment and service data to inform outcomes of the Polk County MHDS Region </a:t>
            </a:r>
          </a:p>
          <a:p>
            <a:r>
              <a:rPr lang="en-US" sz="2000" dirty="0" err="1"/>
              <a:t>Candeo</a:t>
            </a:r>
            <a:endParaRPr lang="en-US" sz="2000" dirty="0"/>
          </a:p>
          <a:p>
            <a:r>
              <a:rPr lang="en-US" sz="2000" dirty="0" err="1"/>
              <a:t>Easterseals</a:t>
            </a:r>
            <a:endParaRPr lang="en-US" sz="2000" dirty="0"/>
          </a:p>
          <a:p>
            <a:r>
              <a:rPr lang="en-US" sz="2000" dirty="0"/>
              <a:t>Goodwill Industries</a:t>
            </a:r>
          </a:p>
          <a:p>
            <a:r>
              <a:rPr lang="en-US" sz="2000" dirty="0"/>
              <a:t>H.O.P.E.</a:t>
            </a:r>
          </a:p>
          <a:p>
            <a:r>
              <a:rPr lang="en-US" sz="2000" dirty="0"/>
              <a:t>Link Associates</a:t>
            </a:r>
            <a:endParaRPr lang="en-US" dirty="0"/>
          </a:p>
          <a:p>
            <a:pPr marL="134541" indent="0">
              <a:buNone/>
            </a:pPr>
            <a:r>
              <a:rPr lang="en-US" sz="2000" dirty="0"/>
              <a:t>Evaluation period: 2020 calendar year (January 1, 2020, through December 31, 2020)</a:t>
            </a:r>
          </a:p>
          <a:p>
            <a:pPr marL="134541" indent="0">
              <a:buNone/>
            </a:pPr>
            <a:r>
              <a:rPr lang="en-US" sz="2000" dirty="0"/>
              <a:t>Performance in outcome areas determine Value Based Payments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65452-72B4-7046-AC3E-89500E80F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404883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655D-213A-D549-9FAE-2C224E24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412"/>
            <a:ext cx="7886700" cy="1325563"/>
          </a:xfrm>
        </p:spPr>
        <p:txBody>
          <a:bodyPr/>
          <a:lstStyle/>
          <a:p>
            <a:r>
              <a:rPr lang="en-US" dirty="0"/>
              <a:t>Outcome Areas by 2020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8C5EA-10DC-9D44-B54E-640BACCBB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E16E9-B922-4FEB-9025-AB2D85247B61}"/>
              </a:ext>
            </a:extLst>
          </p:cNvPr>
          <p:cNvGrpSpPr/>
          <p:nvPr/>
        </p:nvGrpSpPr>
        <p:grpSpPr>
          <a:xfrm>
            <a:off x="2876913" y="1913162"/>
            <a:ext cx="1589405" cy="1459890"/>
            <a:chOff x="970882" y="1690689"/>
            <a:chExt cx="1589405" cy="131482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EFE0382-1E22-49C3-BAC2-12D07360B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82" y="1690689"/>
              <a:ext cx="1463040" cy="1231900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Text Box 292">
              <a:extLst>
                <a:ext uri="{FF2B5EF4-FFF2-40B4-BE49-F238E27FC236}">
                  <a16:creationId xmlns:a16="http://schemas.microsoft.com/office/drawing/2014/main" id="{81116ADF-86AD-4C51-B77F-2EFE2DA0F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882" y="2472115"/>
              <a:ext cx="1589405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 dirty="0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Level OF 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 dirty="0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Support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AB9CAD-CBC0-4BD7-ACBB-0A0A8C8DF442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023" y="1717994"/>
              <a:ext cx="723900" cy="723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 Box 58">
            <a:extLst>
              <a:ext uri="{FF2B5EF4-FFF2-40B4-BE49-F238E27FC236}">
                <a16:creationId xmlns:a16="http://schemas.microsoft.com/office/drawing/2014/main" id="{58A869A5-3B00-4578-B247-581535CA947E}"/>
              </a:ext>
            </a:extLst>
          </p:cNvPr>
          <p:cNvSpPr txBox="1"/>
          <p:nvPr/>
        </p:nvSpPr>
        <p:spPr>
          <a:xfrm>
            <a:off x="6981975" y="1390377"/>
            <a:ext cx="1735105" cy="422476"/>
          </a:xfrm>
          <a:prstGeom prst="rect">
            <a:avLst/>
          </a:prstGeom>
          <a:solidFill>
            <a:srgbClr val="2F5597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Exceeds Expectations </a:t>
            </a:r>
            <a:endParaRPr lang="en-US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9C4287-894C-4BBE-8478-9B59188AC64B}"/>
              </a:ext>
            </a:extLst>
          </p:cNvPr>
          <p:cNvGrpSpPr/>
          <p:nvPr/>
        </p:nvGrpSpPr>
        <p:grpSpPr>
          <a:xfrm>
            <a:off x="7063507" y="1926283"/>
            <a:ext cx="1589405" cy="1433648"/>
            <a:chOff x="4741210" y="1690689"/>
            <a:chExt cx="1589405" cy="14336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825C0C-8CC5-4650-B0E7-853003392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393" y="1690689"/>
              <a:ext cx="1463040" cy="1371600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41">
              <a:extLst>
                <a:ext uri="{FF2B5EF4-FFF2-40B4-BE49-F238E27FC236}">
                  <a16:creationId xmlns:a16="http://schemas.microsoft.com/office/drawing/2014/main" id="{E442EDEB-029C-4893-AEF7-980CD4AC6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210" y="2476002"/>
              <a:ext cx="1589405" cy="648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NEgative Disenrollment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EEA300-242F-4BE7-A31C-230677353FF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803" y="1705934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2D1602-239D-453B-82A6-6BB387BB3C13}"/>
              </a:ext>
            </a:extLst>
          </p:cNvPr>
          <p:cNvGrpSpPr/>
          <p:nvPr/>
        </p:nvGrpSpPr>
        <p:grpSpPr>
          <a:xfrm>
            <a:off x="786893" y="1957307"/>
            <a:ext cx="1589405" cy="1371600"/>
            <a:chOff x="968977" y="3020379"/>
            <a:chExt cx="1589405" cy="1371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688058-039E-4EBC-8871-012B8D921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82" y="3020379"/>
              <a:ext cx="1463040" cy="1371600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76">
              <a:extLst>
                <a:ext uri="{FF2B5EF4-FFF2-40B4-BE49-F238E27FC236}">
                  <a16:creationId xmlns:a16="http://schemas.microsoft.com/office/drawing/2014/main" id="{04A794FE-605A-4BFB-B622-57688CDFE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977" y="3847149"/>
              <a:ext cx="1589405" cy="450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 dirty="0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ENGAGED in Employment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105F4C9-5FFA-4770-B339-1F1C330B314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73" y="3217402"/>
              <a:ext cx="584200" cy="5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02E8AC-E793-42F5-92FD-E71E31C7DF6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337" y="3193334"/>
              <a:ext cx="635000" cy="635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 Box 35">
            <a:extLst>
              <a:ext uri="{FF2B5EF4-FFF2-40B4-BE49-F238E27FC236}">
                <a16:creationId xmlns:a16="http://schemas.microsoft.com/office/drawing/2014/main" id="{838F167A-6552-43BA-97C3-06D4F1E33A60}"/>
              </a:ext>
            </a:extLst>
          </p:cNvPr>
          <p:cNvSpPr txBox="1"/>
          <p:nvPr/>
        </p:nvSpPr>
        <p:spPr>
          <a:xfrm>
            <a:off x="4939450" y="1384541"/>
            <a:ext cx="1589405" cy="434148"/>
          </a:xfrm>
          <a:prstGeom prst="rect">
            <a:avLst/>
          </a:prstGeom>
          <a:solidFill>
            <a:srgbClr val="548235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Meets Expectations</a:t>
            </a:r>
            <a:endParaRPr lang="en-US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1">
            <a:extLst>
              <a:ext uri="{FF2B5EF4-FFF2-40B4-BE49-F238E27FC236}">
                <a16:creationId xmlns:a16="http://schemas.microsoft.com/office/drawing/2014/main" id="{0619C8EA-D08D-4175-BD60-DBF09918C01E}"/>
              </a:ext>
            </a:extLst>
          </p:cNvPr>
          <p:cNvSpPr txBox="1"/>
          <p:nvPr/>
        </p:nvSpPr>
        <p:spPr>
          <a:xfrm>
            <a:off x="2817473" y="1395192"/>
            <a:ext cx="1581768" cy="412847"/>
          </a:xfrm>
          <a:prstGeom prst="rect">
            <a:avLst/>
          </a:prstGeom>
          <a:solidFill>
            <a:srgbClr val="CC66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Needs Improvement</a:t>
            </a:r>
            <a:endParaRPr lang="en-US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013EA083-C2A5-4447-BEE0-EF09FF510292}"/>
              </a:ext>
            </a:extLst>
          </p:cNvPr>
          <p:cNvSpPr txBox="1"/>
          <p:nvPr/>
        </p:nvSpPr>
        <p:spPr>
          <a:xfrm>
            <a:off x="739040" y="1358726"/>
            <a:ext cx="1581768" cy="485778"/>
          </a:xfrm>
          <a:prstGeom prst="rect">
            <a:avLst/>
          </a:prstGeom>
          <a:solidFill>
            <a:srgbClr val="9900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icrosoft Sans Serif" panose="020B0604020202020204" pitchFamily="34" charset="0"/>
              </a:rPr>
              <a:t>Does Not Meet Expectations</a:t>
            </a:r>
            <a:endParaRPr lang="en-US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400BF7-A608-41CA-B04E-7DFFB34BD740}"/>
              </a:ext>
            </a:extLst>
          </p:cNvPr>
          <p:cNvGrpSpPr/>
          <p:nvPr/>
        </p:nvGrpSpPr>
        <p:grpSpPr>
          <a:xfrm>
            <a:off x="4993287" y="1957307"/>
            <a:ext cx="1463040" cy="1371600"/>
            <a:chOff x="970882" y="4477069"/>
            <a:chExt cx="1463040" cy="137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0FAA6D-C4E1-4051-93FF-B3EB9AE75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82" y="4477069"/>
              <a:ext cx="1463040" cy="1371600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8">
              <a:extLst>
                <a:ext uri="{FF2B5EF4-FFF2-40B4-BE49-F238E27FC236}">
                  <a16:creationId xmlns:a16="http://schemas.microsoft.com/office/drawing/2014/main" id="{4E485ACF-1E81-4748-9820-6C85BDBD2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882" y="5231449"/>
              <a:ext cx="1463040" cy="59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 dirty="0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Working Toward Self-Sufficiency 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F052FB1-9FC2-48D4-AD45-6C7DC5E6FAA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665" y="4606609"/>
              <a:ext cx="495300" cy="49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5C85888-9561-41BA-BAF2-6DA900AD164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021" y="4536759"/>
              <a:ext cx="635000" cy="635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1BF273-8567-4121-B0C1-3E265F824D95}"/>
              </a:ext>
            </a:extLst>
          </p:cNvPr>
          <p:cNvGrpSpPr/>
          <p:nvPr/>
        </p:nvGrpSpPr>
        <p:grpSpPr>
          <a:xfrm>
            <a:off x="4993287" y="3398530"/>
            <a:ext cx="1589405" cy="1381125"/>
            <a:chOff x="4804393" y="3168334"/>
            <a:chExt cx="1589405" cy="1381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2CF980-6A3D-4FC3-AE15-3DA93C3A3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393" y="3168334"/>
              <a:ext cx="1463040" cy="1339215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11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7" name="Text Box 298">
              <a:extLst>
                <a:ext uri="{FF2B5EF4-FFF2-40B4-BE49-F238E27FC236}">
                  <a16:creationId xmlns:a16="http://schemas.microsoft.com/office/drawing/2014/main" id="{B61878DC-293E-461A-A94E-E6042D9A5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393" y="4219894"/>
              <a:ext cx="1589405" cy="329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File Review</a:t>
              </a: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717A39-996B-4C1C-ADD7-2C703C480F3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573" y="3444250"/>
              <a:ext cx="638175" cy="638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3B9324-0858-425F-916A-FF740E3D442D}"/>
              </a:ext>
            </a:extLst>
          </p:cNvPr>
          <p:cNvGrpSpPr/>
          <p:nvPr/>
        </p:nvGrpSpPr>
        <p:grpSpPr>
          <a:xfrm>
            <a:off x="4993287" y="4801948"/>
            <a:ext cx="1589405" cy="1371600"/>
            <a:chOff x="4804393" y="4582479"/>
            <a:chExt cx="1589405" cy="137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F00610-6EFD-4A10-83E8-F9670A1FA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393" y="4582479"/>
              <a:ext cx="1463040" cy="1371600"/>
            </a:xfrm>
            <a:prstGeom prst="rect">
              <a:avLst/>
            </a:prstGeom>
            <a:solidFill>
              <a:srgbClr val="FFDA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300">
              <a:extLst>
                <a:ext uri="{FF2B5EF4-FFF2-40B4-BE49-F238E27FC236}">
                  <a16:creationId xmlns:a16="http://schemas.microsoft.com/office/drawing/2014/main" id="{31010569-0B65-46AA-A4D7-003B7D35C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393" y="5507674"/>
              <a:ext cx="1589405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cap="all" dirty="0">
                  <a:effectLst/>
                  <a:latin typeface="Microsoft Sans Serif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Participant Satisfaction </a:t>
              </a:r>
              <a:endPara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AADAB9-DEF8-4182-B0ED-35FC1FE0449A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813" y="4679994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649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Contextual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17481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Pandemic and Quarantine</a:t>
            </a:r>
          </a:p>
          <a:p>
            <a:pPr lvl="1"/>
            <a:r>
              <a:rPr lang="en-US" dirty="0"/>
              <a:t>Participant employers and service agency closures</a:t>
            </a:r>
          </a:p>
          <a:p>
            <a:pPr lvl="1"/>
            <a:r>
              <a:rPr lang="en-US" dirty="0"/>
              <a:t>Transition to telehealth</a:t>
            </a:r>
          </a:p>
          <a:p>
            <a:pPr lvl="1"/>
            <a:r>
              <a:rPr lang="en-US" dirty="0"/>
              <a:t>Inconsistent and shifting guidelines for safety practices</a:t>
            </a:r>
          </a:p>
          <a:p>
            <a:pPr lvl="1"/>
            <a:r>
              <a:rPr lang="en-US" dirty="0"/>
              <a:t>Documentation disruptions  </a:t>
            </a:r>
          </a:p>
          <a:p>
            <a:pPr lvl="1"/>
            <a:r>
              <a:rPr lang="en-US" dirty="0"/>
              <a:t>Increased mental health symptoms </a:t>
            </a:r>
          </a:p>
          <a:p>
            <a:pPr lvl="1"/>
            <a:r>
              <a:rPr lang="en-US" dirty="0"/>
              <a:t>Challenging to keep unemployed participants engaged </a:t>
            </a:r>
          </a:p>
          <a:p>
            <a:pPr lvl="1"/>
            <a:r>
              <a:rPr lang="en-US" dirty="0"/>
              <a:t>Limited employment opportunities</a:t>
            </a:r>
          </a:p>
          <a:p>
            <a:pPr lvl="2"/>
            <a:r>
              <a:rPr lang="en-US" dirty="0"/>
              <a:t>Closures and capacity limitations impacted availability of food and retail jobs (60% of employment placements)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469044-066E-4C85-9C52-A68E9FC2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4233" y="1544272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Transportation reimbursement model and reliable transportation to employment continues to be a challenge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ack of options for transportation providers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Challenges coordinating transportation with SCL providers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nreliable transportation services and public transportation options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Difficult to ensure safety</a:t>
            </a:r>
            <a:endParaRPr lang="en-US" dirty="0"/>
          </a:p>
          <a:p>
            <a:pPr marL="0" indent="0">
              <a:buNone/>
            </a:pPr>
            <a:r>
              <a:rPr lang="en-US" sz="18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Providers noted that transportation shortcomings can cause participants to be late or miss scheduled hours.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</p:spTree>
    <p:extLst>
      <p:ext uri="{BB962C8B-B14F-4D97-AF65-F5344CB8AC3E}">
        <p14:creationId xmlns:p14="http://schemas.microsoft.com/office/powerpoint/2010/main" val="47794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Individuals Served and Barriers to Employment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667249"/>
          </a:xfrm>
        </p:spPr>
        <p:txBody>
          <a:bodyPr>
            <a:normAutofit/>
          </a:bodyPr>
          <a:lstStyle/>
          <a:p>
            <a:r>
              <a:rPr lang="en-US" dirty="0"/>
              <a:t>Participation rates: 439 participants (weekly average)</a:t>
            </a:r>
          </a:p>
          <a:p>
            <a:pPr lvl="1"/>
            <a:r>
              <a:rPr lang="en-US" dirty="0"/>
              <a:t>Decrease from 2019</a:t>
            </a:r>
          </a:p>
          <a:p>
            <a:pPr lvl="1"/>
            <a:r>
              <a:rPr lang="en-US" dirty="0"/>
              <a:t>Predominately served individuals with intellectual disabilities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469044-066E-4C85-9C52-A68E9FC2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7581" y="1407523"/>
            <a:ext cx="4219956" cy="4107766"/>
          </a:xfrm>
        </p:spPr>
        <p:txBody>
          <a:bodyPr>
            <a:normAutofit/>
          </a:bodyPr>
          <a:lstStyle/>
          <a:p>
            <a:r>
              <a:rPr lang="en-US" dirty="0"/>
              <a:t>Level of Support: 3.09 </a:t>
            </a:r>
            <a:r>
              <a:rPr lang="en-US" sz="2000" dirty="0"/>
              <a:t>(Network Average)</a:t>
            </a:r>
          </a:p>
          <a:p>
            <a:pPr lvl="1"/>
            <a:r>
              <a:rPr lang="en-US" sz="1700" dirty="0"/>
              <a:t>Assessing Levels of Support facilitates appropriate service provision to mitigate barriers </a:t>
            </a:r>
          </a:p>
          <a:p>
            <a:endParaRPr lang="en-US" dirty="0"/>
          </a:p>
          <a:p>
            <a:r>
              <a:rPr lang="en-US" dirty="0"/>
              <a:t>System Negative Disenrollments </a:t>
            </a:r>
            <a:r>
              <a:rPr lang="en-US" b="1" i="1" dirty="0"/>
              <a:t>Exceeded Expectations </a:t>
            </a:r>
          </a:p>
          <a:p>
            <a:pPr lvl="1"/>
            <a:r>
              <a:rPr lang="en-US" dirty="0"/>
              <a:t>Minimizing negative disenrollment supports relationship development and  continuity of services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90570EA-8C38-41A2-88CA-3E0FDCD9F2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370019"/>
              </p:ext>
            </p:extLst>
          </p:nvPr>
        </p:nvGraphicFramePr>
        <p:xfrm>
          <a:off x="628650" y="3597628"/>
          <a:ext cx="3785477" cy="251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877CC6D5-D6D8-4116-8A73-16B976DFA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505889"/>
              </p:ext>
            </p:extLst>
          </p:nvPr>
        </p:nvGraphicFramePr>
        <p:xfrm>
          <a:off x="4829527" y="4751017"/>
          <a:ext cx="3676064" cy="1202455"/>
        </p:xfrm>
        <a:graphic>
          <a:graphicData uri="http://schemas.openxmlformats.org/drawingml/2006/table">
            <a:tbl>
              <a:tblPr firstRow="1" firstCol="1" bandRow="1"/>
              <a:tblGrid>
                <a:gridCol w="1440934">
                  <a:extLst>
                    <a:ext uri="{9D8B030D-6E8A-4147-A177-3AD203B41FA5}">
                      <a16:colId xmlns:a16="http://schemas.microsoft.com/office/drawing/2014/main" val="3776280315"/>
                    </a:ext>
                  </a:extLst>
                </a:gridCol>
                <a:gridCol w="2235130">
                  <a:extLst>
                    <a:ext uri="{9D8B030D-6E8A-4147-A177-3AD203B41FA5}">
                      <a16:colId xmlns:a16="http://schemas.microsoft.com/office/drawing/2014/main" val="3341893802"/>
                    </a:ext>
                  </a:extLst>
                </a:gridCol>
              </a:tblGrid>
              <a:tr h="33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0% - .99%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Exceeds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18940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1% - 2.99%</a:t>
                      </a:r>
                      <a:endParaRPr lang="en-US" sz="1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Meets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695472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3% - 3.99%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Needs Improvement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116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≥ 4.00%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Does Not Meet Minimum Expectations</a:t>
                      </a:r>
                      <a:endParaRPr lang="en-US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45301" marR="45301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4886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34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Employment Status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469044-066E-4C85-9C52-A68E9FC2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93" y="1690689"/>
            <a:ext cx="3886200" cy="1603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Employment status indicates efficiency of service delivery</a:t>
            </a:r>
          </a:p>
          <a:p>
            <a:pPr lvl="1"/>
            <a:r>
              <a:rPr lang="en-US" dirty="0"/>
              <a:t>No participants had </a:t>
            </a:r>
            <a:r>
              <a:rPr lang="en-US" i="1" dirty="0"/>
              <a:t>agency waiting list</a:t>
            </a:r>
            <a:r>
              <a:rPr lang="en-US" dirty="0"/>
              <a:t> status</a:t>
            </a:r>
          </a:p>
          <a:p>
            <a:pPr lvl="1"/>
            <a:r>
              <a:rPr lang="en-US" dirty="0"/>
              <a:t>Two participants graduated to becoming independent workers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E962D16-BFC4-45B6-B2E9-46B0240E05E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72776536"/>
              </p:ext>
            </p:extLst>
          </p:nvPr>
        </p:nvGraphicFramePr>
        <p:xfrm>
          <a:off x="437291" y="3429000"/>
          <a:ext cx="439596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7545D67-44DE-460D-ABA1-732A75669DCA}"/>
              </a:ext>
            </a:extLst>
          </p:cNvPr>
          <p:cNvSpPr txBox="1">
            <a:spLocks/>
          </p:cNvSpPr>
          <p:nvPr/>
        </p:nvSpPr>
        <p:spPr>
          <a:xfrm>
            <a:off x="4833259" y="1545361"/>
            <a:ext cx="3886200" cy="1816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Employment rates nationally dipped in spring 2020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Employment rates for individuals with disabilities have not recovered  as quickly compared to people without disabilities 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9220"/>
              </p:ext>
            </p:extLst>
          </p:nvPr>
        </p:nvGraphicFramePr>
        <p:xfrm>
          <a:off x="4746174" y="3313890"/>
          <a:ext cx="3651585" cy="281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266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Employment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0C58847-2BA8-40F8-8AD1-32B93A350F63}"/>
              </a:ext>
            </a:extLst>
          </p:cNvPr>
          <p:cNvSpPr txBox="1">
            <a:spLocks/>
          </p:cNvSpPr>
          <p:nvPr/>
        </p:nvSpPr>
        <p:spPr>
          <a:xfrm>
            <a:off x="628651" y="1649939"/>
            <a:ext cx="3911266" cy="1901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Retention</a:t>
            </a:r>
            <a:endParaRPr lang="en-US" dirty="0"/>
          </a:p>
          <a:p>
            <a:pPr lvl="1"/>
            <a:r>
              <a:rPr lang="en-US" sz="1900" dirty="0"/>
              <a:t>Of participants who maintained employment in 2020, a majority were employed for at least a year (72%)</a:t>
            </a:r>
          </a:p>
          <a:p>
            <a:pPr lvl="1"/>
            <a:r>
              <a:rPr lang="en-US" sz="1900" dirty="0"/>
              <a:t>A notable shift from 2019 in which 48% of participants were employed for less than one year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8766309-EB31-4E25-90CD-F397D8E2B2AA}"/>
              </a:ext>
            </a:extLst>
          </p:cNvPr>
          <p:cNvSpPr txBox="1">
            <a:spLocks/>
          </p:cNvSpPr>
          <p:nvPr/>
        </p:nvSpPr>
        <p:spPr>
          <a:xfrm>
            <a:off x="5055124" y="1649939"/>
            <a:ext cx="3911266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Employment Settings</a:t>
            </a:r>
          </a:p>
          <a:p>
            <a:r>
              <a:rPr lang="en-US" dirty="0"/>
              <a:t>Across the network, food service (34%) was the dominant area of employment for the third year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E4A12A6-2372-4254-91C1-032712188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464016"/>
              </p:ext>
            </p:extLst>
          </p:nvPr>
        </p:nvGraphicFramePr>
        <p:xfrm>
          <a:off x="5198347" y="3312404"/>
          <a:ext cx="3553767" cy="2510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D4798C6-5FD6-43B0-8DA6-E70D17A669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230394"/>
              </p:ext>
            </p:extLst>
          </p:nvPr>
        </p:nvGraphicFramePr>
        <p:xfrm>
          <a:off x="396266" y="4757057"/>
          <a:ext cx="4557486" cy="122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ED314C9-E0A7-4E3C-8F53-D67B28609D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416293"/>
              </p:ext>
            </p:extLst>
          </p:nvPr>
        </p:nvGraphicFramePr>
        <p:xfrm>
          <a:off x="460256" y="3473397"/>
          <a:ext cx="4429506" cy="1307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802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F47E3-7B9A-4CE8-9D84-041B59B1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Participant Earnings and Employment Outcomes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1DBFC-7E2E-47CE-B739-6C0431056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Wage rate decreased</a:t>
            </a:r>
          </a:p>
          <a:p>
            <a:r>
              <a:rPr lang="en-US" dirty="0"/>
              <a:t>The average hourly wage of participants in 2020 was $8.37, a decrease from $9.89 in 2019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469044-066E-4C85-9C52-A68E9FC2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506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Weekly Wage and Hours worked per week decreased</a:t>
            </a:r>
          </a:p>
          <a:p>
            <a:endParaRPr lang="en-US" dirty="0"/>
          </a:p>
          <a:p>
            <a:r>
              <a:rPr lang="en-US" dirty="0"/>
              <a:t>Average </a:t>
            </a:r>
            <a:r>
              <a:rPr lang="en-US" b="1" dirty="0"/>
              <a:t>weekly wage of $107.39 per week </a:t>
            </a:r>
            <a:r>
              <a:rPr lang="en-US" dirty="0"/>
              <a:t>in 2020</a:t>
            </a:r>
          </a:p>
          <a:p>
            <a:pPr lvl="1"/>
            <a:r>
              <a:rPr lang="en-US" dirty="0"/>
              <a:t>A decrease from $150.83 in 2019</a:t>
            </a:r>
          </a:p>
          <a:p>
            <a:r>
              <a:rPr lang="en-US" dirty="0"/>
              <a:t>An average of </a:t>
            </a:r>
            <a:r>
              <a:rPr lang="en-US" b="1" dirty="0"/>
              <a:t>13 hours were worked per week</a:t>
            </a:r>
            <a:r>
              <a:rPr lang="en-US" dirty="0"/>
              <a:t>  in 2020</a:t>
            </a:r>
          </a:p>
          <a:p>
            <a:pPr lvl="1"/>
            <a:r>
              <a:rPr lang="en-US" dirty="0"/>
              <a:t> A decrease from 15 in 2019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BFA75-FE6D-F741-A71B-75FFB037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Law, Health Policy &amp; Disability Center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3A4C5A1-E245-439F-967C-677F83860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474681"/>
              </p:ext>
            </p:extLst>
          </p:nvPr>
        </p:nvGraphicFramePr>
        <p:xfrm>
          <a:off x="514350" y="3379100"/>
          <a:ext cx="3608370" cy="2905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341571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Iowa">
  <a:themeElements>
    <a:clrScheme name="University of Iowa Master">
      <a:dk1>
        <a:srgbClr val="000000"/>
      </a:dk1>
      <a:lt1>
        <a:srgbClr val="FFFFFF"/>
      </a:lt1>
      <a:dk2>
        <a:srgbClr val="9E9F9E"/>
      </a:dk2>
      <a:lt2>
        <a:srgbClr val="FFFFFF"/>
      </a:lt2>
      <a:accent1>
        <a:srgbClr val="FFCD00"/>
      </a:accent1>
      <a:accent2>
        <a:srgbClr val="000000"/>
      </a:accent2>
      <a:accent3>
        <a:srgbClr val="A5A5A5"/>
      </a:accent3>
      <a:accent4>
        <a:srgbClr val="CACBCA"/>
      </a:accent4>
      <a:accent5>
        <a:srgbClr val="767776"/>
      </a:accent5>
      <a:accent6>
        <a:srgbClr val="378093"/>
      </a:accent6>
      <a:hlink>
        <a:srgbClr val="378093"/>
      </a:hlink>
      <a:folHlink>
        <a:srgbClr val="9E9F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of Iowa" id="{2444E05A-AFA2-A54F-8D2E-946502DE16C9}" vid="{C3EFCC9B-5335-724E-9CF2-A67B4B432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Uiow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9D9D9"/>
    </a:accent1>
    <a:accent2>
      <a:srgbClr val="FFD966"/>
    </a:accent2>
    <a:accent3>
      <a:srgbClr val="A5A5A5"/>
    </a:accent3>
    <a:accent4>
      <a:srgbClr val="FFE699"/>
    </a:accent4>
    <a:accent5>
      <a:srgbClr val="171616"/>
    </a:accent5>
    <a:accent6>
      <a:srgbClr val="FFC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Uiow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9D9D9"/>
    </a:accent1>
    <a:accent2>
      <a:srgbClr val="FFD966"/>
    </a:accent2>
    <a:accent3>
      <a:srgbClr val="A5A5A5"/>
    </a:accent3>
    <a:accent4>
      <a:srgbClr val="FFE699"/>
    </a:accent4>
    <a:accent5>
      <a:srgbClr val="171616"/>
    </a:accent5>
    <a:accent6>
      <a:srgbClr val="FFC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Uiow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9D9D9"/>
    </a:accent1>
    <a:accent2>
      <a:srgbClr val="FFD966"/>
    </a:accent2>
    <a:accent3>
      <a:srgbClr val="A5A5A5"/>
    </a:accent3>
    <a:accent4>
      <a:srgbClr val="FFE699"/>
    </a:accent4>
    <a:accent5>
      <a:srgbClr val="171616"/>
    </a:accent5>
    <a:accent6>
      <a:srgbClr val="FFC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University of Iowa Master">
    <a:dk1>
      <a:srgbClr val="000000"/>
    </a:dk1>
    <a:lt1>
      <a:srgbClr val="FFFFFF"/>
    </a:lt1>
    <a:dk2>
      <a:srgbClr val="9E9F9E"/>
    </a:dk2>
    <a:lt2>
      <a:srgbClr val="FFFFFF"/>
    </a:lt2>
    <a:accent1>
      <a:srgbClr val="FFCD00"/>
    </a:accent1>
    <a:accent2>
      <a:srgbClr val="000000"/>
    </a:accent2>
    <a:accent3>
      <a:srgbClr val="A5A5A5"/>
    </a:accent3>
    <a:accent4>
      <a:srgbClr val="CACBCA"/>
    </a:accent4>
    <a:accent5>
      <a:srgbClr val="767776"/>
    </a:accent5>
    <a:accent6>
      <a:srgbClr val="378093"/>
    </a:accent6>
    <a:hlink>
      <a:srgbClr val="378093"/>
    </a:hlink>
    <a:folHlink>
      <a:srgbClr val="9E9F9E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BC6EECE7FB34A8C3B473A020D3DD5" ma:contentTypeVersion="15" ma:contentTypeDescription="Create a new document." ma:contentTypeScope="" ma:versionID="7e54b672d87c86e30d5cd7d0d11bd26b">
  <xsd:schema xmlns:xsd="http://www.w3.org/2001/XMLSchema" xmlns:xs="http://www.w3.org/2001/XMLSchema" xmlns:p="http://schemas.microsoft.com/office/2006/metadata/properties" xmlns:ns2="9b99a49d-1391-4ed9-8f79-8a8e1ec5ce13" xmlns:ns3="f25d9d33-a4cd-40e7-aaba-e16f2c9277a9" targetNamespace="http://schemas.microsoft.com/office/2006/metadata/properties" ma:root="true" ma:fieldsID="27eca14fbe5a9af35490cc0707d54008" ns2:_="" ns3:_="">
    <xsd:import namespace="9b99a49d-1391-4ed9-8f79-8a8e1ec5ce13"/>
    <xsd:import namespace="f25d9d33-a4cd-40e7-aaba-e16f2c9277a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9a49d-1391-4ed9-8f79-8a8e1ec5ce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9d33-a4cd-40e7-aaba-e16f2c927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0776F1-5214-4220-9FCB-FE84644735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33DE36-68E0-441B-A63F-4AE1300332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974695-8528-4720-9284-6262EDF88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99a49d-1391-4ed9-8f79-8a8e1ec5ce13"/>
    <ds:schemaRef ds:uri="f25d9d33-a4cd-40e7-aaba-e16f2c9277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 of Iowa</Template>
  <TotalTime>411</TotalTime>
  <Words>1030</Words>
  <Application>Microsoft Office PowerPoint</Application>
  <PresentationFormat>On-screen Show (4:3)</PresentationFormat>
  <Paragraphs>183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Franklin Gothic Medium</vt:lpstr>
      <vt:lpstr>Microsoft Sans Serif</vt:lpstr>
      <vt:lpstr>Times New Roman</vt:lpstr>
      <vt:lpstr>Verdana</vt:lpstr>
      <vt:lpstr>Verdana</vt:lpstr>
      <vt:lpstr>University of Iowa</vt:lpstr>
      <vt:lpstr>PowerPoint Presentation</vt:lpstr>
      <vt:lpstr>Community Employment</vt:lpstr>
      <vt:lpstr>Polk County MHDS Region </vt:lpstr>
      <vt:lpstr>Outcome Areas by 2020 Performance</vt:lpstr>
      <vt:lpstr>Contextual Considerations</vt:lpstr>
      <vt:lpstr>Individuals Served and Barriers to Employment</vt:lpstr>
      <vt:lpstr>Employment Status</vt:lpstr>
      <vt:lpstr>Employment Status</vt:lpstr>
      <vt:lpstr>Participant Earnings and Employment Outcomes</vt:lpstr>
      <vt:lpstr>Engaged in Employment </vt:lpstr>
      <vt:lpstr>File Review</vt:lpstr>
      <vt:lpstr>Participant Satisfaction</vt:lpstr>
      <vt:lpstr>Comments? Questions? Feedback?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Corliss, Jessica A</dc:creator>
  <cp:lastModifiedBy>Heeren, Tessa</cp:lastModifiedBy>
  <cp:revision>30</cp:revision>
  <dcterms:created xsi:type="dcterms:W3CDTF">2018-08-31T15:11:34Z</dcterms:created>
  <dcterms:modified xsi:type="dcterms:W3CDTF">2021-04-09T20:03:52Z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0x010100390BC6EECE7FB34A8C3B473A020D3DD5</vt:lpwstr>
  </property>
</Properties>
</file>