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drawings/drawing5.xml" ContentType="application/vnd.openxmlformats-officedocument.drawingml.chartshape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drawings/drawing6.xml" ContentType="application/vnd.openxmlformats-officedocument.drawingml.chartshapes+xml"/>
  <Override PartName="/ppt/comments/comment1.xml" ContentType="application/vnd.openxmlformats-officedocument.presentationml.comments+xml"/>
  <Override PartName="/ppt/notesSlides/notesSlide1.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drawings/drawing7.xml" ContentType="application/vnd.openxmlformats-officedocument.drawingml.chartshape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drawings/drawing8.xml" ContentType="application/vnd.openxmlformats-officedocument.drawingml.chartshape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9.xml" ContentType="application/vnd.openxmlformats-officedocument.themeOverride+xml"/>
  <Override PartName="/ppt/drawings/drawing9.xml" ContentType="application/vnd.openxmlformats-officedocument.drawingml.chartshapes+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10.xml" ContentType="application/vnd.openxmlformats-officedocument.themeOverride+xml"/>
  <Override PartName="/ppt/drawings/drawing10.xml" ContentType="application/vnd.openxmlformats-officedocument.drawingml.chartshap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2"/>
  </p:notesMasterIdLst>
  <p:handoutMasterIdLst>
    <p:handoutMasterId r:id="rId23"/>
  </p:handoutMasterIdLst>
  <p:sldIdLst>
    <p:sldId id="257" r:id="rId5"/>
    <p:sldId id="272" r:id="rId6"/>
    <p:sldId id="293" r:id="rId7"/>
    <p:sldId id="294" r:id="rId8"/>
    <p:sldId id="279" r:id="rId9"/>
    <p:sldId id="280" r:id="rId10"/>
    <p:sldId id="281" r:id="rId11"/>
    <p:sldId id="295" r:id="rId12"/>
    <p:sldId id="296" r:id="rId13"/>
    <p:sldId id="286" r:id="rId14"/>
    <p:sldId id="282" r:id="rId15"/>
    <p:sldId id="287" r:id="rId16"/>
    <p:sldId id="297" r:id="rId17"/>
    <p:sldId id="298" r:id="rId18"/>
    <p:sldId id="292" r:id="rId19"/>
    <p:sldId id="288" r:id="rId20"/>
    <p:sldId id="26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eren, Tessa" initials="HT" lastIdx="1" clrIdx="0">
    <p:extLst>
      <p:ext uri="{19B8F6BF-5375-455C-9EA6-DF929625EA0E}">
        <p15:presenceInfo xmlns:p15="http://schemas.microsoft.com/office/powerpoint/2012/main" userId="S::theeren@uiowa.edu::035fbc8f-cb4c-4495-9b93-afdb006d3911" providerId="AD"/>
      </p:ext>
    </p:extLst>
  </p:cmAuthor>
  <p:cmAuthor id="2" name="Sara Lupkes" initials="SL" lastIdx="5" clrIdx="1">
    <p:extLst>
      <p:ext uri="{19B8F6BF-5375-455C-9EA6-DF929625EA0E}">
        <p15:presenceInfo xmlns:p15="http://schemas.microsoft.com/office/powerpoint/2012/main" userId="S-1-5-21-1202660629-796845957-1801674531-108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a:srgbClr val="FFCD00"/>
    <a:srgbClr val="95B3D7"/>
    <a:srgbClr val="FDE8E7"/>
    <a:srgbClr val="E2FAE8"/>
    <a:srgbClr val="FCD5D4"/>
    <a:srgbClr val="D4F8DD"/>
    <a:srgbClr val="C6F6D1"/>
    <a:srgbClr val="CAF2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D19633-1C22-4E40-A7FC-3B61F5E106E5}" v="96" dt="2022-08-22T23:35:17.3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52" autoAdjust="0"/>
    <p:restoredTop sz="93792" autoAdjust="0"/>
  </p:normalViewPr>
  <p:slideViewPr>
    <p:cSldViewPr snapToGrid="0" snapToObjects="1">
      <p:cViewPr varScale="1">
        <p:scale>
          <a:sx n="59" d="100"/>
          <a:sy n="59" d="100"/>
        </p:scale>
        <p:origin x="1312"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78" d="100"/>
          <a:sy n="78" d="100"/>
        </p:scale>
        <p:origin x="349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oleObject" Target="https://iowa.sharepoint.com/sites/law/Shared%20Documents/Centers/Law,%20Health,%20Policy%20and%20Disability%20Center%20(LHPDC)/Polk%20County%20Health%20Services/Adults/Integrated%20Services%20(ISA,%20FACT,%20KEY)/THE%20Integrated%20Service%20ISA%20FACT%20KEY%20database%20FY2021-22%20Evaluation%208.xlsx" TargetMode="Externa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0.xml"/><Relationship Id="rId1" Type="http://schemas.microsoft.com/office/2011/relationships/chartStyle" Target="style10.xml"/><Relationship Id="rId5" Type="http://schemas.openxmlformats.org/officeDocument/2006/relationships/chartUserShapes" Target="../drawings/drawing10.xml"/><Relationship Id="rId4" Type="http://schemas.openxmlformats.org/officeDocument/2006/relationships/oleObject" Target="https://iowa.sharepoint.com/sites/law/Shared%20Documents/Centers/Law,%20Health,%20Policy%20and%20Disability%20Center%20(LHPDC)/Polk%20County%20Health%20Services/Adults/Integrated%20Services%20(ISA,%20FACT,%20KEY)/THE%20Integrated%20Service%20ISA%20FACT%20KEY%25"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oleObject" Target="https://iowa.sharepoint.com/sites/law/Shared%20Documents/Centers/Law,%20Health,%20Policy%20and%20Disability%20Center%20(LHPDC)/Polk%20County%20Health%20Services/Adults/Integrated%20Services%20(ISA,%20FACT,%20KEY)/THE%20Integrated%20Service%20ISA%20FACT%20KEY%20database%20FY2021-22%20Evaluation%208.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3.xml"/><Relationship Id="rId4" Type="http://schemas.openxmlformats.org/officeDocument/2006/relationships/oleObject" Target="https://iowa.sharepoint.com/sites/law/Shared%20Documents/Centers/Law,%20Health,%20Policy%20and%20Disability%20Center%20(LHPDC)/Polk%20County%20Health%20Services/Adults/Integrated%20Services%20(ISA,%20FACT,%20KEY)/THE%20Integrated%20Service%20ISA%20FACT%20KEY%20database%20FY2021-22%20Evaluation%208.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4.xml"/><Relationship Id="rId4" Type="http://schemas.openxmlformats.org/officeDocument/2006/relationships/oleObject" Target="https://iowa.sharepoint.com/sites/law/Shared%20Documents/Centers/Law,%20Health,%20Policy%20and%20Disability%20Center%20(LHPDC)/Polk%20County%20Health%20Services/Adults/Integrated%20Services%20(ISA,%20FACT,%20KEY)/THE%20Integrated%20Service%20ISA%20FACT%20KEY%20database%20FY2021-22%20Evaluation%208.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5.xml"/><Relationship Id="rId4" Type="http://schemas.openxmlformats.org/officeDocument/2006/relationships/oleObject" Target="https://iowa.sharepoint.com/sites/law/Shared%20Documents/Centers/Law,%20Health,%20Policy%20and%20Disability%20Center%20(LHPDC)/Polk%20County%20Health%20Services/Adults/Integrated%20Services%20(ISA,%20FACT,%20KEY)/THE%20Integrated%20Service%20ISA%20FACT%20KEY%20database%20FY2021-22%20Evaluation%208.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6.xml"/><Relationship Id="rId4" Type="http://schemas.openxmlformats.org/officeDocument/2006/relationships/oleObject" Target="https://iowa.sharepoint.com/sites/law/Shared%20Documents/Centers/Law,%20Health,%20Policy%20and%20Disability%20Center%20(LHPDC)/Polk%20County%20Health%20Services/Adults/Integrated%20Services%20(ISA,%20FACT,%20KEY)/THE%20Integrated%20Service%20ISA%20FACT%20KEY%20database%20FY2021-22%20Evaluation%208.xlsx"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5" Type="http://schemas.openxmlformats.org/officeDocument/2006/relationships/chartUserShapes" Target="../drawings/drawing7.xml"/><Relationship Id="rId4" Type="http://schemas.openxmlformats.org/officeDocument/2006/relationships/oleObject" Target="https://iowa.sharepoint.com/sites/law/Shared%20Documents/Centers/Law,%20Health,%20Policy%20and%20Disability%20Center%20(LHPDC)/Polk%20County%20Health%20Services/Adults/Integrated%20Services%20(ISA,%20FACT,%20KEY)/THE%20Integrated%20Service%20ISA%20FACT%20KEY%25"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5" Type="http://schemas.openxmlformats.org/officeDocument/2006/relationships/chartUserShapes" Target="../drawings/drawing8.xml"/><Relationship Id="rId4" Type="http://schemas.openxmlformats.org/officeDocument/2006/relationships/oleObject" Target="../embeddings/oleObject1.bin"/></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9.xml"/><Relationship Id="rId1" Type="http://schemas.microsoft.com/office/2011/relationships/chartStyle" Target="style9.xml"/><Relationship Id="rId5" Type="http://schemas.openxmlformats.org/officeDocument/2006/relationships/chartUserShapes" Target="../drawings/drawing9.xml"/><Relationship Id="rId4" Type="http://schemas.openxmlformats.org/officeDocument/2006/relationships/oleObject" Target="https://iowa.sharepoint.com/sites/law/Shared%20Documents/Centers/Law,%20Health,%20Policy%20and%20Disability%20Center%20(LHPDC)/Polk%20County%20Health%20Services/Adults/Integrated%20Services%20(ISA,%20FACT,%20KEY)/THE%20Integrated%20Service%20ISA%20FACT%20KEY%25"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'FACT Outcome Charts'!$DO$3</c:f>
              <c:strCache>
                <c:ptCount val="1"/>
                <c:pt idx="0">
                  <c:v>Exceeds Expectations</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'FACT Outcome Charts'!$A$8:$A$12</c:f>
              <c:numCache>
                <c:formatCode>General</c:formatCode>
                <c:ptCount val="5"/>
                <c:pt idx="0">
                  <c:v>2022</c:v>
                </c:pt>
                <c:pt idx="1">
                  <c:v>2021</c:v>
                </c:pt>
                <c:pt idx="2">
                  <c:v>2020</c:v>
                </c:pt>
                <c:pt idx="3">
                  <c:v>2019</c:v>
                </c:pt>
                <c:pt idx="4">
                  <c:v>2018</c:v>
                </c:pt>
              </c:numCache>
            </c:numRef>
          </c:cat>
          <c:val>
            <c:numRef>
              <c:f>'FACT Outcome Charts'!$DO$8:$DO$12</c:f>
              <c:numCache>
                <c:formatCode>0%</c:formatCode>
                <c:ptCount val="5"/>
                <c:pt idx="0">
                  <c:v>#N/A</c:v>
                </c:pt>
                <c:pt idx="1">
                  <c:v>#N/A</c:v>
                </c:pt>
                <c:pt idx="2">
                  <c:v>#N/A</c:v>
                </c:pt>
                <c:pt idx="3">
                  <c:v>#N/A</c:v>
                </c:pt>
                <c:pt idx="4">
                  <c:v>#N/A</c:v>
                </c:pt>
              </c:numCache>
            </c:numRef>
          </c:val>
          <c:extLst>
            <c:ext xmlns:c16="http://schemas.microsoft.com/office/drawing/2014/chart" uri="{C3380CC4-5D6E-409C-BE32-E72D297353CC}">
              <c16:uniqueId val="{00000000-C121-4703-BBB5-A96D1DC3AC8E}"/>
            </c:ext>
          </c:extLst>
        </c:ser>
        <c:ser>
          <c:idx val="1"/>
          <c:order val="1"/>
          <c:tx>
            <c:strRef>
              <c:f>'FACT Outcome Charts'!$DP$3</c:f>
              <c:strCache>
                <c:ptCount val="1"/>
                <c:pt idx="0">
                  <c:v>Meets Expectations</c:v>
                </c:pt>
              </c:strCache>
            </c:strRef>
          </c:tx>
          <c:spPr>
            <a:solidFill>
              <a:srgbClr val="008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'FACT Outcome Charts'!$A$8:$A$12</c:f>
              <c:numCache>
                <c:formatCode>General</c:formatCode>
                <c:ptCount val="5"/>
                <c:pt idx="0">
                  <c:v>2022</c:v>
                </c:pt>
                <c:pt idx="1">
                  <c:v>2021</c:v>
                </c:pt>
                <c:pt idx="2">
                  <c:v>2020</c:v>
                </c:pt>
                <c:pt idx="3">
                  <c:v>2019</c:v>
                </c:pt>
                <c:pt idx="4">
                  <c:v>2018</c:v>
                </c:pt>
              </c:numCache>
            </c:numRef>
          </c:cat>
          <c:val>
            <c:numRef>
              <c:f>'FACT Outcome Charts'!$DP$8:$DP$12</c:f>
              <c:numCache>
                <c:formatCode>0%</c:formatCode>
                <c:ptCount val="5"/>
                <c:pt idx="0">
                  <c:v>0.75</c:v>
                </c:pt>
                <c:pt idx="1">
                  <c:v>0.78</c:v>
                </c:pt>
                <c:pt idx="2">
                  <c:v>0.8</c:v>
                </c:pt>
                <c:pt idx="3">
                  <c:v>0.83</c:v>
                </c:pt>
                <c:pt idx="4">
                  <c:v>0.78</c:v>
                </c:pt>
              </c:numCache>
            </c:numRef>
          </c:val>
          <c:extLst>
            <c:ext xmlns:c16="http://schemas.microsoft.com/office/drawing/2014/chart" uri="{C3380CC4-5D6E-409C-BE32-E72D297353CC}">
              <c16:uniqueId val="{00000001-C121-4703-BBB5-A96D1DC3AC8E}"/>
            </c:ext>
          </c:extLst>
        </c:ser>
        <c:ser>
          <c:idx val="2"/>
          <c:order val="2"/>
          <c:tx>
            <c:strRef>
              <c:f>'FACT Outcome Charts'!$DQ$3</c:f>
              <c:strCache>
                <c:ptCount val="1"/>
                <c:pt idx="0">
                  <c:v>Needs Improvement</c:v>
                </c:pt>
              </c:strCache>
            </c:strRef>
          </c:tx>
          <c:spPr>
            <a:solidFill>
              <a:srgbClr val="FF99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'FACT Outcome Charts'!$A$8:$A$12</c:f>
              <c:numCache>
                <c:formatCode>General</c:formatCode>
                <c:ptCount val="5"/>
                <c:pt idx="0">
                  <c:v>2022</c:v>
                </c:pt>
                <c:pt idx="1">
                  <c:v>2021</c:v>
                </c:pt>
                <c:pt idx="2">
                  <c:v>2020</c:v>
                </c:pt>
                <c:pt idx="3">
                  <c:v>2019</c:v>
                </c:pt>
                <c:pt idx="4">
                  <c:v>2018</c:v>
                </c:pt>
              </c:numCache>
            </c:numRef>
          </c:cat>
          <c:val>
            <c:numRef>
              <c:f>'FACT Outcome Charts'!$DQ$8:$DQ$12</c:f>
              <c:numCache>
                <c:formatCode>0%</c:formatCode>
                <c:ptCount val="5"/>
                <c:pt idx="0">
                  <c:v>#N/A</c:v>
                </c:pt>
                <c:pt idx="1">
                  <c:v>#N/A</c:v>
                </c:pt>
                <c:pt idx="2">
                  <c:v>#N/A</c:v>
                </c:pt>
                <c:pt idx="3">
                  <c:v>#N/A</c:v>
                </c:pt>
                <c:pt idx="4">
                  <c:v>#N/A</c:v>
                </c:pt>
              </c:numCache>
            </c:numRef>
          </c:val>
          <c:extLst>
            <c:ext xmlns:c16="http://schemas.microsoft.com/office/drawing/2014/chart" uri="{C3380CC4-5D6E-409C-BE32-E72D297353CC}">
              <c16:uniqueId val="{00000002-C121-4703-BBB5-A96D1DC3AC8E}"/>
            </c:ext>
          </c:extLst>
        </c:ser>
        <c:ser>
          <c:idx val="3"/>
          <c:order val="3"/>
          <c:tx>
            <c:strRef>
              <c:f>'FACT Outcome Charts'!$DR$3</c:f>
              <c:strCache>
                <c:ptCount val="1"/>
                <c:pt idx="0">
                  <c:v>Does Not Meet Minimum Expectations</c:v>
                </c:pt>
              </c:strCache>
            </c:strRef>
          </c:tx>
          <c:spPr>
            <a:solidFill>
              <a:srgbClr val="CC33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'FACT Outcome Charts'!$A$8:$A$12</c:f>
              <c:numCache>
                <c:formatCode>General</c:formatCode>
                <c:ptCount val="5"/>
                <c:pt idx="0">
                  <c:v>2022</c:v>
                </c:pt>
                <c:pt idx="1">
                  <c:v>2021</c:v>
                </c:pt>
                <c:pt idx="2">
                  <c:v>2020</c:v>
                </c:pt>
                <c:pt idx="3">
                  <c:v>2019</c:v>
                </c:pt>
                <c:pt idx="4">
                  <c:v>2018</c:v>
                </c:pt>
              </c:numCache>
            </c:numRef>
          </c:cat>
          <c:val>
            <c:numRef>
              <c:f>'FACT Outcome Charts'!$DR$8:$DR$12</c:f>
              <c:numCache>
                <c:formatCode>0%</c:formatCode>
                <c:ptCount val="5"/>
                <c:pt idx="0">
                  <c:v>#N/A</c:v>
                </c:pt>
                <c:pt idx="1">
                  <c:v>#N/A</c:v>
                </c:pt>
                <c:pt idx="2">
                  <c:v>#N/A</c:v>
                </c:pt>
                <c:pt idx="3">
                  <c:v>#N/A</c:v>
                </c:pt>
                <c:pt idx="4">
                  <c:v>#N/A</c:v>
                </c:pt>
              </c:numCache>
            </c:numRef>
          </c:val>
          <c:extLst>
            <c:ext xmlns:c16="http://schemas.microsoft.com/office/drawing/2014/chart" uri="{C3380CC4-5D6E-409C-BE32-E72D297353CC}">
              <c16:uniqueId val="{00000003-C121-4703-BBB5-A96D1DC3AC8E}"/>
            </c:ext>
          </c:extLst>
        </c:ser>
        <c:dLbls>
          <c:dLblPos val="outEnd"/>
          <c:showLegendKey val="0"/>
          <c:showVal val="1"/>
          <c:showCatName val="0"/>
          <c:showSerName val="0"/>
          <c:showPercent val="0"/>
          <c:showBubbleSize val="0"/>
        </c:dLbls>
        <c:gapWidth val="75"/>
        <c:overlap val="100"/>
        <c:axId val="1486993695"/>
        <c:axId val="1286127887"/>
      </c:barChart>
      <c:catAx>
        <c:axId val="1486993695"/>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286127887"/>
        <c:crosses val="autoZero"/>
        <c:auto val="1"/>
        <c:lblAlgn val="ctr"/>
        <c:lblOffset val="100"/>
        <c:noMultiLvlLbl val="0"/>
      </c:catAx>
      <c:valAx>
        <c:axId val="1286127887"/>
        <c:scaling>
          <c:orientation val="minMax"/>
          <c:max val="1.1500000000000001"/>
          <c:min val="0"/>
        </c:scaling>
        <c:delete val="0"/>
        <c:axPos val="r"/>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48699369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'[THE Integrated Service ISA FACT KEY database FY2021-22 Evaluation 8.xlsx]ISA Outcome Charts'!$BS$3</c:f>
              <c:strCache>
                <c:ptCount val="1"/>
                <c:pt idx="0">
                  <c:v>Exceeds Expectations</c:v>
                </c:pt>
              </c:strCache>
            </c:strRef>
          </c:tx>
          <c:spPr>
            <a:solidFill>
              <a:srgbClr val="0070C0"/>
            </a:solidFill>
            <a:ln>
              <a:noFill/>
            </a:ln>
            <a:effectLst/>
          </c:spPr>
          <c:invertIfNegative val="0"/>
          <c:dLbls>
            <c:dLbl>
              <c:idx val="2"/>
              <c:layout>
                <c:manualLayout>
                  <c:x val="0"/>
                  <c:y val="-8.644115960475290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0E2-465A-9D2B-59B695841ADB}"/>
                </c:ext>
              </c:extLst>
            </c:dLbl>
            <c:dLbl>
              <c:idx val="3"/>
              <c:layout>
                <c:manualLayout>
                  <c:x val="-1.1125312136885907E-16"/>
                  <c:y val="-8.548528713609207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0E2-465A-9D2B-59B695841ADB}"/>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'[THE Integrated Service ISA FACT KEY database FY2021-22 Evaluation 8.xlsx]ISA Outcome Charts'!$B$4:$B$8</c:f>
              <c:strCache>
                <c:ptCount val="5"/>
                <c:pt idx="0">
                  <c:v>Broadlawns</c:v>
                </c:pt>
                <c:pt idx="1">
                  <c:v>CSA</c:v>
                </c:pt>
                <c:pt idx="2">
                  <c:v>Easterseals</c:v>
                </c:pt>
                <c:pt idx="3">
                  <c:v>Eyerly Ball</c:v>
                </c:pt>
                <c:pt idx="4">
                  <c:v>System Average</c:v>
                </c:pt>
              </c:strCache>
              <c:extLst/>
            </c:strRef>
          </c:cat>
          <c:val>
            <c:numRef>
              <c:f>'[THE Integrated Service ISA FACT KEY database FY2021-22 Evaluation 8.xlsx]ISA Outcome Charts'!$BS$4:$BS$7</c:f>
              <c:numCache>
                <c:formatCode>0.00</c:formatCode>
                <c:ptCount val="4"/>
                <c:pt idx="0">
                  <c:v>#N/A</c:v>
                </c:pt>
                <c:pt idx="1">
                  <c:v>#N/A</c:v>
                </c:pt>
                <c:pt idx="2">
                  <c:v>0</c:v>
                </c:pt>
                <c:pt idx="3">
                  <c:v>0.01</c:v>
                </c:pt>
              </c:numCache>
              <c:extLst/>
            </c:numRef>
          </c:val>
          <c:extLst>
            <c:ext xmlns:c16="http://schemas.microsoft.com/office/drawing/2014/chart" uri="{C3380CC4-5D6E-409C-BE32-E72D297353CC}">
              <c16:uniqueId val="{00000000-2598-407F-B117-5F88BD03AEE6}"/>
            </c:ext>
          </c:extLst>
        </c:ser>
        <c:ser>
          <c:idx val="1"/>
          <c:order val="1"/>
          <c:tx>
            <c:strRef>
              <c:f>'[THE Integrated Service ISA FACT KEY database FY2021-22 Evaluation 8.xlsx]ISA Outcome Charts'!$BB$3</c:f>
              <c:strCache>
                <c:ptCount val="1"/>
                <c:pt idx="0">
                  <c:v>Meets Expectations</c:v>
                </c:pt>
              </c:strCache>
            </c:strRef>
          </c:tx>
          <c:spPr>
            <a:solidFill>
              <a:srgbClr val="008000"/>
            </a:solidFill>
            <a:ln>
              <a:noFill/>
            </a:ln>
            <a:effectLst/>
          </c:spPr>
          <c:invertIfNegative val="0"/>
          <c:cat>
            <c:strRef>
              <c:f>'[THE Integrated Service ISA FACT KEY database FY2021-22 Evaluation 8.xlsx]ISA Outcome Charts'!$B$4:$B$8</c:f>
              <c:strCache>
                <c:ptCount val="5"/>
                <c:pt idx="0">
                  <c:v>Broadlawns</c:v>
                </c:pt>
                <c:pt idx="1">
                  <c:v>CSA</c:v>
                </c:pt>
                <c:pt idx="2">
                  <c:v>Easterseals</c:v>
                </c:pt>
                <c:pt idx="3">
                  <c:v>Eyerly Ball</c:v>
                </c:pt>
                <c:pt idx="4">
                  <c:v>System Average</c:v>
                </c:pt>
              </c:strCache>
              <c:extLst/>
            </c:strRef>
          </c:cat>
          <c:val>
            <c:numRef>
              <c:f>'[THE Integrated Service ISA FACT KEY database FY2021-22 Evaluation 8.xlsx]ISA Outcome Charts'!$BT$4:$BT$7</c:f>
              <c:numCache>
                <c:formatCode>0.00</c:formatCode>
                <c:ptCount val="4"/>
                <c:pt idx="0">
                  <c:v>#N/A</c:v>
                </c:pt>
                <c:pt idx="1">
                  <c:v>#N/A</c:v>
                </c:pt>
                <c:pt idx="2">
                  <c:v>#N/A</c:v>
                </c:pt>
                <c:pt idx="3">
                  <c:v>#N/A</c:v>
                </c:pt>
              </c:numCache>
              <c:extLst/>
            </c:numRef>
          </c:val>
          <c:extLst>
            <c:ext xmlns:c16="http://schemas.microsoft.com/office/drawing/2014/chart" uri="{C3380CC4-5D6E-409C-BE32-E72D297353CC}">
              <c16:uniqueId val="{00000001-2598-407F-B117-5F88BD03AEE6}"/>
            </c:ext>
          </c:extLst>
        </c:ser>
        <c:ser>
          <c:idx val="2"/>
          <c:order val="2"/>
          <c:tx>
            <c:strRef>
              <c:f>'[THE Integrated Service ISA FACT KEY database FY2021-22 Evaluation 8.xlsx]ISA Outcome Charts'!$BC$3</c:f>
              <c:strCache>
                <c:ptCount val="1"/>
                <c:pt idx="0">
                  <c:v>Needs Improvement</c:v>
                </c:pt>
              </c:strCache>
            </c:strRef>
          </c:tx>
          <c:spPr>
            <a:solidFill>
              <a:srgbClr val="FF9900"/>
            </a:solidFill>
            <a:ln>
              <a:noFill/>
            </a:ln>
            <a:effectLst/>
          </c:spPr>
          <c:invertIfNegative val="0"/>
          <c:cat>
            <c:strRef>
              <c:f>'[THE Integrated Service ISA FACT KEY database FY2021-22 Evaluation 8.xlsx]ISA Outcome Charts'!$B$4:$B$8</c:f>
              <c:strCache>
                <c:ptCount val="5"/>
                <c:pt idx="0">
                  <c:v>Broadlawns</c:v>
                </c:pt>
                <c:pt idx="1">
                  <c:v>CSA</c:v>
                </c:pt>
                <c:pt idx="2">
                  <c:v>Easterseals</c:v>
                </c:pt>
                <c:pt idx="3">
                  <c:v>Eyerly Ball</c:v>
                </c:pt>
                <c:pt idx="4">
                  <c:v>System Average</c:v>
                </c:pt>
              </c:strCache>
              <c:extLst/>
            </c:strRef>
          </c:cat>
          <c:val>
            <c:numRef>
              <c:f>'[THE Integrated Service ISA FACT KEY database FY2021-22 Evaluation 8.xlsx]ISA Outcome Charts'!$BU$4:$BU$7</c:f>
              <c:numCache>
                <c:formatCode>0.00</c:formatCode>
                <c:ptCount val="4"/>
                <c:pt idx="0">
                  <c:v>#N/A</c:v>
                </c:pt>
                <c:pt idx="1">
                  <c:v>#N/A</c:v>
                </c:pt>
                <c:pt idx="2">
                  <c:v>#N/A</c:v>
                </c:pt>
                <c:pt idx="3">
                  <c:v>#N/A</c:v>
                </c:pt>
              </c:numCache>
              <c:extLst/>
            </c:numRef>
          </c:val>
          <c:extLst>
            <c:ext xmlns:c16="http://schemas.microsoft.com/office/drawing/2014/chart" uri="{C3380CC4-5D6E-409C-BE32-E72D297353CC}">
              <c16:uniqueId val="{00000003-2598-407F-B117-5F88BD03AEE6}"/>
            </c:ext>
          </c:extLst>
        </c:ser>
        <c:ser>
          <c:idx val="3"/>
          <c:order val="3"/>
          <c:tx>
            <c:strRef>
              <c:f>'[THE Integrated Service ISA FACT KEY database FY2021-22 Evaluation 8.xlsx]ISA Outcome Charts'!$AX$3</c:f>
              <c:strCache>
                <c:ptCount val="1"/>
                <c:pt idx="0">
                  <c:v>Does Not Meet Minimum Expectations</c:v>
                </c:pt>
              </c:strCache>
            </c:strRef>
          </c:tx>
          <c:spPr>
            <a:solidFill>
              <a:srgbClr val="CC3300"/>
            </a:solidFill>
            <a:ln>
              <a:noFill/>
            </a:ln>
            <a:effectLst/>
          </c:spPr>
          <c:invertIfNegative val="0"/>
          <c:dLbls>
            <c:dLbl>
              <c:idx val="2"/>
              <c:layout>
                <c:manualLayout>
                  <c:x val="-3.0342110883930197E-3"/>
                  <c:y val="2.701286237648518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0E2-465A-9D2B-59B695841ADB}"/>
                </c:ext>
              </c:extLst>
            </c:dLbl>
            <c:dLbl>
              <c:idx val="3"/>
              <c:layout>
                <c:manualLayout>
                  <c:x val="-6.0684221767860393E-3"/>
                  <c:y val="2.701286237648518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0E2-465A-9D2B-59B695841ADB}"/>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'[THE Integrated Service ISA FACT KEY database FY2021-22 Evaluation 8.xlsx]ISA Outcome Charts'!$B$4:$B$8</c:f>
              <c:strCache>
                <c:ptCount val="5"/>
                <c:pt idx="0">
                  <c:v>Broadlawns</c:v>
                </c:pt>
                <c:pt idx="1">
                  <c:v>CSA</c:v>
                </c:pt>
                <c:pt idx="2">
                  <c:v>Easterseals</c:v>
                </c:pt>
                <c:pt idx="3">
                  <c:v>Eyerly Ball</c:v>
                </c:pt>
                <c:pt idx="4">
                  <c:v>System Average</c:v>
                </c:pt>
              </c:strCache>
              <c:extLst/>
            </c:strRef>
          </c:cat>
          <c:val>
            <c:numRef>
              <c:f>'[THE Integrated Service ISA FACT KEY database FY2021-22 Evaluation 8.xlsx]ISA Outcome Charts'!$BV$4:$BV$7</c:f>
              <c:numCache>
                <c:formatCode>0.00</c:formatCode>
                <c:ptCount val="4"/>
                <c:pt idx="0">
                  <c:v>6.28</c:v>
                </c:pt>
                <c:pt idx="1">
                  <c:v>2.31</c:v>
                </c:pt>
                <c:pt idx="2">
                  <c:v>#N/A</c:v>
                </c:pt>
                <c:pt idx="3">
                  <c:v>#N/A</c:v>
                </c:pt>
              </c:numCache>
              <c:extLst/>
            </c:numRef>
          </c:val>
          <c:extLst>
            <c:ext xmlns:c16="http://schemas.microsoft.com/office/drawing/2014/chart" uri="{C3380CC4-5D6E-409C-BE32-E72D297353CC}">
              <c16:uniqueId val="{00000004-2598-407F-B117-5F88BD03AEE6}"/>
            </c:ext>
          </c:extLst>
        </c:ser>
        <c:dLbls>
          <c:showLegendKey val="0"/>
          <c:showVal val="0"/>
          <c:showCatName val="0"/>
          <c:showSerName val="0"/>
          <c:showPercent val="0"/>
          <c:showBubbleSize val="0"/>
        </c:dLbls>
        <c:gapWidth val="75"/>
        <c:overlap val="100"/>
        <c:axId val="1486993695"/>
        <c:axId val="1286127887"/>
      </c:barChart>
      <c:lineChart>
        <c:grouping val="standard"/>
        <c:varyColors val="0"/>
        <c:ser>
          <c:idx val="4"/>
          <c:order val="4"/>
          <c:tx>
            <c:strRef>
              <c:f>'[THE Integrated Service ISA FACT KEY database FY2021-22 Evaluation 8.xlsx]ISA Outcome Charts'!$B$8</c:f>
              <c:strCache>
                <c:ptCount val="1"/>
                <c:pt idx="0">
                  <c:v>System Average</c:v>
                </c:pt>
              </c:strCache>
            </c:strRef>
          </c:tx>
          <c:spPr>
            <a:ln w="28575" cap="rnd">
              <a:solidFill>
                <a:srgbClr val="44546A"/>
              </a:solidFill>
              <a:prstDash val="sysDot"/>
              <a:round/>
            </a:ln>
            <a:effectLst/>
          </c:spPr>
          <c:marker>
            <c:symbol val="none"/>
          </c:marker>
          <c:dLbls>
            <c:dLbl>
              <c:idx val="2"/>
              <c:layout>
                <c:manualLayout>
                  <c:x val="-0.14433709984918253"/>
                  <c:y val="-3.7519228309918336E-2"/>
                </c:manualLayout>
              </c:layout>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1"/>
              <c:showPercent val="0"/>
              <c:showBubbleSize val="0"/>
              <c:separator> </c:separator>
              <c:extLst>
                <c:ext xmlns:c15="http://schemas.microsoft.com/office/drawing/2012/chart" uri="{CE6537A1-D6FC-4f65-9D91-7224C49458BB}">
                  <c15:layout>
                    <c:manualLayout>
                      <c:w val="0.331603617809413"/>
                      <c:h val="0.10549970595145049"/>
                    </c:manualLayout>
                  </c15:layout>
                </c:ext>
                <c:ext xmlns:c16="http://schemas.microsoft.com/office/drawing/2014/chart" uri="{C3380CC4-5D6E-409C-BE32-E72D297353CC}">
                  <c16:uniqueId val="{00000005-2598-407F-B117-5F88BD03AEE6}"/>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'[THE Integrated Service ISA FACT KEY database FY2021-22 Evaluation 8.xlsx]ISA Outcome Charts'!$B$4:$B$8</c:f>
              <c:strCache>
                <c:ptCount val="4"/>
                <c:pt idx="0">
                  <c:v>Broadlawns</c:v>
                </c:pt>
                <c:pt idx="1">
                  <c:v>CSA</c:v>
                </c:pt>
                <c:pt idx="2">
                  <c:v>Easterseals</c:v>
                </c:pt>
                <c:pt idx="3">
                  <c:v>Eyerly Ball</c:v>
                </c:pt>
              </c:strCache>
              <c:extLst/>
            </c:strRef>
          </c:cat>
          <c:val>
            <c:numRef>
              <c:f>'[THE Integrated Service ISA FACT KEY database FY2021-22 Evaluation 8.xlsx]ISA Outcome Charts'!$BR$15:$BR$19</c:f>
              <c:numCache>
                <c:formatCode>0.00</c:formatCode>
                <c:ptCount val="4"/>
                <c:pt idx="0">
                  <c:v>2.41</c:v>
                </c:pt>
                <c:pt idx="1">
                  <c:v>2.41</c:v>
                </c:pt>
                <c:pt idx="2">
                  <c:v>2.41</c:v>
                </c:pt>
                <c:pt idx="3">
                  <c:v>2.41</c:v>
                </c:pt>
              </c:numCache>
              <c:extLst/>
            </c:numRef>
          </c:val>
          <c:smooth val="0"/>
          <c:extLst>
            <c:ext xmlns:c16="http://schemas.microsoft.com/office/drawing/2014/chart" uri="{C3380CC4-5D6E-409C-BE32-E72D297353CC}">
              <c16:uniqueId val="{00000006-2598-407F-B117-5F88BD03AEE6}"/>
            </c:ext>
          </c:extLst>
        </c:ser>
        <c:dLbls>
          <c:showLegendKey val="0"/>
          <c:showVal val="0"/>
          <c:showCatName val="0"/>
          <c:showSerName val="0"/>
          <c:showPercent val="0"/>
          <c:showBubbleSize val="0"/>
        </c:dLbls>
        <c:marker val="1"/>
        <c:smooth val="0"/>
        <c:axId val="1486993695"/>
        <c:axId val="1286127887"/>
      </c:lineChart>
      <c:catAx>
        <c:axId val="14869936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286127887"/>
        <c:crosses val="autoZero"/>
        <c:auto val="1"/>
        <c:lblAlgn val="ctr"/>
        <c:lblOffset val="100"/>
        <c:noMultiLvlLbl val="0"/>
      </c:catAx>
      <c:valAx>
        <c:axId val="1286127887"/>
        <c:scaling>
          <c:orientation val="minMax"/>
          <c:max val="8"/>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Nights</a:t>
                </a:r>
                <a:r>
                  <a:rPr lang="en-US" baseline="0" dirty="0"/>
                  <a:t> Spent Homeless</a:t>
                </a:r>
                <a:endParaRPr lang="en-US" dirty="0"/>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486993695"/>
        <c:crosses val="autoZero"/>
        <c:crossBetween val="between"/>
        <c:majorUnit val="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'FACT Outcome Charts'!$BA$3</c:f>
              <c:strCache>
                <c:ptCount val="1"/>
                <c:pt idx="0">
                  <c:v>Exceeds Expectations</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'FACT Outcome Charts'!$A$8:$A$12</c:f>
              <c:numCache>
                <c:formatCode>General</c:formatCode>
                <c:ptCount val="5"/>
                <c:pt idx="0">
                  <c:v>2022</c:v>
                </c:pt>
                <c:pt idx="1">
                  <c:v>2021</c:v>
                </c:pt>
                <c:pt idx="2">
                  <c:v>2020</c:v>
                </c:pt>
                <c:pt idx="3">
                  <c:v>2019</c:v>
                </c:pt>
                <c:pt idx="4">
                  <c:v>2018</c:v>
                </c:pt>
              </c:numCache>
            </c:numRef>
          </c:cat>
          <c:val>
            <c:numRef>
              <c:f>'FACT Outcome Charts'!$BM$8:$BM$12</c:f>
              <c:numCache>
                <c:formatCode>0.00</c:formatCode>
                <c:ptCount val="5"/>
                <c:pt idx="0">
                  <c:v>19.079999999999998</c:v>
                </c:pt>
                <c:pt idx="1">
                  <c:v>21.62</c:v>
                </c:pt>
                <c:pt idx="2">
                  <c:v>22.75</c:v>
                </c:pt>
                <c:pt idx="3">
                  <c:v>#N/A</c:v>
                </c:pt>
                <c:pt idx="4">
                  <c:v>#N/A</c:v>
                </c:pt>
              </c:numCache>
            </c:numRef>
          </c:val>
          <c:extLst>
            <c:ext xmlns:c16="http://schemas.microsoft.com/office/drawing/2014/chart" uri="{C3380CC4-5D6E-409C-BE32-E72D297353CC}">
              <c16:uniqueId val="{00000000-B76B-47BB-8A4E-ED7D6F267795}"/>
            </c:ext>
          </c:extLst>
        </c:ser>
        <c:ser>
          <c:idx val="1"/>
          <c:order val="1"/>
          <c:tx>
            <c:strRef>
              <c:f>'FACT Outcome Charts'!$BB$3</c:f>
              <c:strCache>
                <c:ptCount val="1"/>
                <c:pt idx="0">
                  <c:v>Meets Expectations</c:v>
                </c:pt>
              </c:strCache>
            </c:strRef>
          </c:tx>
          <c:spPr>
            <a:solidFill>
              <a:srgbClr val="008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'FACT Outcome Charts'!$A$8:$A$12</c:f>
              <c:numCache>
                <c:formatCode>General</c:formatCode>
                <c:ptCount val="5"/>
                <c:pt idx="0">
                  <c:v>2022</c:v>
                </c:pt>
                <c:pt idx="1">
                  <c:v>2021</c:v>
                </c:pt>
                <c:pt idx="2">
                  <c:v>2020</c:v>
                </c:pt>
                <c:pt idx="3">
                  <c:v>2019</c:v>
                </c:pt>
                <c:pt idx="4">
                  <c:v>2018</c:v>
                </c:pt>
              </c:numCache>
            </c:numRef>
          </c:cat>
          <c:val>
            <c:numRef>
              <c:f>'FACT Outcome Charts'!$BN$8:$BN$12</c:f>
              <c:numCache>
                <c:formatCode>0.00</c:formatCode>
                <c:ptCount val="5"/>
                <c:pt idx="0" formatCode="0%">
                  <c:v>#N/A</c:v>
                </c:pt>
                <c:pt idx="1">
                  <c:v>#N/A</c:v>
                </c:pt>
                <c:pt idx="2">
                  <c:v>#N/A</c:v>
                </c:pt>
                <c:pt idx="3">
                  <c:v>28.14</c:v>
                </c:pt>
                <c:pt idx="4">
                  <c:v>30.31</c:v>
                </c:pt>
              </c:numCache>
            </c:numRef>
          </c:val>
          <c:extLst>
            <c:ext xmlns:c16="http://schemas.microsoft.com/office/drawing/2014/chart" uri="{C3380CC4-5D6E-409C-BE32-E72D297353CC}">
              <c16:uniqueId val="{00000001-B76B-47BB-8A4E-ED7D6F267795}"/>
            </c:ext>
          </c:extLst>
        </c:ser>
        <c:ser>
          <c:idx val="2"/>
          <c:order val="2"/>
          <c:tx>
            <c:strRef>
              <c:f>'FACT Outcome Charts'!$BO$3</c:f>
              <c:strCache>
                <c:ptCount val="1"/>
                <c:pt idx="0">
                  <c:v>Needs Improvement</c:v>
                </c:pt>
              </c:strCache>
            </c:strRef>
          </c:tx>
          <c:spPr>
            <a:solidFill>
              <a:srgbClr val="FF9900"/>
            </a:solidFill>
            <a:ln>
              <a:noFill/>
            </a:ln>
            <a:effectLst/>
          </c:spPr>
          <c:invertIfNegative val="0"/>
          <c:cat>
            <c:numRef>
              <c:f>'FACT Outcome Charts'!$A$8:$A$12</c:f>
              <c:numCache>
                <c:formatCode>General</c:formatCode>
                <c:ptCount val="5"/>
                <c:pt idx="0">
                  <c:v>2022</c:v>
                </c:pt>
                <c:pt idx="1">
                  <c:v>2021</c:v>
                </c:pt>
                <c:pt idx="2">
                  <c:v>2020</c:v>
                </c:pt>
                <c:pt idx="3">
                  <c:v>2019</c:v>
                </c:pt>
                <c:pt idx="4">
                  <c:v>2018</c:v>
                </c:pt>
              </c:numCache>
            </c:numRef>
          </c:cat>
          <c:val>
            <c:numRef>
              <c:f>'FACT Outcome Charts'!$BO$8:$BO$12</c:f>
              <c:numCache>
                <c:formatCode>0.00</c:formatCode>
                <c:ptCount val="5"/>
                <c:pt idx="0" formatCode="0%">
                  <c:v>#N/A</c:v>
                </c:pt>
                <c:pt idx="1">
                  <c:v>#N/A</c:v>
                </c:pt>
                <c:pt idx="2">
                  <c:v>#N/A</c:v>
                </c:pt>
                <c:pt idx="3">
                  <c:v>#N/A</c:v>
                </c:pt>
                <c:pt idx="4">
                  <c:v>#N/A</c:v>
                </c:pt>
              </c:numCache>
            </c:numRef>
          </c:val>
          <c:extLst>
            <c:ext xmlns:c16="http://schemas.microsoft.com/office/drawing/2014/chart" uri="{C3380CC4-5D6E-409C-BE32-E72D297353CC}">
              <c16:uniqueId val="{00000003-B76B-47BB-8A4E-ED7D6F267795}"/>
            </c:ext>
          </c:extLst>
        </c:ser>
        <c:ser>
          <c:idx val="3"/>
          <c:order val="3"/>
          <c:tx>
            <c:strRef>
              <c:f>'FACT Outcome Charts'!$BD$3</c:f>
              <c:strCache>
                <c:ptCount val="1"/>
                <c:pt idx="0">
                  <c:v>Does Not Meet Minimum Expectations</c:v>
                </c:pt>
              </c:strCache>
            </c:strRef>
          </c:tx>
          <c:spPr>
            <a:solidFill>
              <a:srgbClr val="CC3300"/>
            </a:solidFill>
            <a:ln>
              <a:noFill/>
            </a:ln>
            <a:effectLst/>
          </c:spPr>
          <c:invertIfNegative val="0"/>
          <c:cat>
            <c:numRef>
              <c:f>'FACT Outcome Charts'!$A$8:$A$12</c:f>
              <c:numCache>
                <c:formatCode>General</c:formatCode>
                <c:ptCount val="5"/>
                <c:pt idx="0">
                  <c:v>2022</c:v>
                </c:pt>
                <c:pt idx="1">
                  <c:v>2021</c:v>
                </c:pt>
                <c:pt idx="2">
                  <c:v>2020</c:v>
                </c:pt>
                <c:pt idx="3">
                  <c:v>2019</c:v>
                </c:pt>
                <c:pt idx="4">
                  <c:v>2018</c:v>
                </c:pt>
              </c:numCache>
            </c:numRef>
          </c:cat>
          <c:val>
            <c:numRef>
              <c:f>'FACT Outcome Charts'!$BP$8:$BP$12</c:f>
              <c:numCache>
                <c:formatCode>0.00</c:formatCode>
                <c:ptCount val="5"/>
                <c:pt idx="0" formatCode="0%">
                  <c:v>#N/A</c:v>
                </c:pt>
                <c:pt idx="1">
                  <c:v>#N/A</c:v>
                </c:pt>
                <c:pt idx="2">
                  <c:v>#N/A</c:v>
                </c:pt>
                <c:pt idx="3">
                  <c:v>#N/A</c:v>
                </c:pt>
                <c:pt idx="4">
                  <c:v>#N/A</c:v>
                </c:pt>
              </c:numCache>
            </c:numRef>
          </c:val>
          <c:extLst>
            <c:ext xmlns:c16="http://schemas.microsoft.com/office/drawing/2014/chart" uri="{C3380CC4-5D6E-409C-BE32-E72D297353CC}">
              <c16:uniqueId val="{00000004-B76B-47BB-8A4E-ED7D6F267795}"/>
            </c:ext>
          </c:extLst>
        </c:ser>
        <c:dLbls>
          <c:showLegendKey val="0"/>
          <c:showVal val="0"/>
          <c:showCatName val="0"/>
          <c:showSerName val="0"/>
          <c:showPercent val="0"/>
          <c:showBubbleSize val="0"/>
        </c:dLbls>
        <c:gapWidth val="75"/>
        <c:overlap val="100"/>
        <c:axId val="1486993695"/>
        <c:axId val="1286127887"/>
      </c:barChart>
      <c:catAx>
        <c:axId val="1486993695"/>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286127887"/>
        <c:crosses val="autoZero"/>
        <c:auto val="1"/>
        <c:lblAlgn val="ctr"/>
        <c:lblOffset val="100"/>
        <c:noMultiLvlLbl val="0"/>
      </c:catAx>
      <c:valAx>
        <c:axId val="1286127887"/>
        <c:scaling>
          <c:orientation val="minMax"/>
          <c:max val="35"/>
          <c:min val="0"/>
        </c:scaling>
        <c:delete val="0"/>
        <c:axPos val="r"/>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Nights</a:t>
                </a:r>
                <a:r>
                  <a:rPr lang="en-US" baseline="0" dirty="0"/>
                  <a:t> Spent in Jail</a:t>
                </a:r>
                <a:endParaRPr lang="en-US" dirty="0"/>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486993695"/>
        <c:crosses val="autoZero"/>
        <c:crossBetween val="between"/>
        <c:majorUnit val="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'FACT Outcome Charts'!$AI$3</c:f>
              <c:strCache>
                <c:ptCount val="1"/>
                <c:pt idx="0">
                  <c:v>Exceeds Expectations</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'FACT Outcome Charts'!$A$8:$A$12</c:f>
              <c:numCache>
                <c:formatCode>General</c:formatCode>
                <c:ptCount val="5"/>
                <c:pt idx="0">
                  <c:v>2022</c:v>
                </c:pt>
                <c:pt idx="1">
                  <c:v>2021</c:v>
                </c:pt>
                <c:pt idx="2">
                  <c:v>2020</c:v>
                </c:pt>
                <c:pt idx="3">
                  <c:v>2019</c:v>
                </c:pt>
                <c:pt idx="4">
                  <c:v>2018</c:v>
                </c:pt>
              </c:numCache>
            </c:numRef>
          </c:cat>
          <c:val>
            <c:numRef>
              <c:f>'FACT Outcome Charts'!$K$8:$K$12</c:f>
              <c:numCache>
                <c:formatCode>0%</c:formatCode>
                <c:ptCount val="5"/>
                <c:pt idx="0">
                  <c:v>#N/A</c:v>
                </c:pt>
                <c:pt idx="1">
                  <c:v>0.77</c:v>
                </c:pt>
                <c:pt idx="2">
                  <c:v>0.45</c:v>
                </c:pt>
                <c:pt idx="3">
                  <c:v>0.42</c:v>
                </c:pt>
                <c:pt idx="4">
                  <c:v>0.41</c:v>
                </c:pt>
              </c:numCache>
            </c:numRef>
          </c:val>
          <c:extLst>
            <c:ext xmlns:c16="http://schemas.microsoft.com/office/drawing/2014/chart" uri="{C3380CC4-5D6E-409C-BE32-E72D297353CC}">
              <c16:uniqueId val="{00000000-235F-488A-A38C-D34A66C81671}"/>
            </c:ext>
          </c:extLst>
        </c:ser>
        <c:ser>
          <c:idx val="1"/>
          <c:order val="1"/>
          <c:tx>
            <c:strRef>
              <c:f>'FACT Outcome Charts'!$L$3</c:f>
              <c:strCache>
                <c:ptCount val="1"/>
                <c:pt idx="0">
                  <c:v>Meets Expectations</c:v>
                </c:pt>
              </c:strCache>
            </c:strRef>
          </c:tx>
          <c:spPr>
            <a:solidFill>
              <a:srgbClr val="008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'FACT Outcome Charts'!$A$8:$A$12</c:f>
              <c:numCache>
                <c:formatCode>General</c:formatCode>
                <c:ptCount val="5"/>
                <c:pt idx="0">
                  <c:v>2022</c:v>
                </c:pt>
                <c:pt idx="1">
                  <c:v>2021</c:v>
                </c:pt>
                <c:pt idx="2">
                  <c:v>2020</c:v>
                </c:pt>
                <c:pt idx="3">
                  <c:v>2019</c:v>
                </c:pt>
                <c:pt idx="4">
                  <c:v>2018</c:v>
                </c:pt>
              </c:numCache>
            </c:numRef>
          </c:cat>
          <c:val>
            <c:numRef>
              <c:f>'FACT Outcome Charts'!$L$8:$L$12</c:f>
              <c:numCache>
                <c:formatCode>0%</c:formatCode>
                <c:ptCount val="5"/>
                <c:pt idx="0">
                  <c:v>0.28000000000000003</c:v>
                </c:pt>
                <c:pt idx="1">
                  <c:v>#N/A</c:v>
                </c:pt>
                <c:pt idx="2">
                  <c:v>#N/A</c:v>
                </c:pt>
                <c:pt idx="3">
                  <c:v>#N/A</c:v>
                </c:pt>
                <c:pt idx="4">
                  <c:v>#N/A</c:v>
                </c:pt>
              </c:numCache>
            </c:numRef>
          </c:val>
          <c:extLst>
            <c:ext xmlns:c16="http://schemas.microsoft.com/office/drawing/2014/chart" uri="{C3380CC4-5D6E-409C-BE32-E72D297353CC}">
              <c16:uniqueId val="{00000001-235F-488A-A38C-D34A66C81671}"/>
            </c:ext>
          </c:extLst>
        </c:ser>
        <c:ser>
          <c:idx val="2"/>
          <c:order val="2"/>
          <c:tx>
            <c:strRef>
              <c:f>'FACT Outcome Charts'!$AK$3</c:f>
              <c:strCache>
                <c:ptCount val="1"/>
                <c:pt idx="0">
                  <c:v>Needs Improvement</c:v>
                </c:pt>
              </c:strCache>
            </c:strRef>
          </c:tx>
          <c:spPr>
            <a:solidFill>
              <a:srgbClr val="FF9900"/>
            </a:solidFill>
            <a:ln>
              <a:noFill/>
            </a:ln>
            <a:effectLst/>
          </c:spPr>
          <c:invertIfNegative val="0"/>
          <c:cat>
            <c:numRef>
              <c:f>'FACT Outcome Charts'!$A$8:$A$12</c:f>
              <c:numCache>
                <c:formatCode>General</c:formatCode>
                <c:ptCount val="5"/>
                <c:pt idx="0">
                  <c:v>2022</c:v>
                </c:pt>
                <c:pt idx="1">
                  <c:v>2021</c:v>
                </c:pt>
                <c:pt idx="2">
                  <c:v>2020</c:v>
                </c:pt>
                <c:pt idx="3">
                  <c:v>2019</c:v>
                </c:pt>
                <c:pt idx="4">
                  <c:v>2018</c:v>
                </c:pt>
              </c:numCache>
            </c:numRef>
          </c:cat>
          <c:val>
            <c:numRef>
              <c:f>'FACT Outcome Charts'!$M$8:$M$12</c:f>
              <c:numCache>
                <c:formatCode>0%</c:formatCode>
                <c:ptCount val="5"/>
                <c:pt idx="0">
                  <c:v>#N/A</c:v>
                </c:pt>
                <c:pt idx="1">
                  <c:v>#N/A</c:v>
                </c:pt>
                <c:pt idx="2">
                  <c:v>#N/A</c:v>
                </c:pt>
                <c:pt idx="3">
                  <c:v>#N/A</c:v>
                </c:pt>
                <c:pt idx="4">
                  <c:v>#N/A</c:v>
                </c:pt>
              </c:numCache>
            </c:numRef>
          </c:val>
          <c:extLst>
            <c:ext xmlns:c16="http://schemas.microsoft.com/office/drawing/2014/chart" uri="{C3380CC4-5D6E-409C-BE32-E72D297353CC}">
              <c16:uniqueId val="{00000003-235F-488A-A38C-D34A66C81671}"/>
            </c:ext>
          </c:extLst>
        </c:ser>
        <c:ser>
          <c:idx val="3"/>
          <c:order val="3"/>
          <c:tx>
            <c:strRef>
              <c:f>'FACT Outcome Charts'!$AL$3</c:f>
              <c:strCache>
                <c:ptCount val="1"/>
                <c:pt idx="0">
                  <c:v>Does Not Meet Minimum Expectations</c:v>
                </c:pt>
              </c:strCache>
            </c:strRef>
          </c:tx>
          <c:spPr>
            <a:solidFill>
              <a:srgbClr val="CC3300"/>
            </a:solidFill>
            <a:ln>
              <a:noFill/>
            </a:ln>
            <a:effectLst/>
          </c:spPr>
          <c:invertIfNegative val="0"/>
          <c:cat>
            <c:numRef>
              <c:f>'FACT Outcome Charts'!$A$8:$A$12</c:f>
              <c:numCache>
                <c:formatCode>General</c:formatCode>
                <c:ptCount val="5"/>
                <c:pt idx="0">
                  <c:v>2022</c:v>
                </c:pt>
                <c:pt idx="1">
                  <c:v>2021</c:v>
                </c:pt>
                <c:pt idx="2">
                  <c:v>2020</c:v>
                </c:pt>
                <c:pt idx="3">
                  <c:v>2019</c:v>
                </c:pt>
                <c:pt idx="4">
                  <c:v>2018</c:v>
                </c:pt>
              </c:numCache>
            </c:numRef>
          </c:cat>
          <c:val>
            <c:numRef>
              <c:f>'FACT Outcome Charts'!$T$8:$T$12</c:f>
              <c:numCache>
                <c:formatCode>0%</c:formatCode>
                <c:ptCount val="5"/>
                <c:pt idx="0">
                  <c:v>#N/A</c:v>
                </c:pt>
                <c:pt idx="1">
                  <c:v>#N/A</c:v>
                </c:pt>
                <c:pt idx="2">
                  <c:v>#N/A</c:v>
                </c:pt>
                <c:pt idx="3">
                  <c:v>#N/A</c:v>
                </c:pt>
                <c:pt idx="4">
                  <c:v>#N/A</c:v>
                </c:pt>
              </c:numCache>
            </c:numRef>
          </c:val>
          <c:extLst>
            <c:ext xmlns:c16="http://schemas.microsoft.com/office/drawing/2014/chart" uri="{C3380CC4-5D6E-409C-BE32-E72D297353CC}">
              <c16:uniqueId val="{00000004-235F-488A-A38C-D34A66C81671}"/>
            </c:ext>
          </c:extLst>
        </c:ser>
        <c:dLbls>
          <c:showLegendKey val="0"/>
          <c:showVal val="0"/>
          <c:showCatName val="0"/>
          <c:showSerName val="0"/>
          <c:showPercent val="0"/>
          <c:showBubbleSize val="0"/>
        </c:dLbls>
        <c:gapWidth val="75"/>
        <c:overlap val="100"/>
        <c:axId val="1486993695"/>
        <c:axId val="1286127887"/>
      </c:barChart>
      <c:catAx>
        <c:axId val="1486993695"/>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286127887"/>
        <c:crosses val="autoZero"/>
        <c:auto val="1"/>
        <c:lblAlgn val="ctr"/>
        <c:lblOffset val="100"/>
        <c:noMultiLvlLbl val="0"/>
      </c:catAx>
      <c:valAx>
        <c:axId val="1286127887"/>
        <c:scaling>
          <c:orientation val="minMax"/>
          <c:max val="1"/>
          <c:min val="0"/>
        </c:scaling>
        <c:delete val="0"/>
        <c:axPos val="r"/>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486993695"/>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'FACT Outcome Charts'!$AI$3</c:f>
              <c:strCache>
                <c:ptCount val="1"/>
                <c:pt idx="0">
                  <c:v>Exceeds Expectations</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'FACT Outcome Charts'!$A$8:$A$12</c:f>
              <c:numCache>
                <c:formatCode>General</c:formatCode>
                <c:ptCount val="5"/>
                <c:pt idx="0">
                  <c:v>2022</c:v>
                </c:pt>
                <c:pt idx="1">
                  <c:v>2021</c:v>
                </c:pt>
                <c:pt idx="2">
                  <c:v>2020</c:v>
                </c:pt>
                <c:pt idx="3">
                  <c:v>2019</c:v>
                </c:pt>
                <c:pt idx="4">
                  <c:v>2018</c:v>
                </c:pt>
              </c:numCache>
            </c:numRef>
          </c:cat>
          <c:val>
            <c:numRef>
              <c:f>'FACT Outcome Charts'!$Q$8:$Q$12</c:f>
              <c:numCache>
                <c:formatCode>0%</c:formatCode>
                <c:ptCount val="5"/>
                <c:pt idx="0">
                  <c:v>0.17</c:v>
                </c:pt>
                <c:pt idx="1">
                  <c:v>0.4</c:v>
                </c:pt>
                <c:pt idx="2">
                  <c:v>0.35</c:v>
                </c:pt>
                <c:pt idx="3">
                  <c:v>0.31</c:v>
                </c:pt>
                <c:pt idx="4">
                  <c:v>0.28999999999999998</c:v>
                </c:pt>
              </c:numCache>
            </c:numRef>
          </c:val>
          <c:extLst>
            <c:ext xmlns:c16="http://schemas.microsoft.com/office/drawing/2014/chart" uri="{C3380CC4-5D6E-409C-BE32-E72D297353CC}">
              <c16:uniqueId val="{00000000-3ED3-41E3-91FB-DD02A51C441D}"/>
            </c:ext>
          </c:extLst>
        </c:ser>
        <c:ser>
          <c:idx val="1"/>
          <c:order val="1"/>
          <c:tx>
            <c:strRef>
              <c:f>'FACT Outcome Charts'!$AJ$3</c:f>
              <c:strCache>
                <c:ptCount val="1"/>
                <c:pt idx="0">
                  <c:v>Meets Expectations</c:v>
                </c:pt>
              </c:strCache>
            </c:strRef>
          </c:tx>
          <c:spPr>
            <a:solidFill>
              <a:srgbClr val="008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'FACT Outcome Charts'!$A$8:$A$12</c:f>
              <c:numCache>
                <c:formatCode>General</c:formatCode>
                <c:ptCount val="5"/>
                <c:pt idx="0">
                  <c:v>2022</c:v>
                </c:pt>
                <c:pt idx="1">
                  <c:v>2021</c:v>
                </c:pt>
                <c:pt idx="2">
                  <c:v>2020</c:v>
                </c:pt>
                <c:pt idx="3">
                  <c:v>2019</c:v>
                </c:pt>
                <c:pt idx="4">
                  <c:v>2018</c:v>
                </c:pt>
              </c:numCache>
            </c:numRef>
          </c:cat>
          <c:val>
            <c:numRef>
              <c:f>'FACT Outcome Charts'!$R$8:$R$12</c:f>
              <c:numCache>
                <c:formatCode>0%</c:formatCode>
                <c:ptCount val="5"/>
                <c:pt idx="0">
                  <c:v>#N/A</c:v>
                </c:pt>
                <c:pt idx="1">
                  <c:v>#N/A</c:v>
                </c:pt>
                <c:pt idx="2">
                  <c:v>#N/A</c:v>
                </c:pt>
                <c:pt idx="3">
                  <c:v>#N/A</c:v>
                </c:pt>
                <c:pt idx="4">
                  <c:v>#N/A</c:v>
                </c:pt>
              </c:numCache>
            </c:numRef>
          </c:val>
          <c:extLst>
            <c:ext xmlns:c16="http://schemas.microsoft.com/office/drawing/2014/chart" uri="{C3380CC4-5D6E-409C-BE32-E72D297353CC}">
              <c16:uniqueId val="{00000001-3ED3-41E3-91FB-DD02A51C441D}"/>
            </c:ext>
          </c:extLst>
        </c:ser>
        <c:ser>
          <c:idx val="2"/>
          <c:order val="2"/>
          <c:tx>
            <c:strRef>
              <c:f>'FACT Outcome Charts'!$AK$3</c:f>
              <c:strCache>
                <c:ptCount val="1"/>
                <c:pt idx="0">
                  <c:v>Needs Improvement</c:v>
                </c:pt>
              </c:strCache>
            </c:strRef>
          </c:tx>
          <c:spPr>
            <a:solidFill>
              <a:srgbClr val="FF9900"/>
            </a:solidFill>
            <a:ln>
              <a:noFill/>
            </a:ln>
            <a:effectLst/>
          </c:spPr>
          <c:invertIfNegative val="0"/>
          <c:cat>
            <c:numRef>
              <c:f>'FACT Outcome Charts'!$A$8:$A$12</c:f>
              <c:numCache>
                <c:formatCode>General</c:formatCode>
                <c:ptCount val="5"/>
                <c:pt idx="0">
                  <c:v>2022</c:v>
                </c:pt>
                <c:pt idx="1">
                  <c:v>2021</c:v>
                </c:pt>
                <c:pt idx="2">
                  <c:v>2020</c:v>
                </c:pt>
                <c:pt idx="3">
                  <c:v>2019</c:v>
                </c:pt>
                <c:pt idx="4">
                  <c:v>2018</c:v>
                </c:pt>
              </c:numCache>
            </c:numRef>
          </c:cat>
          <c:val>
            <c:numRef>
              <c:f>'FACT Outcome Charts'!$S$8:$S$12</c:f>
              <c:numCache>
                <c:formatCode>0%</c:formatCode>
                <c:ptCount val="5"/>
                <c:pt idx="0">
                  <c:v>#N/A</c:v>
                </c:pt>
                <c:pt idx="1">
                  <c:v>#N/A</c:v>
                </c:pt>
                <c:pt idx="2">
                  <c:v>#N/A</c:v>
                </c:pt>
                <c:pt idx="3">
                  <c:v>#N/A</c:v>
                </c:pt>
                <c:pt idx="4">
                  <c:v>#N/A</c:v>
                </c:pt>
              </c:numCache>
            </c:numRef>
          </c:val>
          <c:extLst>
            <c:ext xmlns:c16="http://schemas.microsoft.com/office/drawing/2014/chart" uri="{C3380CC4-5D6E-409C-BE32-E72D297353CC}">
              <c16:uniqueId val="{00000003-3ED3-41E3-91FB-DD02A51C441D}"/>
            </c:ext>
          </c:extLst>
        </c:ser>
        <c:ser>
          <c:idx val="3"/>
          <c:order val="3"/>
          <c:tx>
            <c:strRef>
              <c:f>'FACT Outcome Charts'!$AL$3</c:f>
              <c:strCache>
                <c:ptCount val="1"/>
                <c:pt idx="0">
                  <c:v>Does Not Meet Minimum Expectations</c:v>
                </c:pt>
              </c:strCache>
            </c:strRef>
          </c:tx>
          <c:spPr>
            <a:solidFill>
              <a:srgbClr val="CC3300"/>
            </a:solidFill>
            <a:ln>
              <a:noFill/>
            </a:ln>
            <a:effectLst/>
          </c:spPr>
          <c:invertIfNegative val="0"/>
          <c:cat>
            <c:numRef>
              <c:f>'FACT Outcome Charts'!$A$8:$A$12</c:f>
              <c:numCache>
                <c:formatCode>General</c:formatCode>
                <c:ptCount val="5"/>
                <c:pt idx="0">
                  <c:v>2022</c:v>
                </c:pt>
                <c:pt idx="1">
                  <c:v>2021</c:v>
                </c:pt>
                <c:pt idx="2">
                  <c:v>2020</c:v>
                </c:pt>
                <c:pt idx="3">
                  <c:v>2019</c:v>
                </c:pt>
                <c:pt idx="4">
                  <c:v>2018</c:v>
                </c:pt>
              </c:numCache>
            </c:numRef>
          </c:cat>
          <c:val>
            <c:numRef>
              <c:f>'FACT Outcome Charts'!$T$8:$T$12</c:f>
              <c:numCache>
                <c:formatCode>0%</c:formatCode>
                <c:ptCount val="5"/>
                <c:pt idx="0">
                  <c:v>#N/A</c:v>
                </c:pt>
                <c:pt idx="1">
                  <c:v>#N/A</c:v>
                </c:pt>
                <c:pt idx="2">
                  <c:v>#N/A</c:v>
                </c:pt>
                <c:pt idx="3">
                  <c:v>#N/A</c:v>
                </c:pt>
                <c:pt idx="4">
                  <c:v>#N/A</c:v>
                </c:pt>
              </c:numCache>
            </c:numRef>
          </c:val>
          <c:extLst>
            <c:ext xmlns:c16="http://schemas.microsoft.com/office/drawing/2014/chart" uri="{C3380CC4-5D6E-409C-BE32-E72D297353CC}">
              <c16:uniqueId val="{00000004-3ED3-41E3-91FB-DD02A51C441D}"/>
            </c:ext>
          </c:extLst>
        </c:ser>
        <c:dLbls>
          <c:showLegendKey val="0"/>
          <c:showVal val="0"/>
          <c:showCatName val="0"/>
          <c:showSerName val="0"/>
          <c:showPercent val="0"/>
          <c:showBubbleSize val="0"/>
        </c:dLbls>
        <c:gapWidth val="75"/>
        <c:overlap val="100"/>
        <c:axId val="1486993695"/>
        <c:axId val="1286127887"/>
      </c:barChart>
      <c:catAx>
        <c:axId val="1486993695"/>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286127887"/>
        <c:crosses val="autoZero"/>
        <c:auto val="1"/>
        <c:lblAlgn val="ctr"/>
        <c:lblOffset val="100"/>
        <c:noMultiLvlLbl val="0"/>
      </c:catAx>
      <c:valAx>
        <c:axId val="1286127887"/>
        <c:scaling>
          <c:orientation val="minMax"/>
          <c:max val="1"/>
          <c:min val="0"/>
        </c:scaling>
        <c:delete val="0"/>
        <c:axPos val="r"/>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486993695"/>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'KEY Outcome Charts'!$DO$3</c:f>
              <c:strCache>
                <c:ptCount val="1"/>
                <c:pt idx="0">
                  <c:v>Exceeds Expectations</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'KEY Outcome Charts'!$A$8:$A$12</c:f>
              <c:numCache>
                <c:formatCode>General</c:formatCode>
                <c:ptCount val="5"/>
                <c:pt idx="0">
                  <c:v>2022</c:v>
                </c:pt>
                <c:pt idx="1">
                  <c:v>2021</c:v>
                </c:pt>
                <c:pt idx="2">
                  <c:v>2020</c:v>
                </c:pt>
                <c:pt idx="3">
                  <c:v>2019</c:v>
                </c:pt>
                <c:pt idx="4">
                  <c:v>2018</c:v>
                </c:pt>
              </c:numCache>
            </c:numRef>
          </c:cat>
          <c:val>
            <c:numRef>
              <c:f>'KEY Outcome Charts'!$DO$8:$DO$12</c:f>
              <c:numCache>
                <c:formatCode>0%</c:formatCode>
                <c:ptCount val="5"/>
                <c:pt idx="0">
                  <c:v>#N/A</c:v>
                </c:pt>
                <c:pt idx="1">
                  <c:v>#N/A</c:v>
                </c:pt>
                <c:pt idx="2">
                  <c:v>#N/A</c:v>
                </c:pt>
                <c:pt idx="3">
                  <c:v>0.88</c:v>
                </c:pt>
                <c:pt idx="4">
                  <c:v>0.92</c:v>
                </c:pt>
              </c:numCache>
            </c:numRef>
          </c:val>
          <c:extLst>
            <c:ext xmlns:c16="http://schemas.microsoft.com/office/drawing/2014/chart" uri="{C3380CC4-5D6E-409C-BE32-E72D297353CC}">
              <c16:uniqueId val="{00000000-37AC-4C8E-A901-33DFDD2CBE21}"/>
            </c:ext>
          </c:extLst>
        </c:ser>
        <c:ser>
          <c:idx val="1"/>
          <c:order val="1"/>
          <c:tx>
            <c:strRef>
              <c:f>'KEY Outcome Charts'!$DP$3</c:f>
              <c:strCache>
                <c:ptCount val="1"/>
                <c:pt idx="0">
                  <c:v>Meets Expectations</c:v>
                </c:pt>
              </c:strCache>
            </c:strRef>
          </c:tx>
          <c:spPr>
            <a:solidFill>
              <a:srgbClr val="008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'KEY Outcome Charts'!$A$8:$A$12</c:f>
              <c:numCache>
                <c:formatCode>General</c:formatCode>
                <c:ptCount val="5"/>
                <c:pt idx="0">
                  <c:v>2022</c:v>
                </c:pt>
                <c:pt idx="1">
                  <c:v>2021</c:v>
                </c:pt>
                <c:pt idx="2">
                  <c:v>2020</c:v>
                </c:pt>
                <c:pt idx="3">
                  <c:v>2019</c:v>
                </c:pt>
                <c:pt idx="4">
                  <c:v>2018</c:v>
                </c:pt>
              </c:numCache>
            </c:numRef>
          </c:cat>
          <c:val>
            <c:numRef>
              <c:f>'KEY Outcome Charts'!$DP$8:$DP$12</c:f>
              <c:numCache>
                <c:formatCode>0%</c:formatCode>
                <c:ptCount val="5"/>
                <c:pt idx="0">
                  <c:v>0.765625</c:v>
                </c:pt>
                <c:pt idx="1">
                  <c:v>0.78</c:v>
                </c:pt>
                <c:pt idx="2">
                  <c:v>0.75</c:v>
                </c:pt>
                <c:pt idx="3">
                  <c:v>#N/A</c:v>
                </c:pt>
                <c:pt idx="4">
                  <c:v>#N/A</c:v>
                </c:pt>
              </c:numCache>
            </c:numRef>
          </c:val>
          <c:extLst>
            <c:ext xmlns:c16="http://schemas.microsoft.com/office/drawing/2014/chart" uri="{C3380CC4-5D6E-409C-BE32-E72D297353CC}">
              <c16:uniqueId val="{00000001-37AC-4C8E-A901-33DFDD2CBE21}"/>
            </c:ext>
          </c:extLst>
        </c:ser>
        <c:ser>
          <c:idx val="2"/>
          <c:order val="2"/>
          <c:tx>
            <c:strRef>
              <c:f>'KEY Outcome Charts'!$DQ$3</c:f>
              <c:strCache>
                <c:ptCount val="1"/>
                <c:pt idx="0">
                  <c:v>Needs Improvement</c:v>
                </c:pt>
              </c:strCache>
            </c:strRef>
          </c:tx>
          <c:spPr>
            <a:solidFill>
              <a:srgbClr val="FF9900"/>
            </a:solidFill>
            <a:ln>
              <a:noFill/>
            </a:ln>
            <a:effectLst/>
          </c:spPr>
          <c:invertIfNegative val="0"/>
          <c:dLbls>
            <c:delete val="1"/>
          </c:dLbls>
          <c:cat>
            <c:numRef>
              <c:f>'KEY Outcome Charts'!$A$8:$A$12</c:f>
              <c:numCache>
                <c:formatCode>General</c:formatCode>
                <c:ptCount val="5"/>
                <c:pt idx="0">
                  <c:v>2022</c:v>
                </c:pt>
                <c:pt idx="1">
                  <c:v>2021</c:v>
                </c:pt>
                <c:pt idx="2">
                  <c:v>2020</c:v>
                </c:pt>
                <c:pt idx="3">
                  <c:v>2019</c:v>
                </c:pt>
                <c:pt idx="4">
                  <c:v>2018</c:v>
                </c:pt>
              </c:numCache>
            </c:numRef>
          </c:cat>
          <c:val>
            <c:numRef>
              <c:f>'KEY Outcome Charts'!$DQ$8:$DQ$12</c:f>
              <c:numCache>
                <c:formatCode>0%</c:formatCode>
                <c:ptCount val="5"/>
                <c:pt idx="0">
                  <c:v>#N/A</c:v>
                </c:pt>
                <c:pt idx="1">
                  <c:v>#N/A</c:v>
                </c:pt>
                <c:pt idx="2">
                  <c:v>#N/A</c:v>
                </c:pt>
                <c:pt idx="3">
                  <c:v>#N/A</c:v>
                </c:pt>
                <c:pt idx="4">
                  <c:v>#N/A</c:v>
                </c:pt>
              </c:numCache>
            </c:numRef>
          </c:val>
          <c:extLst>
            <c:ext xmlns:c16="http://schemas.microsoft.com/office/drawing/2014/chart" uri="{C3380CC4-5D6E-409C-BE32-E72D297353CC}">
              <c16:uniqueId val="{00000002-37AC-4C8E-A901-33DFDD2CBE21}"/>
            </c:ext>
          </c:extLst>
        </c:ser>
        <c:ser>
          <c:idx val="3"/>
          <c:order val="3"/>
          <c:tx>
            <c:strRef>
              <c:f>'KEY Outcome Charts'!$DR$3</c:f>
              <c:strCache>
                <c:ptCount val="1"/>
                <c:pt idx="0">
                  <c:v>Does Not Meet Minimum Expectations</c:v>
                </c:pt>
              </c:strCache>
            </c:strRef>
          </c:tx>
          <c:spPr>
            <a:solidFill>
              <a:srgbClr val="CC3300"/>
            </a:solidFill>
            <a:ln>
              <a:noFill/>
            </a:ln>
            <a:effectLst/>
          </c:spPr>
          <c:invertIfNegative val="0"/>
          <c:dLbls>
            <c:delete val="1"/>
          </c:dLbls>
          <c:cat>
            <c:numRef>
              <c:f>'KEY Outcome Charts'!$A$8:$A$12</c:f>
              <c:numCache>
                <c:formatCode>General</c:formatCode>
                <c:ptCount val="5"/>
                <c:pt idx="0">
                  <c:v>2022</c:v>
                </c:pt>
                <c:pt idx="1">
                  <c:v>2021</c:v>
                </c:pt>
                <c:pt idx="2">
                  <c:v>2020</c:v>
                </c:pt>
                <c:pt idx="3">
                  <c:v>2019</c:v>
                </c:pt>
                <c:pt idx="4">
                  <c:v>2018</c:v>
                </c:pt>
              </c:numCache>
            </c:numRef>
          </c:cat>
          <c:val>
            <c:numRef>
              <c:f>'KEY Outcome Charts'!$DR$8:$DR$12</c:f>
              <c:numCache>
                <c:formatCode>0%</c:formatCode>
                <c:ptCount val="5"/>
                <c:pt idx="0">
                  <c:v>#N/A</c:v>
                </c:pt>
                <c:pt idx="1">
                  <c:v>#N/A</c:v>
                </c:pt>
                <c:pt idx="2">
                  <c:v>#N/A</c:v>
                </c:pt>
                <c:pt idx="3">
                  <c:v>#N/A</c:v>
                </c:pt>
                <c:pt idx="4">
                  <c:v>#N/A</c:v>
                </c:pt>
              </c:numCache>
            </c:numRef>
          </c:val>
          <c:extLst>
            <c:ext xmlns:c16="http://schemas.microsoft.com/office/drawing/2014/chart" uri="{C3380CC4-5D6E-409C-BE32-E72D297353CC}">
              <c16:uniqueId val="{00000003-37AC-4C8E-A901-33DFDD2CBE21}"/>
            </c:ext>
          </c:extLst>
        </c:ser>
        <c:dLbls>
          <c:dLblPos val="outEnd"/>
          <c:showLegendKey val="0"/>
          <c:showVal val="1"/>
          <c:showCatName val="0"/>
          <c:showSerName val="0"/>
          <c:showPercent val="0"/>
          <c:showBubbleSize val="0"/>
        </c:dLbls>
        <c:gapWidth val="75"/>
        <c:overlap val="100"/>
        <c:axId val="1486993695"/>
        <c:axId val="1286127887"/>
      </c:barChart>
      <c:catAx>
        <c:axId val="1486993695"/>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286127887"/>
        <c:crosses val="autoZero"/>
        <c:auto val="1"/>
        <c:lblAlgn val="ctr"/>
        <c:lblOffset val="100"/>
        <c:noMultiLvlLbl val="0"/>
      </c:catAx>
      <c:valAx>
        <c:axId val="1286127887"/>
        <c:scaling>
          <c:orientation val="minMax"/>
          <c:max val="1.1500000000000001"/>
          <c:min val="0"/>
        </c:scaling>
        <c:delete val="0"/>
        <c:axPos val="r"/>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48699369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'KEY Outcome Charts'!$BA$3</c:f>
              <c:strCache>
                <c:ptCount val="1"/>
                <c:pt idx="0">
                  <c:v>Exceeds Expectations</c:v>
                </c:pt>
              </c:strCache>
            </c:strRef>
          </c:tx>
          <c:spPr>
            <a:solidFill>
              <a:srgbClr val="0070C0"/>
            </a:solidFill>
            <a:ln>
              <a:noFill/>
            </a:ln>
            <a:effectLst/>
          </c:spPr>
          <c:invertIfNegative val="0"/>
          <c:dLbls>
            <c:dLbl>
              <c:idx val="1"/>
              <c:layout>
                <c:manualLayout>
                  <c:x val="7.196313538519848E-17"/>
                  <c:y val="-4.722181017382068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1A5-4CDF-84E1-1E3611312EC4}"/>
                </c:ext>
              </c:extLst>
            </c:dLbl>
            <c:dLbl>
              <c:idx val="4"/>
              <c:layout>
                <c:manualLayout>
                  <c:x val="2.4163344206838224E-3"/>
                  <c:y val="1.64228467649439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8D1-4AD6-A3B8-E5E15D09686F}"/>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'KEY Outcome Charts'!$A$8:$A$12</c:f>
              <c:numCache>
                <c:formatCode>General</c:formatCode>
                <c:ptCount val="5"/>
                <c:pt idx="0">
                  <c:v>2022</c:v>
                </c:pt>
                <c:pt idx="1">
                  <c:v>2021</c:v>
                </c:pt>
                <c:pt idx="2">
                  <c:v>2020</c:v>
                </c:pt>
                <c:pt idx="3">
                  <c:v>2019</c:v>
                </c:pt>
                <c:pt idx="4">
                  <c:v>2018</c:v>
                </c:pt>
              </c:numCache>
            </c:numRef>
          </c:cat>
          <c:val>
            <c:numRef>
              <c:f>'KEY Outcome Charts'!$BM$8:$BM$12</c:f>
              <c:numCache>
                <c:formatCode>0.00</c:formatCode>
                <c:ptCount val="5"/>
                <c:pt idx="0">
                  <c:v>#N/A</c:v>
                </c:pt>
                <c:pt idx="1">
                  <c:v>0.69</c:v>
                </c:pt>
                <c:pt idx="2">
                  <c:v>#N/A</c:v>
                </c:pt>
                <c:pt idx="3">
                  <c:v>#N/A</c:v>
                </c:pt>
                <c:pt idx="4">
                  <c:v>2.56</c:v>
                </c:pt>
              </c:numCache>
            </c:numRef>
          </c:val>
          <c:extLst>
            <c:ext xmlns:c16="http://schemas.microsoft.com/office/drawing/2014/chart" uri="{C3380CC4-5D6E-409C-BE32-E72D297353CC}">
              <c16:uniqueId val="{00000001-78D1-4AD6-A3B8-E5E15D09686F}"/>
            </c:ext>
          </c:extLst>
        </c:ser>
        <c:ser>
          <c:idx val="1"/>
          <c:order val="1"/>
          <c:tx>
            <c:strRef>
              <c:f>'KEY Outcome Charts'!$BB$3</c:f>
              <c:strCache>
                <c:ptCount val="1"/>
                <c:pt idx="0">
                  <c:v>Meets Expectations</c:v>
                </c:pt>
              </c:strCache>
            </c:strRef>
          </c:tx>
          <c:spPr>
            <a:solidFill>
              <a:srgbClr val="008000"/>
            </a:solidFill>
            <a:ln>
              <a:noFill/>
            </a:ln>
            <a:effectLst/>
          </c:spPr>
          <c:invertIfNegative val="0"/>
          <c:dLbls>
            <c:dLbl>
              <c:idx val="1"/>
              <c:layout>
                <c:manualLayout>
                  <c:x val="-1.962190018561686E-3"/>
                  <c:y val="7.4275047358982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1A5-4CDF-84E1-1E3611312EC4}"/>
                </c:ext>
              </c:extLst>
            </c:dLbl>
            <c:dLbl>
              <c:idx val="4"/>
              <c:layout>
                <c:manualLayout>
                  <c:x val="8.99539192314981E-18"/>
                  <c:y val="4.726593922844335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1A5-4CDF-84E1-1E3611312EC4}"/>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'KEY Outcome Charts'!$A$8:$A$12</c:f>
              <c:numCache>
                <c:formatCode>General</c:formatCode>
                <c:ptCount val="5"/>
                <c:pt idx="0">
                  <c:v>2022</c:v>
                </c:pt>
                <c:pt idx="1">
                  <c:v>2021</c:v>
                </c:pt>
                <c:pt idx="2">
                  <c:v>2020</c:v>
                </c:pt>
                <c:pt idx="3">
                  <c:v>2019</c:v>
                </c:pt>
                <c:pt idx="4">
                  <c:v>2018</c:v>
                </c:pt>
              </c:numCache>
            </c:numRef>
          </c:cat>
          <c:val>
            <c:numRef>
              <c:f>'KEY Outcome Charts'!$BN$8:$BN$12</c:f>
              <c:numCache>
                <c:formatCode>0.00</c:formatCode>
                <c:ptCount val="5"/>
                <c:pt idx="0">
                  <c:v>#N/A</c:v>
                </c:pt>
                <c:pt idx="1">
                  <c:v>#N/A</c:v>
                </c:pt>
                <c:pt idx="2">
                  <c:v>#N/A</c:v>
                </c:pt>
                <c:pt idx="3">
                  <c:v>3.82</c:v>
                </c:pt>
                <c:pt idx="4">
                  <c:v>#N/A</c:v>
                </c:pt>
              </c:numCache>
            </c:numRef>
          </c:val>
          <c:extLst>
            <c:ext xmlns:c16="http://schemas.microsoft.com/office/drawing/2014/chart" uri="{C3380CC4-5D6E-409C-BE32-E72D297353CC}">
              <c16:uniqueId val="{00000002-78D1-4AD6-A3B8-E5E15D09686F}"/>
            </c:ext>
          </c:extLst>
        </c:ser>
        <c:ser>
          <c:idx val="2"/>
          <c:order val="2"/>
          <c:tx>
            <c:strRef>
              <c:f>'KEY Outcome Charts'!$BO$3</c:f>
              <c:strCache>
                <c:ptCount val="1"/>
                <c:pt idx="0">
                  <c:v>Needs Improvement</c:v>
                </c:pt>
              </c:strCache>
            </c:strRef>
          </c:tx>
          <c:spPr>
            <a:solidFill>
              <a:srgbClr val="FF99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'KEY Outcome Charts'!$A$8:$A$12</c:f>
              <c:numCache>
                <c:formatCode>General</c:formatCode>
                <c:ptCount val="5"/>
                <c:pt idx="0">
                  <c:v>2022</c:v>
                </c:pt>
                <c:pt idx="1">
                  <c:v>2021</c:v>
                </c:pt>
                <c:pt idx="2">
                  <c:v>2020</c:v>
                </c:pt>
                <c:pt idx="3">
                  <c:v>2019</c:v>
                </c:pt>
                <c:pt idx="4">
                  <c:v>2018</c:v>
                </c:pt>
              </c:numCache>
            </c:numRef>
          </c:cat>
          <c:val>
            <c:numRef>
              <c:f>'KEY Outcome Charts'!$BO$8:$BO$12</c:f>
              <c:numCache>
                <c:formatCode>0.00</c:formatCode>
                <c:ptCount val="5"/>
                <c:pt idx="0">
                  <c:v>#N/A</c:v>
                </c:pt>
                <c:pt idx="1">
                  <c:v>#N/A</c:v>
                </c:pt>
                <c:pt idx="2">
                  <c:v>8.41</c:v>
                </c:pt>
                <c:pt idx="3">
                  <c:v>#N/A</c:v>
                </c:pt>
                <c:pt idx="4">
                  <c:v>#N/A</c:v>
                </c:pt>
              </c:numCache>
            </c:numRef>
          </c:val>
          <c:extLst>
            <c:ext xmlns:c16="http://schemas.microsoft.com/office/drawing/2014/chart" uri="{C3380CC4-5D6E-409C-BE32-E72D297353CC}">
              <c16:uniqueId val="{00000004-78D1-4AD6-A3B8-E5E15D09686F}"/>
            </c:ext>
          </c:extLst>
        </c:ser>
        <c:ser>
          <c:idx val="3"/>
          <c:order val="3"/>
          <c:tx>
            <c:strRef>
              <c:f>'KEY Outcome Charts'!$BD$3</c:f>
              <c:strCache>
                <c:ptCount val="1"/>
                <c:pt idx="0">
                  <c:v>Does Not Meet Minimum Expectations</c:v>
                </c:pt>
              </c:strCache>
            </c:strRef>
          </c:tx>
          <c:spPr>
            <a:solidFill>
              <a:srgbClr val="CC33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'KEY Outcome Charts'!$A$8:$A$12</c:f>
              <c:numCache>
                <c:formatCode>General</c:formatCode>
                <c:ptCount val="5"/>
                <c:pt idx="0">
                  <c:v>2022</c:v>
                </c:pt>
                <c:pt idx="1">
                  <c:v>2021</c:v>
                </c:pt>
                <c:pt idx="2">
                  <c:v>2020</c:v>
                </c:pt>
                <c:pt idx="3">
                  <c:v>2019</c:v>
                </c:pt>
                <c:pt idx="4">
                  <c:v>2018</c:v>
                </c:pt>
              </c:numCache>
            </c:numRef>
          </c:cat>
          <c:val>
            <c:numRef>
              <c:f>'KEY Outcome Charts'!$BP$8:$BP$12</c:f>
              <c:numCache>
                <c:formatCode>0.00</c:formatCode>
                <c:ptCount val="5"/>
                <c:pt idx="0">
                  <c:v>15.7</c:v>
                </c:pt>
                <c:pt idx="1">
                  <c:v>#N/A</c:v>
                </c:pt>
                <c:pt idx="2">
                  <c:v>#N/A</c:v>
                </c:pt>
                <c:pt idx="3">
                  <c:v>#N/A</c:v>
                </c:pt>
                <c:pt idx="4">
                  <c:v>#N/A</c:v>
                </c:pt>
              </c:numCache>
            </c:numRef>
          </c:val>
          <c:extLst>
            <c:ext xmlns:c16="http://schemas.microsoft.com/office/drawing/2014/chart" uri="{C3380CC4-5D6E-409C-BE32-E72D297353CC}">
              <c16:uniqueId val="{00000005-78D1-4AD6-A3B8-E5E15D09686F}"/>
            </c:ext>
          </c:extLst>
        </c:ser>
        <c:dLbls>
          <c:showLegendKey val="0"/>
          <c:showVal val="0"/>
          <c:showCatName val="0"/>
          <c:showSerName val="0"/>
          <c:showPercent val="0"/>
          <c:showBubbleSize val="0"/>
        </c:dLbls>
        <c:gapWidth val="75"/>
        <c:overlap val="100"/>
        <c:axId val="1486993695"/>
        <c:axId val="1286127887"/>
      </c:barChart>
      <c:catAx>
        <c:axId val="1486993695"/>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286127887"/>
        <c:crosses val="autoZero"/>
        <c:auto val="1"/>
        <c:lblAlgn val="ctr"/>
        <c:lblOffset val="100"/>
        <c:noMultiLvlLbl val="0"/>
      </c:catAx>
      <c:valAx>
        <c:axId val="1286127887"/>
        <c:scaling>
          <c:orientation val="minMax"/>
          <c:max val="18"/>
          <c:min val="0"/>
        </c:scaling>
        <c:delete val="0"/>
        <c:axPos val="r"/>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486993695"/>
        <c:crosses val="autoZero"/>
        <c:crossBetween val="between"/>
        <c:majorUnit val="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'[THE Integrated Service ISA FACT KEY database FY2021-22 Evaluation 8.xlsx]ISA Outcome Charts'!$DO$3</c:f>
              <c:strCache>
                <c:ptCount val="1"/>
                <c:pt idx="0">
                  <c:v>Exceeds Expectations</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'[THE Integrated Service ISA FACT KEY database FY2021-22 Evaluation 8.xlsx]ISA Outcome Charts'!$A$8:$A$12</c:f>
              <c:numCache>
                <c:formatCode>General</c:formatCode>
                <c:ptCount val="5"/>
                <c:pt idx="0">
                  <c:v>2022</c:v>
                </c:pt>
                <c:pt idx="1">
                  <c:v>2021</c:v>
                </c:pt>
                <c:pt idx="2">
                  <c:v>2020</c:v>
                </c:pt>
                <c:pt idx="3">
                  <c:v>2019</c:v>
                </c:pt>
                <c:pt idx="4">
                  <c:v>2018</c:v>
                </c:pt>
              </c:numCache>
            </c:numRef>
          </c:cat>
          <c:val>
            <c:numRef>
              <c:f>'[THE Integrated Service ISA FACT KEY database FY2021-22 Evaluation 8.xlsx]ISA Outcome Charts'!$DO$8:$DO$12</c:f>
              <c:numCache>
                <c:formatCode>0%</c:formatCode>
                <c:ptCount val="5"/>
                <c:pt idx="0">
                  <c:v>#N/A</c:v>
                </c:pt>
                <c:pt idx="1">
                  <c:v>#N/A</c:v>
                </c:pt>
                <c:pt idx="2">
                  <c:v>#N/A</c:v>
                </c:pt>
                <c:pt idx="3">
                  <c:v>#N/A</c:v>
                </c:pt>
                <c:pt idx="4">
                  <c:v>#N/A</c:v>
                </c:pt>
              </c:numCache>
            </c:numRef>
          </c:val>
          <c:extLst>
            <c:ext xmlns:c16="http://schemas.microsoft.com/office/drawing/2014/chart" uri="{C3380CC4-5D6E-409C-BE32-E72D297353CC}">
              <c16:uniqueId val="{00000000-229E-4D43-9924-79D2A454AF4D}"/>
            </c:ext>
          </c:extLst>
        </c:ser>
        <c:ser>
          <c:idx val="1"/>
          <c:order val="1"/>
          <c:tx>
            <c:strRef>
              <c:f>'[THE Integrated Service ISA FACT KEY database FY2021-22 Evaluation 8.xlsx]ISA Outcome Charts'!$DP$3</c:f>
              <c:strCache>
                <c:ptCount val="1"/>
                <c:pt idx="0">
                  <c:v>Meets Expectations</c:v>
                </c:pt>
              </c:strCache>
            </c:strRef>
          </c:tx>
          <c:spPr>
            <a:solidFill>
              <a:srgbClr val="008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'[THE Integrated Service ISA FACT KEY database FY2021-22 Evaluation 8.xlsx]ISA Outcome Charts'!$A$8:$A$12</c:f>
              <c:numCache>
                <c:formatCode>General</c:formatCode>
                <c:ptCount val="5"/>
                <c:pt idx="0">
                  <c:v>2022</c:v>
                </c:pt>
                <c:pt idx="1">
                  <c:v>2021</c:v>
                </c:pt>
                <c:pt idx="2">
                  <c:v>2020</c:v>
                </c:pt>
                <c:pt idx="3">
                  <c:v>2019</c:v>
                </c:pt>
                <c:pt idx="4">
                  <c:v>2018</c:v>
                </c:pt>
              </c:numCache>
            </c:numRef>
          </c:cat>
          <c:val>
            <c:numRef>
              <c:f>'[THE Integrated Service ISA FACT KEY database FY2021-22 Evaluation 8.xlsx]ISA Outcome Charts'!$DP$8:$DP$12</c:f>
              <c:numCache>
                <c:formatCode>0%</c:formatCode>
                <c:ptCount val="5"/>
                <c:pt idx="0">
                  <c:v>0.765625</c:v>
                </c:pt>
                <c:pt idx="1">
                  <c:v>0.83</c:v>
                </c:pt>
                <c:pt idx="2">
                  <c:v>0.75</c:v>
                </c:pt>
                <c:pt idx="3">
                  <c:v>0.8</c:v>
                </c:pt>
                <c:pt idx="4">
                  <c:v>0.83</c:v>
                </c:pt>
              </c:numCache>
            </c:numRef>
          </c:val>
          <c:extLst>
            <c:ext xmlns:c16="http://schemas.microsoft.com/office/drawing/2014/chart" uri="{C3380CC4-5D6E-409C-BE32-E72D297353CC}">
              <c16:uniqueId val="{00000001-229E-4D43-9924-79D2A454AF4D}"/>
            </c:ext>
          </c:extLst>
        </c:ser>
        <c:ser>
          <c:idx val="2"/>
          <c:order val="2"/>
          <c:tx>
            <c:strRef>
              <c:f>'[THE Integrated Service ISA FACT KEY database FY2021-22 Evaluation 8.xlsx]ISA Outcome Charts'!$DQ$3</c:f>
              <c:strCache>
                <c:ptCount val="1"/>
                <c:pt idx="0">
                  <c:v>Needs Improvement</c:v>
                </c:pt>
              </c:strCache>
            </c:strRef>
          </c:tx>
          <c:spPr>
            <a:solidFill>
              <a:srgbClr val="FF99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'[THE Integrated Service ISA FACT KEY database FY2021-22 Evaluation 8.xlsx]ISA Outcome Charts'!$A$8:$A$12</c:f>
              <c:numCache>
                <c:formatCode>General</c:formatCode>
                <c:ptCount val="5"/>
                <c:pt idx="0">
                  <c:v>2022</c:v>
                </c:pt>
                <c:pt idx="1">
                  <c:v>2021</c:v>
                </c:pt>
                <c:pt idx="2">
                  <c:v>2020</c:v>
                </c:pt>
                <c:pt idx="3">
                  <c:v>2019</c:v>
                </c:pt>
                <c:pt idx="4">
                  <c:v>2018</c:v>
                </c:pt>
              </c:numCache>
            </c:numRef>
          </c:cat>
          <c:val>
            <c:numRef>
              <c:f>'[THE Integrated Service ISA FACT KEY database FY2021-22 Evaluation 8.xlsx]ISA Outcome Charts'!$DQ$8:$DQ$12</c:f>
              <c:numCache>
                <c:formatCode>0%</c:formatCode>
                <c:ptCount val="5"/>
                <c:pt idx="0">
                  <c:v>#N/A</c:v>
                </c:pt>
                <c:pt idx="1">
                  <c:v>#N/A</c:v>
                </c:pt>
                <c:pt idx="2">
                  <c:v>#N/A</c:v>
                </c:pt>
                <c:pt idx="3">
                  <c:v>#N/A</c:v>
                </c:pt>
                <c:pt idx="4">
                  <c:v>#N/A</c:v>
                </c:pt>
              </c:numCache>
            </c:numRef>
          </c:val>
          <c:extLst>
            <c:ext xmlns:c16="http://schemas.microsoft.com/office/drawing/2014/chart" uri="{C3380CC4-5D6E-409C-BE32-E72D297353CC}">
              <c16:uniqueId val="{00000002-229E-4D43-9924-79D2A454AF4D}"/>
            </c:ext>
          </c:extLst>
        </c:ser>
        <c:ser>
          <c:idx val="3"/>
          <c:order val="3"/>
          <c:tx>
            <c:strRef>
              <c:f>'[THE Integrated Service ISA FACT KEY database FY2021-22 Evaluation 8.xlsx]ISA Outcome Charts'!$DR$3</c:f>
              <c:strCache>
                <c:ptCount val="1"/>
                <c:pt idx="0">
                  <c:v>Does Not Meet Minimum Expectations</c:v>
                </c:pt>
              </c:strCache>
            </c:strRef>
          </c:tx>
          <c:spPr>
            <a:solidFill>
              <a:srgbClr val="CC33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'[THE Integrated Service ISA FACT KEY database FY2021-22 Evaluation 8.xlsx]ISA Outcome Charts'!$A$8:$A$12</c:f>
              <c:numCache>
                <c:formatCode>General</c:formatCode>
                <c:ptCount val="5"/>
                <c:pt idx="0">
                  <c:v>2022</c:v>
                </c:pt>
                <c:pt idx="1">
                  <c:v>2021</c:v>
                </c:pt>
                <c:pt idx="2">
                  <c:v>2020</c:v>
                </c:pt>
                <c:pt idx="3">
                  <c:v>2019</c:v>
                </c:pt>
                <c:pt idx="4">
                  <c:v>2018</c:v>
                </c:pt>
              </c:numCache>
            </c:numRef>
          </c:cat>
          <c:val>
            <c:numRef>
              <c:f>'[THE Integrated Service ISA FACT KEY database FY2021-22 Evaluation 8.xlsx]ISA Outcome Charts'!$DR$8:$DR$12</c:f>
              <c:numCache>
                <c:formatCode>0%</c:formatCode>
                <c:ptCount val="5"/>
                <c:pt idx="0">
                  <c:v>#N/A</c:v>
                </c:pt>
                <c:pt idx="1">
                  <c:v>#N/A</c:v>
                </c:pt>
                <c:pt idx="2">
                  <c:v>#N/A</c:v>
                </c:pt>
                <c:pt idx="3">
                  <c:v>#N/A</c:v>
                </c:pt>
                <c:pt idx="4">
                  <c:v>#N/A</c:v>
                </c:pt>
              </c:numCache>
            </c:numRef>
          </c:val>
          <c:extLst>
            <c:ext xmlns:c16="http://schemas.microsoft.com/office/drawing/2014/chart" uri="{C3380CC4-5D6E-409C-BE32-E72D297353CC}">
              <c16:uniqueId val="{00000003-229E-4D43-9924-79D2A454AF4D}"/>
            </c:ext>
          </c:extLst>
        </c:ser>
        <c:dLbls>
          <c:dLblPos val="outEnd"/>
          <c:showLegendKey val="0"/>
          <c:showVal val="1"/>
          <c:showCatName val="0"/>
          <c:showSerName val="0"/>
          <c:showPercent val="0"/>
          <c:showBubbleSize val="0"/>
        </c:dLbls>
        <c:gapWidth val="75"/>
        <c:overlap val="100"/>
        <c:axId val="1486993695"/>
        <c:axId val="1286127887"/>
      </c:barChart>
      <c:catAx>
        <c:axId val="1486993695"/>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286127887"/>
        <c:crosses val="autoZero"/>
        <c:auto val="1"/>
        <c:lblAlgn val="ctr"/>
        <c:lblOffset val="100"/>
        <c:noMultiLvlLbl val="0"/>
      </c:catAx>
      <c:valAx>
        <c:axId val="1286127887"/>
        <c:scaling>
          <c:orientation val="minMax"/>
          <c:max val="1.1500000000000001"/>
          <c:min val="0"/>
        </c:scaling>
        <c:delete val="0"/>
        <c:axPos val="r"/>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48699369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'[THE Integrated Service ISA database FY2021-22 Evaluation.xlsx]Outcome Charts'!$AI$3</c:f>
              <c:strCache>
                <c:ptCount val="1"/>
                <c:pt idx="0">
                  <c:v>Exceeds Expectations</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'[THE Integrated Service ISA database FY2021-22 Evaluation.xlsx]Outcome Charts'!$A$8:$A$12</c:f>
              <c:numCache>
                <c:formatCode>General</c:formatCode>
                <c:ptCount val="5"/>
                <c:pt idx="0">
                  <c:v>2022</c:v>
                </c:pt>
                <c:pt idx="1">
                  <c:v>2021</c:v>
                </c:pt>
                <c:pt idx="2">
                  <c:v>2020</c:v>
                </c:pt>
                <c:pt idx="3">
                  <c:v>2019</c:v>
                </c:pt>
                <c:pt idx="4">
                  <c:v>2018</c:v>
                </c:pt>
              </c:numCache>
            </c:numRef>
          </c:cat>
          <c:val>
            <c:numRef>
              <c:f>'[THE Integrated Service ISA database FY2021-22 Evaluation.xlsx]Outcome Charts'!$K$8:$K$12</c:f>
              <c:numCache>
                <c:formatCode>0%</c:formatCode>
                <c:ptCount val="5"/>
                <c:pt idx="0">
                  <c:v>#N/A</c:v>
                </c:pt>
                <c:pt idx="1">
                  <c:v>0.5</c:v>
                </c:pt>
                <c:pt idx="2">
                  <c:v>0.53</c:v>
                </c:pt>
                <c:pt idx="3">
                  <c:v>0.55000000000000004</c:v>
                </c:pt>
                <c:pt idx="4">
                  <c:v>0.59</c:v>
                </c:pt>
              </c:numCache>
            </c:numRef>
          </c:val>
          <c:extLst>
            <c:ext xmlns:c16="http://schemas.microsoft.com/office/drawing/2014/chart" uri="{C3380CC4-5D6E-409C-BE32-E72D297353CC}">
              <c16:uniqueId val="{00000000-1459-411D-9397-BB1077AEEA1B}"/>
            </c:ext>
          </c:extLst>
        </c:ser>
        <c:ser>
          <c:idx val="1"/>
          <c:order val="1"/>
          <c:tx>
            <c:strRef>
              <c:f>'[THE Integrated Service ISA database FY2021-22 Evaluation.xlsx]Outcome Charts'!$L$3</c:f>
              <c:strCache>
                <c:ptCount val="1"/>
                <c:pt idx="0">
                  <c:v>Meets Expectations</c:v>
                </c:pt>
              </c:strCache>
            </c:strRef>
          </c:tx>
          <c:spPr>
            <a:solidFill>
              <a:srgbClr val="008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'[THE Integrated Service ISA database FY2021-22 Evaluation.xlsx]Outcome Charts'!$A$8:$A$12</c:f>
              <c:numCache>
                <c:formatCode>General</c:formatCode>
                <c:ptCount val="5"/>
                <c:pt idx="0">
                  <c:v>2022</c:v>
                </c:pt>
                <c:pt idx="1">
                  <c:v>2021</c:v>
                </c:pt>
                <c:pt idx="2">
                  <c:v>2020</c:v>
                </c:pt>
                <c:pt idx="3">
                  <c:v>2019</c:v>
                </c:pt>
                <c:pt idx="4">
                  <c:v>2018</c:v>
                </c:pt>
              </c:numCache>
            </c:numRef>
          </c:cat>
          <c:val>
            <c:numRef>
              <c:f>'[THE Integrated Service ISA database FY2021-22 Evaluation.xlsx]Outcome Charts'!$L$8:$L$12</c:f>
              <c:numCache>
                <c:formatCode>0%</c:formatCode>
                <c:ptCount val="5"/>
                <c:pt idx="0">
                  <c:v>0.28000000000000003</c:v>
                </c:pt>
                <c:pt idx="1">
                  <c:v>#N/A</c:v>
                </c:pt>
                <c:pt idx="2">
                  <c:v>#N/A</c:v>
                </c:pt>
                <c:pt idx="3">
                  <c:v>#N/A</c:v>
                </c:pt>
                <c:pt idx="4">
                  <c:v>#N/A</c:v>
                </c:pt>
              </c:numCache>
            </c:numRef>
          </c:val>
          <c:extLst>
            <c:ext xmlns:c16="http://schemas.microsoft.com/office/drawing/2014/chart" uri="{C3380CC4-5D6E-409C-BE32-E72D297353CC}">
              <c16:uniqueId val="{00000001-1459-411D-9397-BB1077AEEA1B}"/>
            </c:ext>
          </c:extLst>
        </c:ser>
        <c:ser>
          <c:idx val="2"/>
          <c:order val="2"/>
          <c:tx>
            <c:strRef>
              <c:f>'[THE Integrated Service ISA database FY2021-22 Evaluation.xlsx]Outcome Charts'!$AK$3</c:f>
              <c:strCache>
                <c:ptCount val="1"/>
                <c:pt idx="0">
                  <c:v>Needs Improvement</c:v>
                </c:pt>
              </c:strCache>
            </c:strRef>
          </c:tx>
          <c:spPr>
            <a:solidFill>
              <a:srgbClr val="FF9900"/>
            </a:solidFill>
            <a:ln>
              <a:noFill/>
            </a:ln>
            <a:effectLst/>
          </c:spPr>
          <c:invertIfNegative val="0"/>
          <c:cat>
            <c:numRef>
              <c:f>'[THE Integrated Service ISA database FY2021-22 Evaluation.xlsx]Outcome Charts'!$A$8:$A$12</c:f>
              <c:numCache>
                <c:formatCode>General</c:formatCode>
                <c:ptCount val="5"/>
                <c:pt idx="0">
                  <c:v>2022</c:v>
                </c:pt>
                <c:pt idx="1">
                  <c:v>2021</c:v>
                </c:pt>
                <c:pt idx="2">
                  <c:v>2020</c:v>
                </c:pt>
                <c:pt idx="3">
                  <c:v>2019</c:v>
                </c:pt>
                <c:pt idx="4">
                  <c:v>2018</c:v>
                </c:pt>
              </c:numCache>
            </c:numRef>
          </c:cat>
          <c:val>
            <c:numRef>
              <c:f>'[THE Integrated Service ISA database FY2021-22 Evaluation.xlsx]Outcome Charts'!$M$8:$M$12</c:f>
              <c:numCache>
                <c:formatCode>0%</c:formatCode>
                <c:ptCount val="5"/>
                <c:pt idx="0">
                  <c:v>#N/A</c:v>
                </c:pt>
                <c:pt idx="1">
                  <c:v>#N/A</c:v>
                </c:pt>
                <c:pt idx="2">
                  <c:v>#N/A</c:v>
                </c:pt>
                <c:pt idx="3">
                  <c:v>#N/A</c:v>
                </c:pt>
                <c:pt idx="4">
                  <c:v>#N/A</c:v>
                </c:pt>
              </c:numCache>
            </c:numRef>
          </c:val>
          <c:extLst>
            <c:ext xmlns:c16="http://schemas.microsoft.com/office/drawing/2014/chart" uri="{C3380CC4-5D6E-409C-BE32-E72D297353CC}">
              <c16:uniqueId val="{00000003-1459-411D-9397-BB1077AEEA1B}"/>
            </c:ext>
          </c:extLst>
        </c:ser>
        <c:ser>
          <c:idx val="3"/>
          <c:order val="3"/>
          <c:tx>
            <c:strRef>
              <c:f>'[THE Integrated Service ISA database FY2021-22 Evaluation.xlsx]Outcome Charts'!$AL$3</c:f>
              <c:strCache>
                <c:ptCount val="1"/>
                <c:pt idx="0">
                  <c:v>Does Not Meet Minimum Expectations</c:v>
                </c:pt>
              </c:strCache>
            </c:strRef>
          </c:tx>
          <c:spPr>
            <a:solidFill>
              <a:srgbClr val="CC3300"/>
            </a:solidFill>
            <a:ln>
              <a:noFill/>
            </a:ln>
            <a:effectLst/>
          </c:spPr>
          <c:invertIfNegative val="0"/>
          <c:cat>
            <c:numRef>
              <c:f>'[THE Integrated Service ISA database FY2021-22 Evaluation.xlsx]Outcome Charts'!$A$8:$A$12</c:f>
              <c:numCache>
                <c:formatCode>General</c:formatCode>
                <c:ptCount val="5"/>
                <c:pt idx="0">
                  <c:v>2022</c:v>
                </c:pt>
                <c:pt idx="1">
                  <c:v>2021</c:v>
                </c:pt>
                <c:pt idx="2">
                  <c:v>2020</c:v>
                </c:pt>
                <c:pt idx="3">
                  <c:v>2019</c:v>
                </c:pt>
                <c:pt idx="4">
                  <c:v>2018</c:v>
                </c:pt>
              </c:numCache>
            </c:numRef>
          </c:cat>
          <c:val>
            <c:numRef>
              <c:f>'[THE Integrated Service ISA database FY2021-22 Evaluation.xlsx]Outcome Charts'!$T$8:$T$12</c:f>
              <c:numCache>
                <c:formatCode>0%</c:formatCode>
                <c:ptCount val="5"/>
                <c:pt idx="0">
                  <c:v>#N/A</c:v>
                </c:pt>
                <c:pt idx="1">
                  <c:v>#N/A</c:v>
                </c:pt>
                <c:pt idx="2">
                  <c:v>#N/A</c:v>
                </c:pt>
                <c:pt idx="3">
                  <c:v>#N/A</c:v>
                </c:pt>
                <c:pt idx="4">
                  <c:v>#N/A</c:v>
                </c:pt>
              </c:numCache>
            </c:numRef>
          </c:val>
          <c:extLst>
            <c:ext xmlns:c16="http://schemas.microsoft.com/office/drawing/2014/chart" uri="{C3380CC4-5D6E-409C-BE32-E72D297353CC}">
              <c16:uniqueId val="{00000004-1459-411D-9397-BB1077AEEA1B}"/>
            </c:ext>
          </c:extLst>
        </c:ser>
        <c:dLbls>
          <c:showLegendKey val="0"/>
          <c:showVal val="0"/>
          <c:showCatName val="0"/>
          <c:showSerName val="0"/>
          <c:showPercent val="0"/>
          <c:showBubbleSize val="0"/>
        </c:dLbls>
        <c:gapWidth val="75"/>
        <c:overlap val="100"/>
        <c:axId val="1486993695"/>
        <c:axId val="1286127887"/>
      </c:barChart>
      <c:catAx>
        <c:axId val="1486993695"/>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286127887"/>
        <c:crosses val="autoZero"/>
        <c:auto val="1"/>
        <c:lblAlgn val="ctr"/>
        <c:lblOffset val="100"/>
        <c:noMultiLvlLbl val="0"/>
      </c:catAx>
      <c:valAx>
        <c:axId val="1286127887"/>
        <c:scaling>
          <c:orientation val="minMax"/>
          <c:max val="1"/>
          <c:min val="0"/>
        </c:scaling>
        <c:delete val="0"/>
        <c:axPos val="r"/>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486993695"/>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'[THE Integrated Service ISA FACT KEY database FY2021-22 Evaluation 8.xlsx]ISA Outcome Charts'!$BA$3</c:f>
              <c:strCache>
                <c:ptCount val="1"/>
                <c:pt idx="0">
                  <c:v>Exceeds Expectations</c:v>
                </c:pt>
              </c:strCache>
            </c:strRef>
          </c:tx>
          <c:spPr>
            <a:solidFill>
              <a:srgbClr val="0070C0"/>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0-AA5F-437D-A1BE-D3AAB5B6B89A}"/>
                </c:ext>
              </c:extLst>
            </c:dLbl>
            <c:dLbl>
              <c:idx val="1"/>
              <c:delete val="1"/>
              <c:extLst>
                <c:ext xmlns:c15="http://schemas.microsoft.com/office/drawing/2012/chart" uri="{CE6537A1-D6FC-4f65-9D91-7224C49458BB}"/>
                <c:ext xmlns:c16="http://schemas.microsoft.com/office/drawing/2014/chart" uri="{C3380CC4-5D6E-409C-BE32-E72D297353CC}">
                  <c16:uniqueId val="{00000002-AA5F-437D-A1BE-D3AAB5B6B89A}"/>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'[THE Integrated Service ISA FACT KEY database FY2021-22 Evaluation 8.xlsx]ISA Outcome Charts'!$B$4:$B$8</c:f>
              <c:strCache>
                <c:ptCount val="5"/>
                <c:pt idx="0">
                  <c:v>Broadlawns</c:v>
                </c:pt>
                <c:pt idx="1">
                  <c:v>CSA</c:v>
                </c:pt>
                <c:pt idx="2">
                  <c:v>Easterseals</c:v>
                </c:pt>
                <c:pt idx="3">
                  <c:v>Eyerly Ball</c:v>
                </c:pt>
                <c:pt idx="4">
                  <c:v>System Average</c:v>
                </c:pt>
              </c:strCache>
              <c:extLst/>
            </c:strRef>
          </c:cat>
          <c:val>
            <c:numRef>
              <c:f>'[THE Integrated Service ISA FACT KEY database FY2021-22 Evaluation 8.xlsx]ISA Outcome Charts'!$BM$4:$BM$7</c:f>
              <c:numCache>
                <c:formatCode>0.00</c:formatCode>
                <c:ptCount val="4"/>
                <c:pt idx="0">
                  <c:v>#N/A</c:v>
                </c:pt>
                <c:pt idx="1">
                  <c:v>#N/A</c:v>
                </c:pt>
                <c:pt idx="2">
                  <c:v>0.94</c:v>
                </c:pt>
                <c:pt idx="3">
                  <c:v>0.79</c:v>
                </c:pt>
              </c:numCache>
              <c:extLst/>
            </c:numRef>
          </c:val>
          <c:extLst>
            <c:ext xmlns:c16="http://schemas.microsoft.com/office/drawing/2014/chart" uri="{C3380CC4-5D6E-409C-BE32-E72D297353CC}">
              <c16:uniqueId val="{00000000-3B10-4901-85C1-1B43A6A17397}"/>
            </c:ext>
          </c:extLst>
        </c:ser>
        <c:ser>
          <c:idx val="1"/>
          <c:order val="1"/>
          <c:tx>
            <c:strRef>
              <c:f>'[THE Integrated Service ISA FACT KEY database FY2021-22 Evaluation 8.xlsx]ISA Outcome Charts'!$BB$3</c:f>
              <c:strCache>
                <c:ptCount val="1"/>
                <c:pt idx="0">
                  <c:v>Meets Expectations</c:v>
                </c:pt>
              </c:strCache>
            </c:strRef>
          </c:tx>
          <c:spPr>
            <a:solidFill>
              <a:srgbClr val="008000"/>
            </a:solidFill>
            <a:ln>
              <a:noFill/>
            </a:ln>
            <a:effectLst/>
          </c:spPr>
          <c:invertIfNegative val="0"/>
          <c:cat>
            <c:strRef>
              <c:f>'[THE Integrated Service ISA FACT KEY database FY2021-22 Evaluation 8.xlsx]ISA Outcome Charts'!$B$4:$B$8</c:f>
              <c:strCache>
                <c:ptCount val="5"/>
                <c:pt idx="0">
                  <c:v>Broadlawns</c:v>
                </c:pt>
                <c:pt idx="1">
                  <c:v>CSA</c:v>
                </c:pt>
                <c:pt idx="2">
                  <c:v>Easterseals</c:v>
                </c:pt>
                <c:pt idx="3">
                  <c:v>Eyerly Ball</c:v>
                </c:pt>
                <c:pt idx="4">
                  <c:v>System Average</c:v>
                </c:pt>
              </c:strCache>
              <c:extLst/>
            </c:strRef>
          </c:cat>
          <c:val>
            <c:numRef>
              <c:f>'[THE Integrated Service ISA FACT KEY database FY2021-22 Evaluation 8.xlsx]ISA Outcome Charts'!$BN$4:$BN$7</c:f>
              <c:numCache>
                <c:formatCode>0.00</c:formatCode>
                <c:ptCount val="4"/>
                <c:pt idx="0">
                  <c:v>#N/A</c:v>
                </c:pt>
                <c:pt idx="1">
                  <c:v>#N/A</c:v>
                </c:pt>
                <c:pt idx="2">
                  <c:v>#N/A</c:v>
                </c:pt>
                <c:pt idx="3">
                  <c:v>#N/A</c:v>
                </c:pt>
              </c:numCache>
              <c:extLst/>
            </c:numRef>
          </c:val>
          <c:extLst>
            <c:ext xmlns:c16="http://schemas.microsoft.com/office/drawing/2014/chart" uri="{C3380CC4-5D6E-409C-BE32-E72D297353CC}">
              <c16:uniqueId val="{00000001-3B10-4901-85C1-1B43A6A17397}"/>
            </c:ext>
          </c:extLst>
        </c:ser>
        <c:ser>
          <c:idx val="2"/>
          <c:order val="2"/>
          <c:tx>
            <c:strRef>
              <c:f>'[THE Integrated Service ISA FACT KEY database FY2021-22 Evaluation 8.xlsx]ISA Outcome Charts'!$BC$3</c:f>
              <c:strCache>
                <c:ptCount val="1"/>
                <c:pt idx="0">
                  <c:v>Needs Improvement</c:v>
                </c:pt>
              </c:strCache>
            </c:strRef>
          </c:tx>
          <c:spPr>
            <a:solidFill>
              <a:srgbClr val="FF9900"/>
            </a:solidFill>
            <a:ln>
              <a:noFill/>
            </a:ln>
            <a:effectLst/>
          </c:spPr>
          <c:invertIfNegative val="0"/>
          <c:dLbls>
            <c:dLbl>
              <c:idx val="0"/>
              <c:layout>
                <c:manualLayout>
                  <c:x val="-1.0494547737697018E-2"/>
                  <c:y val="4.391828506669030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B10-4901-85C1-1B43A6A17397}"/>
                </c:ext>
              </c:extLst>
            </c:dLbl>
            <c:dLbl>
              <c:idx val="1"/>
              <c:layout>
                <c:manualLayout>
                  <c:x val="0"/>
                  <c:y val="5.342550003323318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A5F-437D-A1BE-D3AAB5B6B89A}"/>
                </c:ext>
              </c:extLst>
            </c:dLbl>
            <c:dLbl>
              <c:idx val="2"/>
              <c:layout>
                <c:manualLayout>
                  <c:x val="-1.1125312136885907E-16"/>
                  <c:y val="1.602765000996985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A5F-437D-A1BE-D3AAB5B6B89A}"/>
                </c:ext>
              </c:extLst>
            </c:dLbl>
            <c:dLbl>
              <c:idx val="3"/>
              <c:layout>
                <c:manualLayout>
                  <c:x val="-1.1125312136885907E-16"/>
                  <c:y val="2.13702000132931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A5F-437D-A1BE-D3AAB5B6B89A}"/>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'[THE Integrated Service ISA FACT KEY database FY2021-22 Evaluation 8.xlsx]ISA Outcome Charts'!$B$4:$B$8</c:f>
              <c:strCache>
                <c:ptCount val="4"/>
                <c:pt idx="0">
                  <c:v>Broadlawns</c:v>
                </c:pt>
                <c:pt idx="1">
                  <c:v>CSA</c:v>
                </c:pt>
                <c:pt idx="2">
                  <c:v>Easterseals</c:v>
                </c:pt>
                <c:pt idx="3">
                  <c:v>Eyerly Ball</c:v>
                </c:pt>
              </c:strCache>
              <c:extLst/>
            </c:strRef>
          </c:cat>
          <c:val>
            <c:numRef>
              <c:f>'[THE Integrated Service ISA FACT KEY database FY2021-22 Evaluation 8.xlsx]ISA Outcome Charts'!$BC$4:$BC$8</c:f>
              <c:numCache>
                <c:formatCode>0.00</c:formatCode>
                <c:ptCount val="4"/>
                <c:pt idx="0">
                  <c:v>#N/A</c:v>
                </c:pt>
                <c:pt idx="1">
                  <c:v>#N/A</c:v>
                </c:pt>
                <c:pt idx="2">
                  <c:v>#N/A</c:v>
                </c:pt>
                <c:pt idx="3">
                  <c:v>#N/A</c:v>
                </c:pt>
              </c:numCache>
              <c:extLst/>
            </c:numRef>
          </c:val>
          <c:extLst>
            <c:ext xmlns:c16="http://schemas.microsoft.com/office/drawing/2014/chart" uri="{C3380CC4-5D6E-409C-BE32-E72D297353CC}">
              <c16:uniqueId val="{00000003-3B10-4901-85C1-1B43A6A17397}"/>
            </c:ext>
          </c:extLst>
        </c:ser>
        <c:ser>
          <c:idx val="3"/>
          <c:order val="3"/>
          <c:tx>
            <c:strRef>
              <c:f>'[THE Integrated Service ISA FACT KEY database FY2021-22 Evaluation 8.xlsx]ISA Outcome Charts'!$AX$3</c:f>
              <c:strCache>
                <c:ptCount val="1"/>
                <c:pt idx="0">
                  <c:v>Does Not Meet Minimum Expectations</c:v>
                </c:pt>
              </c:strCache>
            </c:strRef>
          </c:tx>
          <c:spPr>
            <a:solidFill>
              <a:srgbClr val="CC3300"/>
            </a:solidFill>
            <a:ln>
              <a:noFill/>
            </a:ln>
            <a:effectLst/>
          </c:spPr>
          <c:invertIfNegative val="0"/>
          <c:dLbls>
            <c:dLbl>
              <c:idx val="2"/>
              <c:delete val="1"/>
              <c:extLst>
                <c:ext xmlns:c15="http://schemas.microsoft.com/office/drawing/2012/chart" uri="{CE6537A1-D6FC-4f65-9D91-7224C49458BB}"/>
                <c:ext xmlns:c16="http://schemas.microsoft.com/office/drawing/2014/chart" uri="{C3380CC4-5D6E-409C-BE32-E72D297353CC}">
                  <c16:uniqueId val="{00000000-B0C0-4BE8-9D18-A3CF73487647}"/>
                </c:ext>
              </c:extLst>
            </c:dLbl>
            <c:dLbl>
              <c:idx val="3"/>
              <c:delete val="1"/>
              <c:extLst>
                <c:ext xmlns:c15="http://schemas.microsoft.com/office/drawing/2012/chart" uri="{CE6537A1-D6FC-4f65-9D91-7224C49458BB}"/>
                <c:ext xmlns:c16="http://schemas.microsoft.com/office/drawing/2014/chart" uri="{C3380CC4-5D6E-409C-BE32-E72D297353CC}">
                  <c16:uniqueId val="{00000001-B0C0-4BE8-9D18-A3CF73487647}"/>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'[THE Integrated Service ISA FACT KEY database FY2021-22 Evaluation 8.xlsx]ISA Outcome Charts'!$B$4:$B$8</c:f>
              <c:strCache>
                <c:ptCount val="5"/>
                <c:pt idx="0">
                  <c:v>Broadlawns</c:v>
                </c:pt>
                <c:pt idx="1">
                  <c:v>CSA</c:v>
                </c:pt>
                <c:pt idx="2">
                  <c:v>Easterseals</c:v>
                </c:pt>
                <c:pt idx="3">
                  <c:v>Eyerly Ball</c:v>
                </c:pt>
                <c:pt idx="4">
                  <c:v>System Average</c:v>
                </c:pt>
              </c:strCache>
              <c:extLst/>
            </c:strRef>
          </c:cat>
          <c:val>
            <c:numRef>
              <c:f>'[THE Integrated Service ISA FACT KEY database FY2021-22 Evaluation 8.xlsx]ISA Outcome Charts'!$BP$4:$BP$7</c:f>
              <c:numCache>
                <c:formatCode>0.00</c:formatCode>
                <c:ptCount val="4"/>
                <c:pt idx="0">
                  <c:v>5.37</c:v>
                </c:pt>
                <c:pt idx="1">
                  <c:v>5.05</c:v>
                </c:pt>
                <c:pt idx="2">
                  <c:v>#N/A</c:v>
                </c:pt>
                <c:pt idx="3">
                  <c:v>#N/A</c:v>
                </c:pt>
              </c:numCache>
              <c:extLst/>
            </c:numRef>
          </c:val>
          <c:extLst>
            <c:ext xmlns:c16="http://schemas.microsoft.com/office/drawing/2014/chart" uri="{C3380CC4-5D6E-409C-BE32-E72D297353CC}">
              <c16:uniqueId val="{00000004-3B10-4901-85C1-1B43A6A17397}"/>
            </c:ext>
          </c:extLst>
        </c:ser>
        <c:dLbls>
          <c:showLegendKey val="0"/>
          <c:showVal val="0"/>
          <c:showCatName val="0"/>
          <c:showSerName val="0"/>
          <c:showPercent val="0"/>
          <c:showBubbleSize val="0"/>
        </c:dLbls>
        <c:gapWidth val="75"/>
        <c:overlap val="100"/>
        <c:axId val="1486993695"/>
        <c:axId val="1286127887"/>
      </c:barChart>
      <c:lineChart>
        <c:grouping val="standard"/>
        <c:varyColors val="0"/>
        <c:ser>
          <c:idx val="4"/>
          <c:order val="4"/>
          <c:tx>
            <c:strRef>
              <c:f>'[THE Integrated Service ISA FACT KEY database FY2021-22 Evaluation 8.xlsx]ISA Outcome Charts'!$B$8</c:f>
              <c:strCache>
                <c:ptCount val="1"/>
                <c:pt idx="0">
                  <c:v>System Average</c:v>
                </c:pt>
              </c:strCache>
            </c:strRef>
          </c:tx>
          <c:spPr>
            <a:ln w="28575" cap="rnd">
              <a:solidFill>
                <a:srgbClr val="44546A"/>
              </a:solidFill>
              <a:prstDash val="sysDot"/>
              <a:round/>
            </a:ln>
            <a:effectLst/>
          </c:spPr>
          <c:marker>
            <c:symbol val="none"/>
          </c:marker>
          <c:dLbls>
            <c:dLbl>
              <c:idx val="2"/>
              <c:layout>
                <c:manualLayout>
                  <c:x val="-0.11396574056419018"/>
                  <c:y val="-6.3780987512531265E-2"/>
                </c:manualLayout>
              </c:layout>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1"/>
              <c:showPercent val="0"/>
              <c:showBubbleSize val="0"/>
              <c:separator> </c:separator>
              <c:extLst>
                <c:ext xmlns:c15="http://schemas.microsoft.com/office/drawing/2012/chart" uri="{CE6537A1-D6FC-4f65-9D91-7224C49458BB}">
                  <c15:layout>
                    <c:manualLayout>
                      <c:w val="0.331603617809413"/>
                      <c:h val="0.10549970595145049"/>
                    </c:manualLayout>
                  </c15:layout>
                </c:ext>
                <c:ext xmlns:c16="http://schemas.microsoft.com/office/drawing/2014/chart" uri="{C3380CC4-5D6E-409C-BE32-E72D297353CC}">
                  <c16:uniqueId val="{00000005-3B10-4901-85C1-1B43A6A17397}"/>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'[THE Integrated Service ISA FACT KEY database FY2021-22 Evaluation 8.xlsx]ISA Outcome Charts'!$B$4:$B$8</c:f>
              <c:strCache>
                <c:ptCount val="4"/>
                <c:pt idx="0">
                  <c:v>Broadlawns</c:v>
                </c:pt>
                <c:pt idx="1">
                  <c:v>CSA</c:v>
                </c:pt>
                <c:pt idx="2">
                  <c:v>Easterseals</c:v>
                </c:pt>
                <c:pt idx="3">
                  <c:v>Eyerly Ball</c:v>
                </c:pt>
              </c:strCache>
              <c:extLst/>
            </c:strRef>
          </c:cat>
          <c:val>
            <c:numRef>
              <c:f>'[THE Integrated Service ISA FACT KEY database FY2021-22 Evaluation 8.xlsx]ISA Outcome Charts'!$BL$15:$BL$19</c:f>
              <c:numCache>
                <c:formatCode>0.00</c:formatCode>
                <c:ptCount val="4"/>
                <c:pt idx="0">
                  <c:v>3.24</c:v>
                </c:pt>
                <c:pt idx="1">
                  <c:v>3.24</c:v>
                </c:pt>
                <c:pt idx="2">
                  <c:v>3.24</c:v>
                </c:pt>
                <c:pt idx="3">
                  <c:v>3.24</c:v>
                </c:pt>
              </c:numCache>
              <c:extLst/>
            </c:numRef>
          </c:val>
          <c:smooth val="0"/>
          <c:extLst>
            <c:ext xmlns:c16="http://schemas.microsoft.com/office/drawing/2014/chart" uri="{C3380CC4-5D6E-409C-BE32-E72D297353CC}">
              <c16:uniqueId val="{00000006-3B10-4901-85C1-1B43A6A17397}"/>
            </c:ext>
          </c:extLst>
        </c:ser>
        <c:dLbls>
          <c:showLegendKey val="0"/>
          <c:showVal val="0"/>
          <c:showCatName val="0"/>
          <c:showSerName val="0"/>
          <c:showPercent val="0"/>
          <c:showBubbleSize val="0"/>
        </c:dLbls>
        <c:marker val="1"/>
        <c:smooth val="0"/>
        <c:axId val="1486993695"/>
        <c:axId val="1286127887"/>
      </c:lineChart>
      <c:catAx>
        <c:axId val="14869936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286127887"/>
        <c:crosses val="autoZero"/>
        <c:auto val="1"/>
        <c:lblAlgn val="ctr"/>
        <c:lblOffset val="100"/>
        <c:noMultiLvlLbl val="0"/>
      </c:catAx>
      <c:valAx>
        <c:axId val="1286127887"/>
        <c:scaling>
          <c:orientation val="minMax"/>
          <c:max val="8"/>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a:t>Nights Spent in Jail</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486993695"/>
        <c:crosses val="autoZero"/>
        <c:crossBetween val="between"/>
        <c:majorUnit val="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2" dt="2022-08-23T08:30:05.361" idx="5">
    <p:pos x="10" y="10"/>
    <p:text>@Tessa - 2020 &amp; 2022 years need data labels</p:text>
    <p:extLst>
      <p:ext uri="{C676402C-5697-4E1C-873F-D02D1690AC5C}">
        <p15:threadingInfo xmlns:p15="http://schemas.microsoft.com/office/powerpoint/2012/main" timeZoneBias="300"/>
      </p:ext>
    </p:extLst>
  </p:cm>
</p:cmLst>
</file>

<file path=ppt/drawings/drawing1.xml><?xml version="1.0" encoding="utf-8"?>
<c:userShapes xmlns:c="http://schemas.openxmlformats.org/drawingml/2006/chart">
  <cdr:relSizeAnchor xmlns:cdr="http://schemas.openxmlformats.org/drawingml/2006/chartDrawing">
    <cdr:from>
      <cdr:x>0.37775</cdr:x>
      <cdr:y>0</cdr:y>
    </cdr:from>
    <cdr:to>
      <cdr:x>1</cdr:x>
      <cdr:y>0.122</cdr:y>
    </cdr:to>
    <cdr:sp macro="" textlink="">
      <cdr:nvSpPr>
        <cdr:cNvPr id="3" name="TextBox 2"/>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4" name="TextBox 2">
          <a:extLst xmlns:a="http://schemas.openxmlformats.org/drawingml/2006/main">
            <a:ext uri="{FF2B5EF4-FFF2-40B4-BE49-F238E27FC236}">
              <a16:creationId xmlns:a16="http://schemas.microsoft.com/office/drawing/2014/main" id="{D37773BC-9918-4BAA-A21A-59984F94A66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6" name="TextBox 2">
          <a:extLst xmlns:a="http://schemas.openxmlformats.org/drawingml/2006/main">
            <a:ext uri="{FF2B5EF4-FFF2-40B4-BE49-F238E27FC236}">
              <a16:creationId xmlns:a16="http://schemas.microsoft.com/office/drawing/2014/main" id="{69593C22-7D44-452F-9AE4-9905DD4C054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2"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0.232</cdr:x>
      <cdr:y>0.01525</cdr:y>
    </cdr:from>
    <cdr:to>
      <cdr:x>1</cdr:x>
      <cdr:y>0.13725</cdr:y>
    </cdr:to>
    <cdr:sp macro="" textlink="">
      <cdr:nvSpPr>
        <cdr:cNvPr id="2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578394" y="44739"/>
          <a:ext cx="5486400" cy="35791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8" name="TextBox 2">
          <a:extLst xmlns:a="http://schemas.openxmlformats.org/drawingml/2006/main">
            <a:ext uri="{FF2B5EF4-FFF2-40B4-BE49-F238E27FC236}">
              <a16:creationId xmlns:a16="http://schemas.microsoft.com/office/drawing/2014/main" id="{90F578A8-8CB6-40DE-AEAF-1FFDE55CEC98}"/>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4"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0" name="TextBox 2">
          <a:extLst xmlns:a="http://schemas.openxmlformats.org/drawingml/2006/main">
            <a:ext uri="{FF2B5EF4-FFF2-40B4-BE49-F238E27FC236}">
              <a16:creationId xmlns:a16="http://schemas.microsoft.com/office/drawing/2014/main" id="{AF900B8A-8FC3-4196-9807-B39F0D85F656}"/>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2"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4"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6"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drawings/drawing10.xml><?xml version="1.0" encoding="utf-8"?>
<c:userShapes xmlns:c="http://schemas.openxmlformats.org/drawingml/2006/chart">
  <cdr:relSizeAnchor xmlns:cdr="http://schemas.openxmlformats.org/drawingml/2006/chartDrawing">
    <cdr:from>
      <cdr:x>0.37775</cdr:x>
      <cdr:y>0</cdr:y>
    </cdr:from>
    <cdr:to>
      <cdr:x>1</cdr:x>
      <cdr:y>0.122</cdr:y>
    </cdr:to>
    <cdr:sp macro="" textlink="">
      <cdr:nvSpPr>
        <cdr:cNvPr id="3" name="TextBox 2"/>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 name="TextBox 2">
          <a:extLst xmlns:a="http://schemas.openxmlformats.org/drawingml/2006/main">
            <a:ext uri="{FF2B5EF4-FFF2-40B4-BE49-F238E27FC236}">
              <a16:creationId xmlns:a16="http://schemas.microsoft.com/office/drawing/2014/main" id="{37EE0C7C-F24C-4A70-B92B-9A423560FE6D}"/>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0" name="TextBox 2">
          <a:extLst xmlns:a="http://schemas.openxmlformats.org/drawingml/2006/main">
            <a:ext uri="{FF2B5EF4-FFF2-40B4-BE49-F238E27FC236}">
              <a16:creationId xmlns:a16="http://schemas.microsoft.com/office/drawing/2014/main" id="{1E7C2DBD-7F37-407B-B427-C87C0A5A4F83}"/>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2" name="TextBox 2">
          <a:extLst xmlns:a="http://schemas.openxmlformats.org/drawingml/2006/main">
            <a:ext uri="{FF2B5EF4-FFF2-40B4-BE49-F238E27FC236}">
              <a16:creationId xmlns:a16="http://schemas.microsoft.com/office/drawing/2014/main" id="{D81AEA26-EB5B-4ABA-8A6F-4B0CA151F082}"/>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4" name="TextBox 2">
          <a:extLst xmlns:a="http://schemas.openxmlformats.org/drawingml/2006/main">
            <a:ext uri="{FF2B5EF4-FFF2-40B4-BE49-F238E27FC236}">
              <a16:creationId xmlns:a16="http://schemas.microsoft.com/office/drawing/2014/main" id="{E0D2692C-08B7-89D7-04DD-D20FC2138F8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0" name="TextBox 2">
          <a:extLst xmlns:a="http://schemas.openxmlformats.org/drawingml/2006/main">
            <a:ext uri="{FF2B5EF4-FFF2-40B4-BE49-F238E27FC236}">
              <a16:creationId xmlns:a16="http://schemas.microsoft.com/office/drawing/2014/main" id="{8988C69A-5C70-C533-B5E4-89548ADBD6E0}"/>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2"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4"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6" name="TextBox 2">
          <a:extLst xmlns:a="http://schemas.openxmlformats.org/drawingml/2006/main">
            <a:ext uri="{FF2B5EF4-FFF2-40B4-BE49-F238E27FC236}">
              <a16:creationId xmlns:a16="http://schemas.microsoft.com/office/drawing/2014/main" id="{AEE1B318-008C-D3EE-0B9B-3454D3AD62CA}"/>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2" name="TextBox 2">
          <a:extLst xmlns:a="http://schemas.openxmlformats.org/drawingml/2006/main">
            <a:ext uri="{FF2B5EF4-FFF2-40B4-BE49-F238E27FC236}">
              <a16:creationId xmlns:a16="http://schemas.microsoft.com/office/drawing/2014/main" id="{1DE88B3E-A0D6-4FB9-ADF0-B555A7C209D1}"/>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4" name="TextBox 2">
          <a:extLst xmlns:a="http://schemas.openxmlformats.org/drawingml/2006/main">
            <a:ext uri="{FF2B5EF4-FFF2-40B4-BE49-F238E27FC236}">
              <a16:creationId xmlns:a16="http://schemas.microsoft.com/office/drawing/2014/main" id="{F9642A47-9B28-9189-56B1-1FAF5E35997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0" name="TextBox 2">
          <a:extLst xmlns:a="http://schemas.openxmlformats.org/drawingml/2006/main">
            <a:ext uri="{FF2B5EF4-FFF2-40B4-BE49-F238E27FC236}">
              <a16:creationId xmlns:a16="http://schemas.microsoft.com/office/drawing/2014/main" id="{37EE0C7C-F24C-4A70-B92B-9A423560FE6D}"/>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2" name="TextBox 2">
          <a:extLst xmlns:a="http://schemas.openxmlformats.org/drawingml/2006/main">
            <a:ext uri="{FF2B5EF4-FFF2-40B4-BE49-F238E27FC236}">
              <a16:creationId xmlns:a16="http://schemas.microsoft.com/office/drawing/2014/main" id="{1E7C2DBD-7F37-407B-B427-C87C0A5A4F83}"/>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4" name="TextBox 2">
          <a:extLst xmlns:a="http://schemas.openxmlformats.org/drawingml/2006/main">
            <a:ext uri="{FF2B5EF4-FFF2-40B4-BE49-F238E27FC236}">
              <a16:creationId xmlns:a16="http://schemas.microsoft.com/office/drawing/2014/main" id="{D81AEA26-EB5B-4ABA-8A6F-4B0CA151F082}"/>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6" name="TextBox 2">
          <a:extLst xmlns:a="http://schemas.openxmlformats.org/drawingml/2006/main">
            <a:ext uri="{FF2B5EF4-FFF2-40B4-BE49-F238E27FC236}">
              <a16:creationId xmlns:a16="http://schemas.microsoft.com/office/drawing/2014/main" id="{E0D2692C-08B7-89D7-04DD-D20FC2138F8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2" name="TextBox 2">
          <a:extLst xmlns:a="http://schemas.openxmlformats.org/drawingml/2006/main">
            <a:ext uri="{FF2B5EF4-FFF2-40B4-BE49-F238E27FC236}">
              <a16:creationId xmlns:a16="http://schemas.microsoft.com/office/drawing/2014/main" id="{8988C69A-5C70-C533-B5E4-89548ADBD6E0}"/>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8" name="TextBox 2">
          <a:extLst xmlns:a="http://schemas.openxmlformats.org/drawingml/2006/main">
            <a:ext uri="{FF2B5EF4-FFF2-40B4-BE49-F238E27FC236}">
              <a16:creationId xmlns:a16="http://schemas.microsoft.com/office/drawing/2014/main" id="{AEE1B318-008C-D3EE-0B9B-3454D3AD62CA}"/>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4" name="TextBox 2">
          <a:extLst xmlns:a="http://schemas.openxmlformats.org/drawingml/2006/main">
            <a:ext uri="{FF2B5EF4-FFF2-40B4-BE49-F238E27FC236}">
              <a16:creationId xmlns:a16="http://schemas.microsoft.com/office/drawing/2014/main" id="{1DE88B3E-A0D6-4FB9-ADF0-B555A7C209D1}"/>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6" name="TextBox 2">
          <a:extLst xmlns:a="http://schemas.openxmlformats.org/drawingml/2006/main">
            <a:ext uri="{FF2B5EF4-FFF2-40B4-BE49-F238E27FC236}">
              <a16:creationId xmlns:a16="http://schemas.microsoft.com/office/drawing/2014/main" id="{AC7D8349-8362-2834-9E22-F357F34EC5FC}"/>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7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72" name="TextBox 2">
          <a:extLst xmlns:a="http://schemas.openxmlformats.org/drawingml/2006/main">
            <a:ext uri="{FF2B5EF4-FFF2-40B4-BE49-F238E27FC236}">
              <a16:creationId xmlns:a16="http://schemas.microsoft.com/office/drawing/2014/main" id="{37EE0C7C-F24C-4A70-B92B-9A423560FE6D}"/>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74" name="TextBox 2">
          <a:extLst xmlns:a="http://schemas.openxmlformats.org/drawingml/2006/main">
            <a:ext uri="{FF2B5EF4-FFF2-40B4-BE49-F238E27FC236}">
              <a16:creationId xmlns:a16="http://schemas.microsoft.com/office/drawing/2014/main" id="{1E7C2DBD-7F37-407B-B427-C87C0A5A4F83}"/>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76" name="TextBox 2">
          <a:extLst xmlns:a="http://schemas.openxmlformats.org/drawingml/2006/main">
            <a:ext uri="{FF2B5EF4-FFF2-40B4-BE49-F238E27FC236}">
              <a16:creationId xmlns:a16="http://schemas.microsoft.com/office/drawing/2014/main" id="{D81AEA26-EB5B-4ABA-8A6F-4B0CA151F082}"/>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78" name="TextBox 2">
          <a:extLst xmlns:a="http://schemas.openxmlformats.org/drawingml/2006/main">
            <a:ext uri="{FF2B5EF4-FFF2-40B4-BE49-F238E27FC236}">
              <a16:creationId xmlns:a16="http://schemas.microsoft.com/office/drawing/2014/main" id="{E0D2692C-08B7-89D7-04DD-D20FC2138F8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8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8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4" name="TextBox 2">
          <a:extLst xmlns:a="http://schemas.openxmlformats.org/drawingml/2006/main">
            <a:ext uri="{FF2B5EF4-FFF2-40B4-BE49-F238E27FC236}">
              <a16:creationId xmlns:a16="http://schemas.microsoft.com/office/drawing/2014/main" id="{8988C69A-5C70-C533-B5E4-89548ADBD6E0}"/>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8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8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8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90" name="TextBox 2">
          <a:extLst xmlns:a="http://schemas.openxmlformats.org/drawingml/2006/main">
            <a:ext uri="{FF2B5EF4-FFF2-40B4-BE49-F238E27FC236}">
              <a16:creationId xmlns:a16="http://schemas.microsoft.com/office/drawing/2014/main" id="{AEE1B318-008C-D3EE-0B9B-3454D3AD62CA}"/>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9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92"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9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94"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9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96" name="TextBox 2">
          <a:extLst xmlns:a="http://schemas.openxmlformats.org/drawingml/2006/main">
            <a:ext uri="{FF2B5EF4-FFF2-40B4-BE49-F238E27FC236}">
              <a16:creationId xmlns:a16="http://schemas.microsoft.com/office/drawing/2014/main" id="{1DE88B3E-A0D6-4FB9-ADF0-B555A7C209D1}"/>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9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0.37775</cdr:x>
      <cdr:y>0</cdr:y>
    </cdr:from>
    <cdr:to>
      <cdr:x>1</cdr:x>
      <cdr:y>0.122</cdr:y>
    </cdr:to>
    <cdr:sp macro="" textlink="">
      <cdr:nvSpPr>
        <cdr:cNvPr id="3" name="TextBox 2"/>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4" name="TextBox 2">
          <a:extLst xmlns:a="http://schemas.openxmlformats.org/drawingml/2006/main">
            <a:ext uri="{FF2B5EF4-FFF2-40B4-BE49-F238E27FC236}">
              <a16:creationId xmlns:a16="http://schemas.microsoft.com/office/drawing/2014/main" id="{23C294D5-B3B2-123E-F323-73379BF19865}"/>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0" name="TextBox 2">
          <a:extLst xmlns:a="http://schemas.openxmlformats.org/drawingml/2006/main">
            <a:ext uri="{FF2B5EF4-FFF2-40B4-BE49-F238E27FC236}">
              <a16:creationId xmlns:a16="http://schemas.microsoft.com/office/drawing/2014/main" id="{FD8B91A2-09C7-7C3A-0406-9D286636574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2"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4"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6" name="TextBox 2">
          <a:extLst xmlns:a="http://schemas.openxmlformats.org/drawingml/2006/main">
            <a:ext uri="{FF2B5EF4-FFF2-40B4-BE49-F238E27FC236}">
              <a16:creationId xmlns:a16="http://schemas.microsoft.com/office/drawing/2014/main" id="{DAB6DDD9-0640-3C3C-434F-73171DDCA008}"/>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2" name="TextBox 2">
          <a:extLst xmlns:a="http://schemas.openxmlformats.org/drawingml/2006/main">
            <a:ext uri="{FF2B5EF4-FFF2-40B4-BE49-F238E27FC236}">
              <a16:creationId xmlns:a16="http://schemas.microsoft.com/office/drawing/2014/main" id="{3DDBFB1B-A989-4840-8D64-35E13402EBDC}"/>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8"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4" name="TextBox 2">
          <a:extLst xmlns:a="http://schemas.openxmlformats.org/drawingml/2006/main">
            <a:ext uri="{FF2B5EF4-FFF2-40B4-BE49-F238E27FC236}">
              <a16:creationId xmlns:a16="http://schemas.microsoft.com/office/drawing/2014/main" id="{8E79AC30-7A6F-EB6C-AA45-996BEE67978E}"/>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0" name="TextBox 2">
          <a:extLst xmlns:a="http://schemas.openxmlformats.org/drawingml/2006/main">
            <a:ext uri="{FF2B5EF4-FFF2-40B4-BE49-F238E27FC236}">
              <a16:creationId xmlns:a16="http://schemas.microsoft.com/office/drawing/2014/main" id="{1DE88B3E-A0D6-4FB9-ADF0-B555A7C209D1}"/>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2" name="TextBox 2">
          <a:extLst xmlns:a="http://schemas.openxmlformats.org/drawingml/2006/main">
            <a:ext uri="{FF2B5EF4-FFF2-40B4-BE49-F238E27FC236}">
              <a16:creationId xmlns:a16="http://schemas.microsoft.com/office/drawing/2014/main" id="{7BD16BCD-B95F-812B-CF76-4EC306BDCAE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8" name="TextBox 2">
          <a:extLst xmlns:a="http://schemas.openxmlformats.org/drawingml/2006/main">
            <a:ext uri="{FF2B5EF4-FFF2-40B4-BE49-F238E27FC236}">
              <a16:creationId xmlns:a16="http://schemas.microsoft.com/office/drawing/2014/main" id="{37EE0C7C-F24C-4A70-B92B-9A423560FE6D}"/>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0" name="TextBox 2">
          <a:extLst xmlns:a="http://schemas.openxmlformats.org/drawingml/2006/main">
            <a:ext uri="{FF2B5EF4-FFF2-40B4-BE49-F238E27FC236}">
              <a16:creationId xmlns:a16="http://schemas.microsoft.com/office/drawing/2014/main" id="{1E7C2DBD-7F37-407B-B427-C87C0A5A4F83}"/>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2" name="TextBox 2">
          <a:extLst xmlns:a="http://schemas.openxmlformats.org/drawingml/2006/main">
            <a:ext uri="{FF2B5EF4-FFF2-40B4-BE49-F238E27FC236}">
              <a16:creationId xmlns:a16="http://schemas.microsoft.com/office/drawing/2014/main" id="{D81AEA26-EB5B-4ABA-8A6F-4B0CA151F082}"/>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4" name="TextBox 2">
          <a:extLst xmlns:a="http://schemas.openxmlformats.org/drawingml/2006/main">
            <a:ext uri="{FF2B5EF4-FFF2-40B4-BE49-F238E27FC236}">
              <a16:creationId xmlns:a16="http://schemas.microsoft.com/office/drawing/2014/main" id="{E0D2692C-08B7-89D7-04DD-D20FC2138F8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70" name="TextBox 2">
          <a:extLst xmlns:a="http://schemas.openxmlformats.org/drawingml/2006/main">
            <a:ext uri="{FF2B5EF4-FFF2-40B4-BE49-F238E27FC236}">
              <a16:creationId xmlns:a16="http://schemas.microsoft.com/office/drawing/2014/main" id="{8988C69A-5C70-C533-B5E4-89548ADBD6E0}"/>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72"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74"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76" name="TextBox 2">
          <a:extLst xmlns:a="http://schemas.openxmlformats.org/drawingml/2006/main">
            <a:ext uri="{FF2B5EF4-FFF2-40B4-BE49-F238E27FC236}">
              <a16:creationId xmlns:a16="http://schemas.microsoft.com/office/drawing/2014/main" id="{AEE1B318-008C-D3EE-0B9B-3454D3AD62CA}"/>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7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8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2" name="TextBox 2">
          <a:extLst xmlns:a="http://schemas.openxmlformats.org/drawingml/2006/main">
            <a:ext uri="{FF2B5EF4-FFF2-40B4-BE49-F238E27FC236}">
              <a16:creationId xmlns:a16="http://schemas.microsoft.com/office/drawing/2014/main" id="{1DE88B3E-A0D6-4FB9-ADF0-B555A7C209D1}"/>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8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0.37775</cdr:x>
      <cdr:y>0</cdr:y>
    </cdr:from>
    <cdr:to>
      <cdr:x>1</cdr:x>
      <cdr:y>0.122</cdr:y>
    </cdr:to>
    <cdr:sp macro="" textlink="">
      <cdr:nvSpPr>
        <cdr:cNvPr id="3" name="TextBox 2"/>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 name="TextBox 2">
          <a:extLst xmlns:a="http://schemas.openxmlformats.org/drawingml/2006/main">
            <a:ext uri="{FF2B5EF4-FFF2-40B4-BE49-F238E27FC236}">
              <a16:creationId xmlns:a16="http://schemas.microsoft.com/office/drawing/2014/main" id="{5BB3A61C-5128-96A2-5351-1FB9A2433F4E}"/>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4" name="TextBox 2">
          <a:extLst xmlns:a="http://schemas.openxmlformats.org/drawingml/2006/main">
            <a:ext uri="{FF2B5EF4-FFF2-40B4-BE49-F238E27FC236}">
              <a16:creationId xmlns:a16="http://schemas.microsoft.com/office/drawing/2014/main" id="{1DE88B3E-A0D6-4FB9-ADF0-B555A7C209D1}"/>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6" name="TextBox 2">
          <a:extLst xmlns:a="http://schemas.openxmlformats.org/drawingml/2006/main">
            <a:ext uri="{FF2B5EF4-FFF2-40B4-BE49-F238E27FC236}">
              <a16:creationId xmlns:a16="http://schemas.microsoft.com/office/drawing/2014/main" id="{860456A0-1FFE-1F28-BFE0-14576834211E}"/>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2" name="TextBox 2">
          <a:extLst xmlns:a="http://schemas.openxmlformats.org/drawingml/2006/main">
            <a:ext uri="{FF2B5EF4-FFF2-40B4-BE49-F238E27FC236}">
              <a16:creationId xmlns:a16="http://schemas.microsoft.com/office/drawing/2014/main" id="{FD8B91A2-09C7-7C3A-0406-9D286636574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8" name="TextBox 2">
          <a:extLst xmlns:a="http://schemas.openxmlformats.org/drawingml/2006/main">
            <a:ext uri="{FF2B5EF4-FFF2-40B4-BE49-F238E27FC236}">
              <a16:creationId xmlns:a16="http://schemas.microsoft.com/office/drawing/2014/main" id="{DAB6DDD9-0640-3C3C-434F-73171DDCA008}"/>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4" name="TextBox 2">
          <a:extLst xmlns:a="http://schemas.openxmlformats.org/drawingml/2006/main">
            <a:ext uri="{FF2B5EF4-FFF2-40B4-BE49-F238E27FC236}">
              <a16:creationId xmlns:a16="http://schemas.microsoft.com/office/drawing/2014/main" id="{3DDBFB1B-A989-4840-8D64-35E13402EBDC}"/>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0"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2"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4"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6" name="TextBox 2">
          <a:extLst xmlns:a="http://schemas.openxmlformats.org/drawingml/2006/main">
            <a:ext uri="{FF2B5EF4-FFF2-40B4-BE49-F238E27FC236}">
              <a16:creationId xmlns:a16="http://schemas.microsoft.com/office/drawing/2014/main" id="{8E79AC30-7A6F-EB6C-AA45-996BEE67978E}"/>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2" name="TextBox 2">
          <a:extLst xmlns:a="http://schemas.openxmlformats.org/drawingml/2006/main">
            <a:ext uri="{FF2B5EF4-FFF2-40B4-BE49-F238E27FC236}">
              <a16:creationId xmlns:a16="http://schemas.microsoft.com/office/drawing/2014/main" id="{1DE88B3E-A0D6-4FB9-ADF0-B555A7C209D1}"/>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drawings/drawing4.xml><?xml version="1.0" encoding="utf-8"?>
<c:userShapes xmlns:c="http://schemas.openxmlformats.org/drawingml/2006/chart">
  <cdr:relSizeAnchor xmlns:cdr="http://schemas.openxmlformats.org/drawingml/2006/chartDrawing">
    <cdr:from>
      <cdr:x>0.37775</cdr:x>
      <cdr:y>0</cdr:y>
    </cdr:from>
    <cdr:to>
      <cdr:x>1</cdr:x>
      <cdr:y>0.122</cdr:y>
    </cdr:to>
    <cdr:sp macro="" textlink="">
      <cdr:nvSpPr>
        <cdr:cNvPr id="3" name="TextBox 2"/>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 name="TextBox 2">
          <a:extLst xmlns:a="http://schemas.openxmlformats.org/drawingml/2006/main">
            <a:ext uri="{FF2B5EF4-FFF2-40B4-BE49-F238E27FC236}">
              <a16:creationId xmlns:a16="http://schemas.microsoft.com/office/drawing/2014/main" id="{64619BCC-E536-736B-B0D4-8031B8E57446}"/>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4" name="TextBox 2">
          <a:extLst xmlns:a="http://schemas.openxmlformats.org/drawingml/2006/main">
            <a:ext uri="{FF2B5EF4-FFF2-40B4-BE49-F238E27FC236}">
              <a16:creationId xmlns:a16="http://schemas.microsoft.com/office/drawing/2014/main" id="{3DDBFB1B-A989-4840-8D64-35E13402EBDC}"/>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0"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2"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4"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6" name="TextBox 2">
          <a:extLst xmlns:a="http://schemas.openxmlformats.org/drawingml/2006/main">
            <a:ext uri="{FF2B5EF4-FFF2-40B4-BE49-F238E27FC236}">
              <a16:creationId xmlns:a16="http://schemas.microsoft.com/office/drawing/2014/main" id="{8E79AC30-7A6F-EB6C-AA45-996BEE67978E}"/>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2" name="TextBox 2">
          <a:extLst xmlns:a="http://schemas.openxmlformats.org/drawingml/2006/main">
            <a:ext uri="{FF2B5EF4-FFF2-40B4-BE49-F238E27FC236}">
              <a16:creationId xmlns:a16="http://schemas.microsoft.com/office/drawing/2014/main" id="{1DE88B3E-A0D6-4FB9-ADF0-B555A7C209D1}"/>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4" name="TextBox 2">
          <a:extLst xmlns:a="http://schemas.openxmlformats.org/drawingml/2006/main">
            <a:ext uri="{FF2B5EF4-FFF2-40B4-BE49-F238E27FC236}">
              <a16:creationId xmlns:a16="http://schemas.microsoft.com/office/drawing/2014/main" id="{7D238AAE-07C5-FA32-FB0C-8091D0F65873}"/>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0" name="TextBox 2">
          <a:extLst xmlns:a="http://schemas.openxmlformats.org/drawingml/2006/main">
            <a:ext uri="{FF2B5EF4-FFF2-40B4-BE49-F238E27FC236}">
              <a16:creationId xmlns:a16="http://schemas.microsoft.com/office/drawing/2014/main" id="{FD8B91A2-09C7-7C3A-0406-9D286636574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2"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4"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6" name="TextBox 2">
          <a:extLst xmlns:a="http://schemas.openxmlformats.org/drawingml/2006/main">
            <a:ext uri="{FF2B5EF4-FFF2-40B4-BE49-F238E27FC236}">
              <a16:creationId xmlns:a16="http://schemas.microsoft.com/office/drawing/2014/main" id="{DAB6DDD9-0640-3C3C-434F-73171DDCA008}"/>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2" name="TextBox 2">
          <a:extLst xmlns:a="http://schemas.openxmlformats.org/drawingml/2006/main">
            <a:ext uri="{FF2B5EF4-FFF2-40B4-BE49-F238E27FC236}">
              <a16:creationId xmlns:a16="http://schemas.microsoft.com/office/drawing/2014/main" id="{3DDBFB1B-A989-4840-8D64-35E13402EBDC}"/>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8"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4" name="TextBox 2">
          <a:extLst xmlns:a="http://schemas.openxmlformats.org/drawingml/2006/main">
            <a:ext uri="{FF2B5EF4-FFF2-40B4-BE49-F238E27FC236}">
              <a16:creationId xmlns:a16="http://schemas.microsoft.com/office/drawing/2014/main" id="{8E79AC30-7A6F-EB6C-AA45-996BEE67978E}"/>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70" name="TextBox 2">
          <a:extLst xmlns:a="http://schemas.openxmlformats.org/drawingml/2006/main">
            <a:ext uri="{FF2B5EF4-FFF2-40B4-BE49-F238E27FC236}">
              <a16:creationId xmlns:a16="http://schemas.microsoft.com/office/drawing/2014/main" id="{1DE88B3E-A0D6-4FB9-ADF0-B555A7C209D1}"/>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drawings/drawing5.xml><?xml version="1.0" encoding="utf-8"?>
<c:userShapes xmlns:c="http://schemas.openxmlformats.org/drawingml/2006/chart">
  <cdr:relSizeAnchor xmlns:cdr="http://schemas.openxmlformats.org/drawingml/2006/chartDrawing">
    <cdr:from>
      <cdr:x>0.37775</cdr:x>
      <cdr:y>0</cdr:y>
    </cdr:from>
    <cdr:to>
      <cdr:x>1</cdr:x>
      <cdr:y>0.122</cdr:y>
    </cdr:to>
    <cdr:sp macro="" textlink="">
      <cdr:nvSpPr>
        <cdr:cNvPr id="3" name="TextBox 2"/>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4" name="TextBox 2">
          <a:extLst xmlns:a="http://schemas.openxmlformats.org/drawingml/2006/main">
            <a:ext uri="{FF2B5EF4-FFF2-40B4-BE49-F238E27FC236}">
              <a16:creationId xmlns:a16="http://schemas.microsoft.com/office/drawing/2014/main" id="{D37773BC-9918-4BAA-A21A-59984F94A66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6" name="TextBox 2">
          <a:extLst xmlns:a="http://schemas.openxmlformats.org/drawingml/2006/main">
            <a:ext uri="{FF2B5EF4-FFF2-40B4-BE49-F238E27FC236}">
              <a16:creationId xmlns:a16="http://schemas.microsoft.com/office/drawing/2014/main" id="{69593C22-7D44-452F-9AE4-9905DD4C054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2"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0.232</cdr:x>
      <cdr:y>0.01525</cdr:y>
    </cdr:from>
    <cdr:to>
      <cdr:x>1</cdr:x>
      <cdr:y>0.13725</cdr:y>
    </cdr:to>
    <cdr:sp macro="" textlink="">
      <cdr:nvSpPr>
        <cdr:cNvPr id="2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578394" y="44739"/>
          <a:ext cx="5486400" cy="35791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8" name="TextBox 2">
          <a:extLst xmlns:a="http://schemas.openxmlformats.org/drawingml/2006/main">
            <a:ext uri="{FF2B5EF4-FFF2-40B4-BE49-F238E27FC236}">
              <a16:creationId xmlns:a16="http://schemas.microsoft.com/office/drawing/2014/main" id="{90F578A8-8CB6-40DE-AEAF-1FFDE55CEC98}"/>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4"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0" name="TextBox 2">
          <a:extLst xmlns:a="http://schemas.openxmlformats.org/drawingml/2006/main">
            <a:ext uri="{FF2B5EF4-FFF2-40B4-BE49-F238E27FC236}">
              <a16:creationId xmlns:a16="http://schemas.microsoft.com/office/drawing/2014/main" id="{AF900B8A-8FC3-4196-9807-B39F0D85F656}"/>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2"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4"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6"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drawings/drawing6.xml><?xml version="1.0" encoding="utf-8"?>
<c:userShapes xmlns:c="http://schemas.openxmlformats.org/drawingml/2006/chart">
  <cdr:relSizeAnchor xmlns:cdr="http://schemas.openxmlformats.org/drawingml/2006/chartDrawing">
    <cdr:from>
      <cdr:x>0.37775</cdr:x>
      <cdr:y>0</cdr:y>
    </cdr:from>
    <cdr:to>
      <cdr:x>1</cdr:x>
      <cdr:y>0.122</cdr:y>
    </cdr:to>
    <cdr:sp macro="" textlink="">
      <cdr:nvSpPr>
        <cdr:cNvPr id="3" name="TextBox 2"/>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4" name="TextBox 2">
          <a:extLst xmlns:a="http://schemas.openxmlformats.org/drawingml/2006/main">
            <a:ext uri="{FF2B5EF4-FFF2-40B4-BE49-F238E27FC236}">
              <a16:creationId xmlns:a16="http://schemas.microsoft.com/office/drawing/2014/main" id="{23C294D5-B3B2-123E-F323-73379BF19865}"/>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0" name="TextBox 2">
          <a:extLst xmlns:a="http://schemas.openxmlformats.org/drawingml/2006/main">
            <a:ext uri="{FF2B5EF4-FFF2-40B4-BE49-F238E27FC236}">
              <a16:creationId xmlns:a16="http://schemas.microsoft.com/office/drawing/2014/main" id="{FD8B91A2-09C7-7C3A-0406-9D286636574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2"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4"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6" name="TextBox 2">
          <a:extLst xmlns:a="http://schemas.openxmlformats.org/drawingml/2006/main">
            <a:ext uri="{FF2B5EF4-FFF2-40B4-BE49-F238E27FC236}">
              <a16:creationId xmlns:a16="http://schemas.microsoft.com/office/drawing/2014/main" id="{DAB6DDD9-0640-3C3C-434F-73171DDCA008}"/>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2" name="TextBox 2">
          <a:extLst xmlns:a="http://schemas.openxmlformats.org/drawingml/2006/main">
            <a:ext uri="{FF2B5EF4-FFF2-40B4-BE49-F238E27FC236}">
              <a16:creationId xmlns:a16="http://schemas.microsoft.com/office/drawing/2014/main" id="{3DDBFB1B-A989-4840-8D64-35E13402EBDC}"/>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8"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4" name="TextBox 2">
          <a:extLst xmlns:a="http://schemas.openxmlformats.org/drawingml/2006/main">
            <a:ext uri="{FF2B5EF4-FFF2-40B4-BE49-F238E27FC236}">
              <a16:creationId xmlns:a16="http://schemas.microsoft.com/office/drawing/2014/main" id="{8E79AC30-7A6F-EB6C-AA45-996BEE67978E}"/>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0" name="TextBox 2">
          <a:extLst xmlns:a="http://schemas.openxmlformats.org/drawingml/2006/main">
            <a:ext uri="{FF2B5EF4-FFF2-40B4-BE49-F238E27FC236}">
              <a16:creationId xmlns:a16="http://schemas.microsoft.com/office/drawing/2014/main" id="{1DE88B3E-A0D6-4FB9-ADF0-B555A7C209D1}"/>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2" name="TextBox 2">
          <a:extLst xmlns:a="http://schemas.openxmlformats.org/drawingml/2006/main">
            <a:ext uri="{FF2B5EF4-FFF2-40B4-BE49-F238E27FC236}">
              <a16:creationId xmlns:a16="http://schemas.microsoft.com/office/drawing/2014/main" id="{7BD16BCD-B95F-812B-CF76-4EC306BDCAE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8" name="TextBox 2">
          <a:extLst xmlns:a="http://schemas.openxmlformats.org/drawingml/2006/main">
            <a:ext uri="{FF2B5EF4-FFF2-40B4-BE49-F238E27FC236}">
              <a16:creationId xmlns:a16="http://schemas.microsoft.com/office/drawing/2014/main" id="{37EE0C7C-F24C-4A70-B92B-9A423560FE6D}"/>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0" name="TextBox 2">
          <a:extLst xmlns:a="http://schemas.openxmlformats.org/drawingml/2006/main">
            <a:ext uri="{FF2B5EF4-FFF2-40B4-BE49-F238E27FC236}">
              <a16:creationId xmlns:a16="http://schemas.microsoft.com/office/drawing/2014/main" id="{1E7C2DBD-7F37-407B-B427-C87C0A5A4F83}"/>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2" name="TextBox 2">
          <a:extLst xmlns:a="http://schemas.openxmlformats.org/drawingml/2006/main">
            <a:ext uri="{FF2B5EF4-FFF2-40B4-BE49-F238E27FC236}">
              <a16:creationId xmlns:a16="http://schemas.microsoft.com/office/drawing/2014/main" id="{D81AEA26-EB5B-4ABA-8A6F-4B0CA151F082}"/>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4" name="TextBox 2">
          <a:extLst xmlns:a="http://schemas.openxmlformats.org/drawingml/2006/main">
            <a:ext uri="{FF2B5EF4-FFF2-40B4-BE49-F238E27FC236}">
              <a16:creationId xmlns:a16="http://schemas.microsoft.com/office/drawing/2014/main" id="{E0D2692C-08B7-89D7-04DD-D20FC2138F8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70" name="TextBox 2">
          <a:extLst xmlns:a="http://schemas.openxmlformats.org/drawingml/2006/main">
            <a:ext uri="{FF2B5EF4-FFF2-40B4-BE49-F238E27FC236}">
              <a16:creationId xmlns:a16="http://schemas.microsoft.com/office/drawing/2014/main" id="{8988C69A-5C70-C533-B5E4-89548ADBD6E0}"/>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72"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74"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76" name="TextBox 2">
          <a:extLst xmlns:a="http://schemas.openxmlformats.org/drawingml/2006/main">
            <a:ext uri="{FF2B5EF4-FFF2-40B4-BE49-F238E27FC236}">
              <a16:creationId xmlns:a16="http://schemas.microsoft.com/office/drawing/2014/main" id="{AEE1B318-008C-D3EE-0B9B-3454D3AD62CA}"/>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7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8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8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drawings/drawing7.xml><?xml version="1.0" encoding="utf-8"?>
<c:userShapes xmlns:c="http://schemas.openxmlformats.org/drawingml/2006/chart">
  <cdr:relSizeAnchor xmlns:cdr="http://schemas.openxmlformats.org/drawingml/2006/chartDrawing">
    <cdr:from>
      <cdr:x>0.37775</cdr:x>
      <cdr:y>0</cdr:y>
    </cdr:from>
    <cdr:to>
      <cdr:x>1</cdr:x>
      <cdr:y>0.122</cdr:y>
    </cdr:to>
    <cdr:sp macro="" textlink="">
      <cdr:nvSpPr>
        <cdr:cNvPr id="3" name="TextBox 2"/>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4" name="TextBox 2">
          <a:extLst xmlns:a="http://schemas.openxmlformats.org/drawingml/2006/main">
            <a:ext uri="{FF2B5EF4-FFF2-40B4-BE49-F238E27FC236}">
              <a16:creationId xmlns:a16="http://schemas.microsoft.com/office/drawing/2014/main" id="{D37773BC-9918-4BAA-A21A-59984F94A66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6" name="TextBox 2">
          <a:extLst xmlns:a="http://schemas.openxmlformats.org/drawingml/2006/main">
            <a:ext uri="{FF2B5EF4-FFF2-40B4-BE49-F238E27FC236}">
              <a16:creationId xmlns:a16="http://schemas.microsoft.com/office/drawing/2014/main" id="{69593C22-7D44-452F-9AE4-9905DD4C054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2"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0.232</cdr:x>
      <cdr:y>0.01525</cdr:y>
    </cdr:from>
    <cdr:to>
      <cdr:x>1</cdr:x>
      <cdr:y>0.13725</cdr:y>
    </cdr:to>
    <cdr:sp macro="" textlink="">
      <cdr:nvSpPr>
        <cdr:cNvPr id="2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578394" y="44739"/>
          <a:ext cx="5486400" cy="35791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8" name="TextBox 2">
          <a:extLst xmlns:a="http://schemas.openxmlformats.org/drawingml/2006/main">
            <a:ext uri="{FF2B5EF4-FFF2-40B4-BE49-F238E27FC236}">
              <a16:creationId xmlns:a16="http://schemas.microsoft.com/office/drawing/2014/main" id="{90F578A8-8CB6-40DE-AEAF-1FFDE55CEC98}"/>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4"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0" name="TextBox 2">
          <a:extLst xmlns:a="http://schemas.openxmlformats.org/drawingml/2006/main">
            <a:ext uri="{FF2B5EF4-FFF2-40B4-BE49-F238E27FC236}">
              <a16:creationId xmlns:a16="http://schemas.microsoft.com/office/drawing/2014/main" id="{AF900B8A-8FC3-4196-9807-B39F0D85F656}"/>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2"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4"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6"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drawings/drawing8.xml><?xml version="1.0" encoding="utf-8"?>
<c:userShapes xmlns:c="http://schemas.openxmlformats.org/drawingml/2006/chart">
  <cdr:relSizeAnchor xmlns:cdr="http://schemas.openxmlformats.org/drawingml/2006/chartDrawing">
    <cdr:from>
      <cdr:x>0.37775</cdr:x>
      <cdr:y>0</cdr:y>
    </cdr:from>
    <cdr:to>
      <cdr:x>1</cdr:x>
      <cdr:y>0.122</cdr:y>
    </cdr:to>
    <cdr:sp macro="" textlink="">
      <cdr:nvSpPr>
        <cdr:cNvPr id="3" name="TextBox 2"/>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 name="TextBox 2">
          <a:extLst xmlns:a="http://schemas.openxmlformats.org/drawingml/2006/main">
            <a:ext uri="{FF2B5EF4-FFF2-40B4-BE49-F238E27FC236}">
              <a16:creationId xmlns:a16="http://schemas.microsoft.com/office/drawing/2014/main" id="{5BB3A61C-5128-96A2-5351-1FB9A2433F4E}"/>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4" name="TextBox 2">
          <a:extLst xmlns:a="http://schemas.openxmlformats.org/drawingml/2006/main">
            <a:ext uri="{FF2B5EF4-FFF2-40B4-BE49-F238E27FC236}">
              <a16:creationId xmlns:a16="http://schemas.microsoft.com/office/drawing/2014/main" id="{1DE88B3E-A0D6-4FB9-ADF0-B555A7C209D1}"/>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6" name="TextBox 2">
          <a:extLst xmlns:a="http://schemas.openxmlformats.org/drawingml/2006/main">
            <a:ext uri="{FF2B5EF4-FFF2-40B4-BE49-F238E27FC236}">
              <a16:creationId xmlns:a16="http://schemas.microsoft.com/office/drawing/2014/main" id="{860456A0-1FFE-1F28-BFE0-14576834211E}"/>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2" name="TextBox 2">
          <a:extLst xmlns:a="http://schemas.openxmlformats.org/drawingml/2006/main">
            <a:ext uri="{FF2B5EF4-FFF2-40B4-BE49-F238E27FC236}">
              <a16:creationId xmlns:a16="http://schemas.microsoft.com/office/drawing/2014/main" id="{FD8B91A2-09C7-7C3A-0406-9D286636574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8" name="TextBox 2">
          <a:extLst xmlns:a="http://schemas.openxmlformats.org/drawingml/2006/main">
            <a:ext uri="{FF2B5EF4-FFF2-40B4-BE49-F238E27FC236}">
              <a16:creationId xmlns:a16="http://schemas.microsoft.com/office/drawing/2014/main" id="{DAB6DDD9-0640-3C3C-434F-73171DDCA008}"/>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4" name="TextBox 2">
          <a:extLst xmlns:a="http://schemas.openxmlformats.org/drawingml/2006/main">
            <a:ext uri="{FF2B5EF4-FFF2-40B4-BE49-F238E27FC236}">
              <a16:creationId xmlns:a16="http://schemas.microsoft.com/office/drawing/2014/main" id="{3DDBFB1B-A989-4840-8D64-35E13402EBDC}"/>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0" name="TextBox 2">
          <a:extLst xmlns:a="http://schemas.openxmlformats.org/drawingml/2006/main">
            <a:ext uri="{FF2B5EF4-FFF2-40B4-BE49-F238E27FC236}">
              <a16:creationId xmlns:a16="http://schemas.microsoft.com/office/drawing/2014/main" id="{19019432-705E-44B9-A89C-7956A13DB97F}"/>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2"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4"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6" name="TextBox 2">
          <a:extLst xmlns:a="http://schemas.openxmlformats.org/drawingml/2006/main">
            <a:ext uri="{FF2B5EF4-FFF2-40B4-BE49-F238E27FC236}">
              <a16:creationId xmlns:a16="http://schemas.microsoft.com/office/drawing/2014/main" id="{8E79AC30-7A6F-EB6C-AA45-996BEE67978E}"/>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2" name="TextBox 2">
          <a:extLst xmlns:a="http://schemas.openxmlformats.org/drawingml/2006/main">
            <a:ext uri="{FF2B5EF4-FFF2-40B4-BE49-F238E27FC236}">
              <a16:creationId xmlns:a16="http://schemas.microsoft.com/office/drawing/2014/main" id="{1DE88B3E-A0D6-4FB9-ADF0-B555A7C209D1}"/>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drawings/drawing9.xml><?xml version="1.0" encoding="utf-8"?>
<c:userShapes xmlns:c="http://schemas.openxmlformats.org/drawingml/2006/chart">
  <cdr:relSizeAnchor xmlns:cdr="http://schemas.openxmlformats.org/drawingml/2006/chartDrawing">
    <cdr:from>
      <cdr:x>0.37775</cdr:x>
      <cdr:y>0</cdr:y>
    </cdr:from>
    <cdr:to>
      <cdr:x>1</cdr:x>
      <cdr:y>0.122</cdr:y>
    </cdr:to>
    <cdr:sp macro="" textlink="">
      <cdr:nvSpPr>
        <cdr:cNvPr id="3" name="TextBox 2"/>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8" name="TextBox 2">
          <a:extLst xmlns:a="http://schemas.openxmlformats.org/drawingml/2006/main">
            <a:ext uri="{FF2B5EF4-FFF2-40B4-BE49-F238E27FC236}">
              <a16:creationId xmlns:a16="http://schemas.microsoft.com/office/drawing/2014/main" id="{37EE0C7C-F24C-4A70-B92B-9A423560FE6D}"/>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0" name="TextBox 2">
          <a:extLst xmlns:a="http://schemas.openxmlformats.org/drawingml/2006/main">
            <a:ext uri="{FF2B5EF4-FFF2-40B4-BE49-F238E27FC236}">
              <a16:creationId xmlns:a16="http://schemas.microsoft.com/office/drawing/2014/main" id="{1E7C2DBD-7F37-407B-B427-C87C0A5A4F83}"/>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2" name="TextBox 2">
          <a:extLst xmlns:a="http://schemas.openxmlformats.org/drawingml/2006/main">
            <a:ext uri="{FF2B5EF4-FFF2-40B4-BE49-F238E27FC236}">
              <a16:creationId xmlns:a16="http://schemas.microsoft.com/office/drawing/2014/main" id="{D81AEA26-EB5B-4ABA-8A6F-4B0CA151F082}"/>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4" name="TextBox 2">
          <a:extLst xmlns:a="http://schemas.openxmlformats.org/drawingml/2006/main">
            <a:ext uri="{FF2B5EF4-FFF2-40B4-BE49-F238E27FC236}">
              <a16:creationId xmlns:a16="http://schemas.microsoft.com/office/drawing/2014/main" id="{E0D2692C-08B7-89D7-04DD-D20FC2138F8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1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1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0" name="TextBox 2">
          <a:extLst xmlns:a="http://schemas.openxmlformats.org/drawingml/2006/main">
            <a:ext uri="{FF2B5EF4-FFF2-40B4-BE49-F238E27FC236}">
              <a16:creationId xmlns:a16="http://schemas.microsoft.com/office/drawing/2014/main" id="{8988C69A-5C70-C533-B5E4-89548ADBD6E0}"/>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2"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4"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6" name="TextBox 2">
          <a:extLst xmlns:a="http://schemas.openxmlformats.org/drawingml/2006/main">
            <a:ext uri="{FF2B5EF4-FFF2-40B4-BE49-F238E27FC236}">
              <a16:creationId xmlns:a16="http://schemas.microsoft.com/office/drawing/2014/main" id="{AEE1B318-008C-D3EE-0B9B-3454D3AD62CA}"/>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2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2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2" name="TextBox 2">
          <a:extLst xmlns:a="http://schemas.openxmlformats.org/drawingml/2006/main">
            <a:ext uri="{FF2B5EF4-FFF2-40B4-BE49-F238E27FC236}">
              <a16:creationId xmlns:a16="http://schemas.microsoft.com/office/drawing/2014/main" id="{1DE88B3E-A0D6-4FB9-ADF0-B555A7C209D1}"/>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4" name="TextBox 2">
          <a:extLst xmlns:a="http://schemas.openxmlformats.org/drawingml/2006/main">
            <a:ext uri="{FF2B5EF4-FFF2-40B4-BE49-F238E27FC236}">
              <a16:creationId xmlns:a16="http://schemas.microsoft.com/office/drawing/2014/main" id="{2D17EC0E-E89E-B79B-1687-F2FFE67B4C4E}"/>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6"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38"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3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0" name="TextBox 2">
          <a:extLst xmlns:a="http://schemas.openxmlformats.org/drawingml/2006/main">
            <a:ext uri="{FF2B5EF4-FFF2-40B4-BE49-F238E27FC236}">
              <a16:creationId xmlns:a16="http://schemas.microsoft.com/office/drawing/2014/main" id="{37EE0C7C-F24C-4A70-B92B-9A423560FE6D}"/>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2" name="TextBox 2">
          <a:extLst xmlns:a="http://schemas.openxmlformats.org/drawingml/2006/main">
            <a:ext uri="{FF2B5EF4-FFF2-40B4-BE49-F238E27FC236}">
              <a16:creationId xmlns:a16="http://schemas.microsoft.com/office/drawing/2014/main" id="{1E7C2DBD-7F37-407B-B427-C87C0A5A4F83}"/>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4" name="TextBox 2">
          <a:extLst xmlns:a="http://schemas.openxmlformats.org/drawingml/2006/main">
            <a:ext uri="{FF2B5EF4-FFF2-40B4-BE49-F238E27FC236}">
              <a16:creationId xmlns:a16="http://schemas.microsoft.com/office/drawing/2014/main" id="{D81AEA26-EB5B-4ABA-8A6F-4B0CA151F082}"/>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6" name="TextBox 2">
          <a:extLst xmlns:a="http://schemas.openxmlformats.org/drawingml/2006/main">
            <a:ext uri="{FF2B5EF4-FFF2-40B4-BE49-F238E27FC236}">
              <a16:creationId xmlns:a16="http://schemas.microsoft.com/office/drawing/2014/main" id="{E0D2692C-08B7-89D7-04DD-D20FC2138F8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48"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4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0"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2" name="TextBox 2">
          <a:extLst xmlns:a="http://schemas.openxmlformats.org/drawingml/2006/main">
            <a:ext uri="{FF2B5EF4-FFF2-40B4-BE49-F238E27FC236}">
              <a16:creationId xmlns:a16="http://schemas.microsoft.com/office/drawing/2014/main" id="{8988C69A-5C70-C533-B5E4-89548ADBD6E0}"/>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4"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6"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7"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58" name="TextBox 2">
          <a:extLst xmlns:a="http://schemas.openxmlformats.org/drawingml/2006/main">
            <a:ext uri="{FF2B5EF4-FFF2-40B4-BE49-F238E27FC236}">
              <a16:creationId xmlns:a16="http://schemas.microsoft.com/office/drawing/2014/main" id="{AEE1B318-008C-D3EE-0B9B-3454D3AD62CA}"/>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59"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0" name="TextBox 2">
          <a:extLst xmlns:a="http://schemas.openxmlformats.org/drawingml/2006/main">
            <a:ext uri="{FF2B5EF4-FFF2-40B4-BE49-F238E27FC236}">
              <a16:creationId xmlns:a16="http://schemas.microsoft.com/office/drawing/2014/main" id="{CCFE1EC4-BFFB-4D65-8ED8-32C5378646B7}"/>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1"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2" name="TextBox 2">
          <a:extLst xmlns:a="http://schemas.openxmlformats.org/drawingml/2006/main">
            <a:ext uri="{FF2B5EF4-FFF2-40B4-BE49-F238E27FC236}">
              <a16:creationId xmlns:a16="http://schemas.microsoft.com/office/drawing/2014/main" id="{0D981F4B-6C90-43D8-B5A7-F2ED500D5CD4}"/>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3"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0.37775</cdr:x>
      <cdr:y>0</cdr:y>
    </cdr:from>
    <cdr:to>
      <cdr:x>1</cdr:x>
      <cdr:y>0.122</cdr:y>
    </cdr:to>
    <cdr:sp macro="" textlink="">
      <cdr:nvSpPr>
        <cdr:cNvPr id="64" name="TextBox 2">
          <a:extLst xmlns:a="http://schemas.openxmlformats.org/drawingml/2006/main">
            <a:ext uri="{FF2B5EF4-FFF2-40B4-BE49-F238E27FC236}">
              <a16:creationId xmlns:a16="http://schemas.microsoft.com/office/drawing/2014/main" id="{1DE88B3E-A0D6-4FB9-ADF0-B555A7C209D1}"/>
            </a:ext>
          </a:extLst>
        </cdr:cNvPr>
        <cdr:cNvSpPr txBox="1"/>
      </cdr:nvSpPr>
      <cdr:spPr>
        <a:xfrm xmlns:a="http://schemas.openxmlformats.org/drawingml/2006/main">
          <a:off x="3482667" y="0"/>
          <a:ext cx="5736836" cy="6361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0.36093</cdr:x>
      <cdr:y>0.01525</cdr:y>
    </cdr:from>
    <cdr:to>
      <cdr:x>0.98318</cdr:x>
      <cdr:y>0.13725</cdr:y>
    </cdr:to>
    <cdr:sp macro="" textlink="">
      <cdr:nvSpPr>
        <cdr:cNvPr id="65" name="TextBox 2">
          <a:extLst xmlns:a="http://schemas.openxmlformats.org/drawingml/2006/main">
            <a:ext uri="{FF2B5EF4-FFF2-40B4-BE49-F238E27FC236}">
              <a16:creationId xmlns:a16="http://schemas.microsoft.com/office/drawing/2014/main" id="{515706D7-1DB7-4C4D-82C4-A1660388A66F}"/>
            </a:ext>
          </a:extLst>
        </cdr:cNvPr>
        <cdr:cNvSpPr txBox="1"/>
      </cdr:nvSpPr>
      <cdr:spPr>
        <a:xfrm xmlns:a="http://schemas.openxmlformats.org/drawingml/2006/main">
          <a:off x="2657474" y="66675"/>
          <a:ext cx="4581525"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53D6B7-3CE9-4AF7-B25D-0737E79683C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353A2B32-614E-4630-8F08-DDE03866876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90A37C9-6640-4873-8656-8D1867B34090}" type="datetimeFigureOut">
              <a:rPr lang="en-US" smtClean="0"/>
              <a:t>8/23/2022</a:t>
            </a:fld>
            <a:endParaRPr lang="en-US" dirty="0"/>
          </a:p>
        </p:txBody>
      </p:sp>
      <p:sp>
        <p:nvSpPr>
          <p:cNvPr id="4" name="Footer Placeholder 3">
            <a:extLst>
              <a:ext uri="{FF2B5EF4-FFF2-40B4-BE49-F238E27FC236}">
                <a16:creationId xmlns:a16="http://schemas.microsoft.com/office/drawing/2014/main" id="{EA4E826C-079A-400E-9628-EB2523E0A97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EEA0746-56EC-414D-8909-ABAD465090C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07762FE-85C1-44EB-ADDC-BFCCBF2BA4D1}" type="slidenum">
              <a:rPr lang="en-US" smtClean="0"/>
              <a:t>‹#›</a:t>
            </a:fld>
            <a:endParaRPr lang="en-US" dirty="0"/>
          </a:p>
        </p:txBody>
      </p:sp>
    </p:spTree>
    <p:extLst>
      <p:ext uri="{BB962C8B-B14F-4D97-AF65-F5344CB8AC3E}">
        <p14:creationId xmlns:p14="http://schemas.microsoft.com/office/powerpoint/2010/main" val="1219058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27CA52-1ACC-1344-90A4-6AB164CBEDD0}" type="datetimeFigureOut">
              <a:rPr lang="en-US" smtClean="0"/>
              <a:t>8/23/2022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7A1B92-7784-A145-9713-69F07AE019D2}" type="slidenum">
              <a:rPr lang="en-US" smtClean="0"/>
              <a:t>‹#›</a:t>
            </a:fld>
            <a:endParaRPr lang="en-US" dirty="0"/>
          </a:p>
        </p:txBody>
      </p:sp>
    </p:spTree>
    <p:extLst>
      <p:ext uri="{BB962C8B-B14F-4D97-AF65-F5344CB8AC3E}">
        <p14:creationId xmlns:p14="http://schemas.microsoft.com/office/powerpoint/2010/main" val="327124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 agencies </a:t>
            </a:r>
          </a:p>
        </p:txBody>
      </p:sp>
      <p:sp>
        <p:nvSpPr>
          <p:cNvPr id="4" name="Slide Number Placeholder 3"/>
          <p:cNvSpPr>
            <a:spLocks noGrp="1"/>
          </p:cNvSpPr>
          <p:nvPr>
            <p:ph type="sldNum" sz="quarter" idx="5"/>
          </p:nvPr>
        </p:nvSpPr>
        <p:spPr/>
        <p:txBody>
          <a:bodyPr/>
          <a:lstStyle/>
          <a:p>
            <a:fld id="{6F7A1B92-7784-A145-9713-69F07AE019D2}" type="slidenum">
              <a:rPr lang="en-US" smtClean="0"/>
              <a:t>12</a:t>
            </a:fld>
            <a:endParaRPr lang="en-US" dirty="0"/>
          </a:p>
        </p:txBody>
      </p:sp>
    </p:spTree>
    <p:extLst>
      <p:ext uri="{BB962C8B-B14F-4D97-AF65-F5344CB8AC3E}">
        <p14:creationId xmlns:p14="http://schemas.microsoft.com/office/powerpoint/2010/main" val="3581384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A8D7680D-E7C8-7643-BEFD-F7A179B77B7C}"/>
              </a:ext>
            </a:extLst>
          </p:cNvPr>
          <p:cNvSpPr/>
          <p:nvPr/>
        </p:nvSpPr>
        <p:spPr>
          <a:xfrm>
            <a:off x="1" y="-9427"/>
            <a:ext cx="3643829" cy="63897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anchor="ctr"/>
          <a:lstStyle/>
          <a:p>
            <a:pPr algn="ctr" eaLnBrk="1" fontAlgn="auto" hangingPunct="1">
              <a:spcBef>
                <a:spcPts val="0"/>
              </a:spcBef>
              <a:spcAft>
                <a:spcPts val="0"/>
              </a:spcAft>
              <a:defRPr/>
            </a:pPr>
            <a:endParaRPr lang="en-US" sz="1350" dirty="0"/>
          </a:p>
        </p:txBody>
      </p:sp>
      <p:sp>
        <p:nvSpPr>
          <p:cNvPr id="5" name="Picture Placeholder 4">
            <a:extLst>
              <a:ext uri="{FF2B5EF4-FFF2-40B4-BE49-F238E27FC236}">
                <a16:creationId xmlns:a16="http://schemas.microsoft.com/office/drawing/2014/main" id="{61E9240D-8DC8-9444-8E0C-74703A718426}"/>
              </a:ext>
            </a:extLst>
          </p:cNvPr>
          <p:cNvSpPr>
            <a:spLocks noGrp="1"/>
          </p:cNvSpPr>
          <p:nvPr>
            <p:ph type="pic" sz="quarter" idx="21"/>
          </p:nvPr>
        </p:nvSpPr>
        <p:spPr>
          <a:xfrm>
            <a:off x="3643829" y="-18854"/>
            <a:ext cx="5500170" cy="6356621"/>
          </a:xfrm>
          <a:solidFill>
            <a:schemeClr val="bg2"/>
          </a:solidFill>
        </p:spPr>
        <p:txBody>
          <a:bodyPr anchor="ctr" anchorCtr="0"/>
          <a:lstStyle>
            <a:lvl1pPr algn="ctr">
              <a:defRPr>
                <a:solidFill>
                  <a:srgbClr val="FF0000"/>
                </a:solidFill>
              </a:defRPr>
            </a:lvl1pPr>
          </a:lstStyle>
          <a:p>
            <a:r>
              <a:rPr lang="en-US" dirty="0"/>
              <a:t>Click icon to add picture</a:t>
            </a:r>
          </a:p>
        </p:txBody>
      </p:sp>
      <p:cxnSp>
        <p:nvCxnSpPr>
          <p:cNvPr id="7" name="Straight Connector 6">
            <a:extLst>
              <a:ext uri="{FF2B5EF4-FFF2-40B4-BE49-F238E27FC236}">
                <a16:creationId xmlns:a16="http://schemas.microsoft.com/office/drawing/2014/main" id="{DDCD893F-4580-B544-83D6-ED7E385EA0E6}"/>
              </a:ext>
            </a:extLst>
          </p:cNvPr>
          <p:cNvCxnSpPr>
            <a:cxnSpLocks/>
          </p:cNvCxnSpPr>
          <p:nvPr/>
        </p:nvCxnSpPr>
        <p:spPr>
          <a:xfrm>
            <a:off x="281375" y="1010339"/>
            <a:ext cx="3086100" cy="0"/>
          </a:xfrm>
          <a:prstGeom prst="line">
            <a:avLst/>
          </a:prstGeom>
          <a:ln w="101600">
            <a:solidFill>
              <a:schemeClr val="bg2"/>
            </a:solidFill>
          </a:ln>
        </p:spPr>
        <p:style>
          <a:lnRef idx="1">
            <a:schemeClr val="accent1"/>
          </a:lnRef>
          <a:fillRef idx="0">
            <a:schemeClr val="accent1"/>
          </a:fillRef>
          <a:effectRef idx="0">
            <a:schemeClr val="accent1"/>
          </a:effectRef>
          <a:fontRef idx="minor">
            <a:schemeClr val="tx1"/>
          </a:fontRef>
        </p:style>
      </p:cxnSp>
      <p:sp>
        <p:nvSpPr>
          <p:cNvPr id="20" name="Text Placeholder 21">
            <a:extLst>
              <a:ext uri="{FF2B5EF4-FFF2-40B4-BE49-F238E27FC236}">
                <a16:creationId xmlns:a16="http://schemas.microsoft.com/office/drawing/2014/main" id="{3B8C66D2-8B0E-D644-958B-ADC9E569A62A}"/>
              </a:ext>
            </a:extLst>
          </p:cNvPr>
          <p:cNvSpPr>
            <a:spLocks noGrp="1"/>
          </p:cNvSpPr>
          <p:nvPr>
            <p:ph type="body" sz="quarter" idx="11" hasCustomPrompt="1"/>
          </p:nvPr>
        </p:nvSpPr>
        <p:spPr>
          <a:xfrm>
            <a:off x="296235" y="1230678"/>
            <a:ext cx="3062977" cy="2294721"/>
          </a:xfrm>
        </p:spPr>
        <p:txBody>
          <a:bodyPr anchor="t" anchorCtr="0">
            <a:normAutofit/>
          </a:bodyPr>
          <a:lstStyle>
            <a:lvl1pPr marL="0" indent="0">
              <a:buNone/>
              <a:defRPr sz="2800" b="1">
                <a:solidFill>
                  <a:schemeClr val="tx1"/>
                </a:solidFill>
              </a:defRPr>
            </a:lvl1pPr>
          </a:lstStyle>
          <a:p>
            <a:pPr lvl="0"/>
            <a:r>
              <a:rPr lang="en-US" dirty="0"/>
              <a:t>2019 Community Employment </a:t>
            </a:r>
          </a:p>
          <a:p>
            <a:pPr lvl="0"/>
            <a:r>
              <a:rPr lang="en-US" dirty="0"/>
              <a:t>Outcomes Evaluation</a:t>
            </a:r>
          </a:p>
        </p:txBody>
      </p:sp>
      <p:sp>
        <p:nvSpPr>
          <p:cNvPr id="21" name="Text Placeholder 21">
            <a:extLst>
              <a:ext uri="{FF2B5EF4-FFF2-40B4-BE49-F238E27FC236}">
                <a16:creationId xmlns:a16="http://schemas.microsoft.com/office/drawing/2014/main" id="{F41F2469-CF29-2044-8249-860BE15EF3D7}"/>
              </a:ext>
            </a:extLst>
          </p:cNvPr>
          <p:cNvSpPr>
            <a:spLocks noGrp="1"/>
          </p:cNvSpPr>
          <p:nvPr>
            <p:ph type="body" sz="quarter" idx="19" hasCustomPrompt="1"/>
          </p:nvPr>
        </p:nvSpPr>
        <p:spPr>
          <a:xfrm>
            <a:off x="296235" y="3756754"/>
            <a:ext cx="3062977" cy="1167787"/>
          </a:xfrm>
        </p:spPr>
        <p:txBody>
          <a:bodyPr anchor="t" anchorCtr="0">
            <a:normAutofit/>
          </a:bodyPr>
          <a:lstStyle>
            <a:lvl1pPr marL="0" indent="0">
              <a:buNone/>
              <a:defRPr sz="1800" b="1">
                <a:solidFill>
                  <a:schemeClr val="tx1"/>
                </a:solidFill>
              </a:defRPr>
            </a:lvl1pPr>
          </a:lstStyle>
          <a:p>
            <a:pPr lvl="0"/>
            <a:r>
              <a:rPr lang="en-US" dirty="0"/>
              <a:t>Polk County Health Services</a:t>
            </a:r>
          </a:p>
        </p:txBody>
      </p:sp>
      <p:sp>
        <p:nvSpPr>
          <p:cNvPr id="23" name="Text Placeholder 21">
            <a:extLst>
              <a:ext uri="{FF2B5EF4-FFF2-40B4-BE49-F238E27FC236}">
                <a16:creationId xmlns:a16="http://schemas.microsoft.com/office/drawing/2014/main" id="{04E17178-3A66-6644-B095-68F890E50C32}"/>
              </a:ext>
            </a:extLst>
          </p:cNvPr>
          <p:cNvSpPr>
            <a:spLocks noGrp="1"/>
          </p:cNvSpPr>
          <p:nvPr>
            <p:ph type="body" sz="quarter" idx="20" hasCustomPrompt="1"/>
          </p:nvPr>
        </p:nvSpPr>
        <p:spPr>
          <a:xfrm>
            <a:off x="296235" y="5871992"/>
            <a:ext cx="3062977" cy="418640"/>
          </a:xfrm>
        </p:spPr>
        <p:txBody>
          <a:bodyPr anchor="t" anchorCtr="0">
            <a:normAutofit/>
          </a:bodyPr>
          <a:lstStyle>
            <a:lvl1pPr marL="0" indent="0">
              <a:buNone/>
              <a:defRPr sz="1500" b="1">
                <a:solidFill>
                  <a:schemeClr val="tx1"/>
                </a:solidFill>
              </a:defRPr>
            </a:lvl1pPr>
          </a:lstStyle>
          <a:p>
            <a:pPr lvl="0"/>
            <a:r>
              <a:rPr lang="en-US" dirty="0"/>
              <a:t>May 26, 2020</a:t>
            </a:r>
          </a:p>
        </p:txBody>
      </p:sp>
      <p:sp>
        <p:nvSpPr>
          <p:cNvPr id="31" name="Footer Placeholder 6">
            <a:extLst>
              <a:ext uri="{FF2B5EF4-FFF2-40B4-BE49-F238E27FC236}">
                <a16:creationId xmlns:a16="http://schemas.microsoft.com/office/drawing/2014/main" id="{B7F2E224-3E28-734C-8581-2AE71B6C884A}"/>
              </a:ext>
            </a:extLst>
          </p:cNvPr>
          <p:cNvSpPr>
            <a:spLocks noGrp="1"/>
          </p:cNvSpPr>
          <p:nvPr>
            <p:ph type="ftr" sz="quarter" idx="10"/>
          </p:nvPr>
        </p:nvSpPr>
        <p:spPr>
          <a:xfrm>
            <a:off x="294894" y="6389784"/>
            <a:ext cx="4774370" cy="434148"/>
          </a:xfrm>
          <a:prstGeom prst="rect">
            <a:avLst/>
          </a:prstGeom>
        </p:spPr>
        <p:txBody>
          <a:bodyPr/>
          <a:lstStyle/>
          <a:p>
            <a:r>
              <a:rPr lang="en-US" dirty="0"/>
              <a:t>Law, Health Policy &amp; Disability Center</a:t>
            </a:r>
          </a:p>
        </p:txBody>
      </p:sp>
    </p:spTree>
    <p:extLst>
      <p:ext uri="{BB962C8B-B14F-4D97-AF65-F5344CB8AC3E}">
        <p14:creationId xmlns:p14="http://schemas.microsoft.com/office/powerpoint/2010/main" val="3405527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asic Bullets 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CFBD3-7012-E344-8CD9-02DDF7B6D9AF}"/>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ACBBA8B-5C71-6241-BCD3-E43501C0B9B0}"/>
              </a:ext>
            </a:extLst>
          </p:cNvPr>
          <p:cNvSpPr>
            <a:spLocks noGrp="1"/>
          </p:cNvSpPr>
          <p:nvPr>
            <p:ph idx="1"/>
          </p:nvPr>
        </p:nvSpPr>
        <p:spPr>
          <a:xfrm>
            <a:off x="628650" y="1825625"/>
            <a:ext cx="5025213" cy="4351338"/>
          </a:xfrm>
        </p:spPr>
        <p:txBody>
          <a:bodyPr/>
          <a:lstStyle>
            <a:lvl1pPr>
              <a:spcAft>
                <a:spcPts val="450"/>
              </a:spcAft>
              <a:defRPr sz="2400"/>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6">
            <a:extLst>
              <a:ext uri="{FF2B5EF4-FFF2-40B4-BE49-F238E27FC236}">
                <a16:creationId xmlns:a16="http://schemas.microsoft.com/office/drawing/2014/main" id="{FBAA54C5-966A-2547-ADF1-C8A29D9AAEA6}"/>
              </a:ext>
            </a:extLst>
          </p:cNvPr>
          <p:cNvSpPr>
            <a:spLocks noGrp="1"/>
          </p:cNvSpPr>
          <p:nvPr>
            <p:ph type="ftr" sz="quarter" idx="10"/>
          </p:nvPr>
        </p:nvSpPr>
        <p:spPr>
          <a:xfrm>
            <a:off x="294894" y="6391656"/>
            <a:ext cx="5134946" cy="434148"/>
          </a:xfrm>
          <a:prstGeom prst="rect">
            <a:avLst/>
          </a:prstGeom>
        </p:spPr>
        <p:txBody>
          <a:bodyPr/>
          <a:lstStyle/>
          <a:p>
            <a:r>
              <a:rPr lang="en-US" dirty="0"/>
              <a:t>Law, Health Policy &amp; Disability Center</a:t>
            </a:r>
          </a:p>
        </p:txBody>
      </p:sp>
      <p:sp>
        <p:nvSpPr>
          <p:cNvPr id="5" name="Picture Placeholder 4">
            <a:extLst>
              <a:ext uri="{FF2B5EF4-FFF2-40B4-BE49-F238E27FC236}">
                <a16:creationId xmlns:a16="http://schemas.microsoft.com/office/drawing/2014/main" id="{64A74C90-07AF-2A4B-B930-56D31F5072F0}"/>
              </a:ext>
            </a:extLst>
          </p:cNvPr>
          <p:cNvSpPr>
            <a:spLocks noGrp="1"/>
          </p:cNvSpPr>
          <p:nvPr>
            <p:ph type="pic" sz="quarter" idx="11"/>
          </p:nvPr>
        </p:nvSpPr>
        <p:spPr>
          <a:xfrm>
            <a:off x="5749528" y="1797051"/>
            <a:ext cx="3046256" cy="3625555"/>
          </a:xfrm>
        </p:spPr>
        <p:txBody>
          <a:bodyPr/>
          <a:lstStyle>
            <a:lvl1pPr marL="0" indent="0" algn="ctr">
              <a:buNone/>
              <a:defRPr/>
            </a:lvl1pPr>
          </a:lstStyle>
          <a:p>
            <a:r>
              <a:rPr lang="en-US" dirty="0"/>
              <a:t>Click icon to add picture</a:t>
            </a:r>
          </a:p>
        </p:txBody>
      </p:sp>
    </p:spTree>
    <p:extLst>
      <p:ext uri="{BB962C8B-B14F-4D97-AF65-F5344CB8AC3E}">
        <p14:creationId xmlns:p14="http://schemas.microsoft.com/office/powerpoint/2010/main" val="2596455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asic Bulle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CFBD3-7012-E344-8CD9-02DDF7B6D9AF}"/>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ACBBA8B-5C71-6241-BCD3-E43501C0B9B0}"/>
              </a:ext>
            </a:extLst>
          </p:cNvPr>
          <p:cNvSpPr>
            <a:spLocks noGrp="1"/>
          </p:cNvSpPr>
          <p:nvPr>
            <p:ph idx="1"/>
          </p:nvPr>
        </p:nvSpPr>
        <p:spPr>
          <a:xfrm>
            <a:off x="628650" y="1825625"/>
            <a:ext cx="7886700" cy="4351338"/>
          </a:xfrm>
        </p:spPr>
        <p:txBody>
          <a:bodyPr/>
          <a:lstStyle>
            <a:lvl1pPr>
              <a:spcAft>
                <a:spcPts val="450"/>
              </a:spcAft>
              <a:defRPr sz="2400"/>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6">
            <a:extLst>
              <a:ext uri="{FF2B5EF4-FFF2-40B4-BE49-F238E27FC236}">
                <a16:creationId xmlns:a16="http://schemas.microsoft.com/office/drawing/2014/main" id="{FBAA54C5-966A-2547-ADF1-C8A29D9AAEA6}"/>
              </a:ext>
            </a:extLst>
          </p:cNvPr>
          <p:cNvSpPr>
            <a:spLocks noGrp="1"/>
          </p:cNvSpPr>
          <p:nvPr>
            <p:ph type="ftr" sz="quarter" idx="10"/>
          </p:nvPr>
        </p:nvSpPr>
        <p:spPr>
          <a:xfrm>
            <a:off x="294894" y="6391656"/>
            <a:ext cx="5283417" cy="434148"/>
          </a:xfrm>
          <a:prstGeom prst="rect">
            <a:avLst/>
          </a:prstGeom>
        </p:spPr>
        <p:txBody>
          <a:bodyPr/>
          <a:lstStyle/>
          <a:p>
            <a:r>
              <a:rPr lang="en-US" dirty="0"/>
              <a:t>Law, Health Policy &amp; Disability Center</a:t>
            </a:r>
          </a:p>
        </p:txBody>
      </p:sp>
    </p:spTree>
    <p:extLst>
      <p:ext uri="{BB962C8B-B14F-4D97-AF65-F5344CB8AC3E}">
        <p14:creationId xmlns:p14="http://schemas.microsoft.com/office/powerpoint/2010/main" val="1486452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ullet Slide - Arrow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CFBD3-7012-E344-8CD9-02DDF7B6D9AF}"/>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ACBBA8B-5C71-6241-BCD3-E43501C0B9B0}"/>
              </a:ext>
            </a:extLst>
          </p:cNvPr>
          <p:cNvSpPr>
            <a:spLocks noGrp="1"/>
          </p:cNvSpPr>
          <p:nvPr>
            <p:ph idx="1"/>
          </p:nvPr>
        </p:nvSpPr>
        <p:spPr>
          <a:xfrm>
            <a:off x="628650" y="1825625"/>
            <a:ext cx="7886700" cy="4351338"/>
          </a:xfrm>
        </p:spPr>
        <p:txBody>
          <a:bodyPr/>
          <a:lstStyle>
            <a:lvl1pPr marL="305991" indent="-298847">
              <a:spcAft>
                <a:spcPts val="450"/>
              </a:spcAft>
              <a:buSzPct val="105000"/>
              <a:buFontTx/>
              <a:buBlip>
                <a:blip r:embed="rId2"/>
              </a:buBlip>
              <a:tabLst/>
              <a:defRPr sz="24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a:extLst>
              <a:ext uri="{FF2B5EF4-FFF2-40B4-BE49-F238E27FC236}">
                <a16:creationId xmlns:a16="http://schemas.microsoft.com/office/drawing/2014/main" id="{FBAA54C5-966A-2547-ADF1-C8A29D9AAEA6}"/>
              </a:ext>
            </a:extLst>
          </p:cNvPr>
          <p:cNvSpPr>
            <a:spLocks noGrp="1"/>
          </p:cNvSpPr>
          <p:nvPr>
            <p:ph type="ftr" sz="quarter" idx="10"/>
          </p:nvPr>
        </p:nvSpPr>
        <p:spPr>
          <a:xfrm>
            <a:off x="294894" y="6389784"/>
            <a:ext cx="4823861" cy="434148"/>
          </a:xfrm>
          <a:prstGeom prst="rect">
            <a:avLst/>
          </a:prstGeom>
        </p:spPr>
        <p:txBody>
          <a:bodyPr/>
          <a:lstStyle/>
          <a:p>
            <a:r>
              <a:rPr lang="en-US" dirty="0"/>
              <a:t>Law, Health Policy &amp; Disability Center</a:t>
            </a:r>
          </a:p>
        </p:txBody>
      </p:sp>
    </p:spTree>
    <p:extLst>
      <p:ext uri="{BB962C8B-B14F-4D97-AF65-F5344CB8AC3E}">
        <p14:creationId xmlns:p14="http://schemas.microsoft.com/office/powerpoint/2010/main" val="3314519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Bullet Slide - Checkmark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CFBD3-7012-E344-8CD9-02DDF7B6D9AF}"/>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ACBBA8B-5C71-6241-BCD3-E43501C0B9B0}"/>
              </a:ext>
            </a:extLst>
          </p:cNvPr>
          <p:cNvSpPr>
            <a:spLocks noGrp="1"/>
          </p:cNvSpPr>
          <p:nvPr>
            <p:ph idx="1"/>
          </p:nvPr>
        </p:nvSpPr>
        <p:spPr>
          <a:xfrm>
            <a:off x="628650" y="1825625"/>
            <a:ext cx="7886700" cy="4351338"/>
          </a:xfrm>
        </p:spPr>
        <p:txBody>
          <a:bodyPr/>
          <a:lstStyle>
            <a:lvl1pPr marL="305991" indent="-298847">
              <a:spcAft>
                <a:spcPts val="450"/>
              </a:spcAft>
              <a:buSzPct val="105000"/>
              <a:buFontTx/>
              <a:buBlip>
                <a:blip r:embed="rId2"/>
              </a:buBlip>
              <a:tabLst/>
              <a:defRPr sz="24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a:extLst>
              <a:ext uri="{FF2B5EF4-FFF2-40B4-BE49-F238E27FC236}">
                <a16:creationId xmlns:a16="http://schemas.microsoft.com/office/drawing/2014/main" id="{FBAA54C5-966A-2547-ADF1-C8A29D9AAEA6}"/>
              </a:ext>
            </a:extLst>
          </p:cNvPr>
          <p:cNvSpPr>
            <a:spLocks noGrp="1"/>
          </p:cNvSpPr>
          <p:nvPr>
            <p:ph type="ftr" sz="quarter" idx="10"/>
          </p:nvPr>
        </p:nvSpPr>
        <p:spPr>
          <a:xfrm>
            <a:off x="294894" y="6389784"/>
            <a:ext cx="4979404" cy="434148"/>
          </a:xfrm>
          <a:prstGeom prst="rect">
            <a:avLst/>
          </a:prstGeom>
        </p:spPr>
        <p:txBody>
          <a:bodyPr/>
          <a:lstStyle/>
          <a:p>
            <a:r>
              <a:rPr lang="en-US" dirty="0"/>
              <a:t>Law, Health Policy &amp; Disability Center</a:t>
            </a:r>
          </a:p>
        </p:txBody>
      </p:sp>
    </p:spTree>
    <p:extLst>
      <p:ext uri="{BB962C8B-B14F-4D97-AF65-F5344CB8AC3E}">
        <p14:creationId xmlns:p14="http://schemas.microsoft.com/office/powerpoint/2010/main" val="2014040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lumn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B4A94-DAEA-0B4D-A560-6B0D29C982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27F293-DDBE-6C43-B409-42B316BDC2C6}"/>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610BAA6-F216-4E47-A454-29DB58A39235}"/>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901AAA60-DAB6-0A4B-BBB9-1D32AB9AC53C}"/>
              </a:ext>
            </a:extLst>
          </p:cNvPr>
          <p:cNvSpPr>
            <a:spLocks noGrp="1"/>
          </p:cNvSpPr>
          <p:nvPr>
            <p:ph type="ftr" sz="quarter" idx="10"/>
          </p:nvPr>
        </p:nvSpPr>
        <p:spPr>
          <a:xfrm>
            <a:off x="294894" y="6391656"/>
            <a:ext cx="4760230" cy="434148"/>
          </a:xfrm>
          <a:prstGeom prst="rect">
            <a:avLst/>
          </a:prstGeom>
        </p:spPr>
        <p:txBody>
          <a:bodyPr/>
          <a:lstStyle/>
          <a:p>
            <a:r>
              <a:rPr lang="en-US" dirty="0"/>
              <a:t>Law, Health Policy &amp; Disability Center</a:t>
            </a:r>
          </a:p>
        </p:txBody>
      </p:sp>
    </p:spTree>
    <p:extLst>
      <p:ext uri="{BB962C8B-B14F-4D97-AF65-F5344CB8AC3E}">
        <p14:creationId xmlns:p14="http://schemas.microsoft.com/office/powerpoint/2010/main" val="2320759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ection Divider with Photo Backgroun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73CE28F-38A5-DE42-9231-928F7032A23D}"/>
              </a:ext>
            </a:extLst>
          </p:cNvPr>
          <p:cNvSpPr>
            <a:spLocks noGrp="1"/>
          </p:cNvSpPr>
          <p:nvPr>
            <p:ph type="ftr" sz="quarter" idx="10"/>
          </p:nvPr>
        </p:nvSpPr>
        <p:spPr>
          <a:xfrm>
            <a:off x="294894" y="6391656"/>
            <a:ext cx="5509661" cy="434148"/>
          </a:xfrm>
          <a:prstGeom prst="rect">
            <a:avLst/>
          </a:prstGeom>
        </p:spPr>
        <p:txBody>
          <a:bodyPr/>
          <a:lstStyle/>
          <a:p>
            <a:r>
              <a:rPr lang="en-US" dirty="0"/>
              <a:t>Law, Health Policy &amp; Disability Center</a:t>
            </a:r>
          </a:p>
        </p:txBody>
      </p:sp>
      <p:sp>
        <p:nvSpPr>
          <p:cNvPr id="5" name="Picture Placeholder 4">
            <a:extLst>
              <a:ext uri="{FF2B5EF4-FFF2-40B4-BE49-F238E27FC236}">
                <a16:creationId xmlns:a16="http://schemas.microsoft.com/office/drawing/2014/main" id="{06CB8017-7E7F-9B49-9B4B-B9336EB3F2BF}"/>
              </a:ext>
            </a:extLst>
          </p:cNvPr>
          <p:cNvSpPr>
            <a:spLocks noGrp="1"/>
          </p:cNvSpPr>
          <p:nvPr>
            <p:ph type="pic" sz="quarter" idx="11"/>
          </p:nvPr>
        </p:nvSpPr>
        <p:spPr>
          <a:xfrm>
            <a:off x="0" y="0"/>
            <a:ext cx="9144000" cy="6334813"/>
          </a:xfrm>
        </p:spPr>
        <p:txBody>
          <a:bodyPr anchor="ctr" anchorCtr="0"/>
          <a:lstStyle>
            <a:lvl1pPr algn="ctr">
              <a:defRPr/>
            </a:lvl1pPr>
          </a:lstStyle>
          <a:p>
            <a:r>
              <a:rPr lang="en-US" dirty="0"/>
              <a:t>Click icon to add picture</a:t>
            </a:r>
          </a:p>
        </p:txBody>
      </p:sp>
      <p:sp>
        <p:nvSpPr>
          <p:cNvPr id="7" name="Text Placeholder 6">
            <a:extLst>
              <a:ext uri="{FF2B5EF4-FFF2-40B4-BE49-F238E27FC236}">
                <a16:creationId xmlns:a16="http://schemas.microsoft.com/office/drawing/2014/main" id="{4BDF2F51-43AF-EB4F-AFBB-B545D7ECB4CD}"/>
              </a:ext>
            </a:extLst>
          </p:cNvPr>
          <p:cNvSpPr>
            <a:spLocks noGrp="1"/>
          </p:cNvSpPr>
          <p:nvPr>
            <p:ph type="body" sz="quarter" idx="12" hasCustomPrompt="1"/>
          </p:nvPr>
        </p:nvSpPr>
        <p:spPr>
          <a:xfrm>
            <a:off x="1304925" y="1613789"/>
            <a:ext cx="2100575" cy="507831"/>
          </a:xfrm>
          <a:solidFill>
            <a:schemeClr val="accent1"/>
          </a:solidFill>
        </p:spPr>
        <p:txBody>
          <a:bodyPr vert="horz" wrap="none" lIns="91440" anchor="ctr" anchorCtr="0">
            <a:spAutoFit/>
          </a:bodyPr>
          <a:lstStyle>
            <a:lvl1pPr marL="0" indent="0">
              <a:buNone/>
              <a:defRPr sz="3000" b="1"/>
            </a:lvl1pPr>
            <a:lvl2pPr marL="342900" indent="0">
              <a:buNone/>
              <a:defRPr/>
            </a:lvl2pPr>
            <a:lvl3pPr marL="685800" indent="0">
              <a:buNone/>
              <a:defRPr/>
            </a:lvl3pPr>
            <a:lvl4pPr marL="1028700" indent="0">
              <a:buNone/>
              <a:defRPr/>
            </a:lvl4pPr>
            <a:lvl5pPr marL="1371600" indent="0">
              <a:buNone/>
              <a:defRPr/>
            </a:lvl5pPr>
          </a:lstStyle>
          <a:p>
            <a:pPr lvl="0"/>
            <a:r>
              <a:rPr lang="en-US" dirty="0"/>
              <a:t>Insert Text</a:t>
            </a:r>
          </a:p>
        </p:txBody>
      </p:sp>
    </p:spTree>
    <p:extLst>
      <p:ext uri="{BB962C8B-B14F-4D97-AF65-F5344CB8AC3E}">
        <p14:creationId xmlns:p14="http://schemas.microsoft.com/office/powerpoint/2010/main" val="3162356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sp>
        <p:nvSpPr>
          <p:cNvPr id="33" name="Picture Placeholder 32">
            <a:extLst>
              <a:ext uri="{FF2B5EF4-FFF2-40B4-BE49-F238E27FC236}">
                <a16:creationId xmlns:a16="http://schemas.microsoft.com/office/drawing/2014/main" id="{28A53FEB-EECE-604B-823F-810D824B4F7B}"/>
              </a:ext>
            </a:extLst>
          </p:cNvPr>
          <p:cNvSpPr>
            <a:spLocks noGrp="1"/>
          </p:cNvSpPr>
          <p:nvPr>
            <p:ph type="pic" sz="quarter" idx="18"/>
          </p:nvPr>
        </p:nvSpPr>
        <p:spPr>
          <a:xfrm>
            <a:off x="0" y="0"/>
            <a:ext cx="5594461" cy="6336290"/>
          </a:xfrm>
        </p:spPr>
        <p:txBody>
          <a:bodyPr wrap="none" anchor="ctr" anchorCtr="0"/>
          <a:lstStyle>
            <a:lvl1pPr marL="0" indent="0" algn="ctr">
              <a:buNone/>
              <a:defRPr>
                <a:solidFill>
                  <a:srgbClr val="FF0000"/>
                </a:solidFill>
              </a:defRPr>
            </a:lvl1pPr>
          </a:lstStyle>
          <a:p>
            <a:r>
              <a:rPr lang="en-US" dirty="0"/>
              <a:t>Click icon to add picture</a:t>
            </a:r>
          </a:p>
        </p:txBody>
      </p:sp>
      <p:sp>
        <p:nvSpPr>
          <p:cNvPr id="3" name="Footer Placeholder 2">
            <a:extLst>
              <a:ext uri="{FF2B5EF4-FFF2-40B4-BE49-F238E27FC236}">
                <a16:creationId xmlns:a16="http://schemas.microsoft.com/office/drawing/2014/main" id="{0FFE2033-42DC-6F47-BA67-5A3FE4333294}"/>
              </a:ext>
            </a:extLst>
          </p:cNvPr>
          <p:cNvSpPr>
            <a:spLocks noGrp="1"/>
          </p:cNvSpPr>
          <p:nvPr>
            <p:ph type="ftr" sz="quarter" idx="10"/>
          </p:nvPr>
        </p:nvSpPr>
        <p:spPr>
          <a:xfrm>
            <a:off x="294894" y="6391656"/>
            <a:ext cx="5299567" cy="434148"/>
          </a:xfrm>
          <a:prstGeom prst="rect">
            <a:avLst/>
          </a:prstGeom>
        </p:spPr>
        <p:txBody>
          <a:bodyPr/>
          <a:lstStyle/>
          <a:p>
            <a:r>
              <a:rPr lang="en-US" dirty="0"/>
              <a:t>Law, Health Policy &amp; Disability Center</a:t>
            </a:r>
          </a:p>
        </p:txBody>
      </p:sp>
      <p:sp>
        <p:nvSpPr>
          <p:cNvPr id="4" name="Rectangle 3">
            <a:extLst>
              <a:ext uri="{FF2B5EF4-FFF2-40B4-BE49-F238E27FC236}">
                <a16:creationId xmlns:a16="http://schemas.microsoft.com/office/drawing/2014/main" id="{4DF9CB07-5AF2-9B4A-B86C-EAAE286C41A3}"/>
              </a:ext>
            </a:extLst>
          </p:cNvPr>
          <p:cNvSpPr/>
          <p:nvPr/>
        </p:nvSpPr>
        <p:spPr>
          <a:xfrm>
            <a:off x="5594748" y="-1"/>
            <a:ext cx="3549253" cy="634571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dirty="0"/>
          </a:p>
        </p:txBody>
      </p:sp>
      <p:cxnSp>
        <p:nvCxnSpPr>
          <p:cNvPr id="7" name="Straight Connector 6">
            <a:extLst>
              <a:ext uri="{FF2B5EF4-FFF2-40B4-BE49-F238E27FC236}">
                <a16:creationId xmlns:a16="http://schemas.microsoft.com/office/drawing/2014/main" id="{DDCD893F-4580-B544-83D6-ED7E385EA0E6}"/>
              </a:ext>
            </a:extLst>
          </p:cNvPr>
          <p:cNvCxnSpPr>
            <a:cxnSpLocks/>
          </p:cNvCxnSpPr>
          <p:nvPr/>
        </p:nvCxnSpPr>
        <p:spPr>
          <a:xfrm>
            <a:off x="5836444" y="2552700"/>
            <a:ext cx="3086100" cy="0"/>
          </a:xfrm>
          <a:prstGeom prst="line">
            <a:avLst/>
          </a:prstGeom>
          <a:ln w="101600">
            <a:solidFill>
              <a:schemeClr val="bg1"/>
            </a:solidFill>
          </a:ln>
        </p:spPr>
        <p:style>
          <a:lnRef idx="1">
            <a:schemeClr val="accent1"/>
          </a:lnRef>
          <a:fillRef idx="0">
            <a:schemeClr val="accent1"/>
          </a:fillRef>
          <a:effectRef idx="0">
            <a:schemeClr val="accent1"/>
          </a:effectRef>
          <a:fontRef idx="minor">
            <a:schemeClr val="tx1"/>
          </a:fontRef>
        </p:style>
      </p:cxnSp>
      <p:pic>
        <p:nvPicPr>
          <p:cNvPr id="10" name="Picture 14">
            <a:extLst>
              <a:ext uri="{FF2B5EF4-FFF2-40B4-BE49-F238E27FC236}">
                <a16:creationId xmlns:a16="http://schemas.microsoft.com/office/drawing/2014/main" id="{00D2CBF2-4A18-2345-BEF9-12E50BADADB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5795" r="88267"/>
          <a:stretch/>
        </p:blipFill>
        <p:spPr bwMode="auto">
          <a:xfrm>
            <a:off x="5770862" y="2817258"/>
            <a:ext cx="308085" cy="307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 Placeholder 21">
            <a:extLst>
              <a:ext uri="{FF2B5EF4-FFF2-40B4-BE49-F238E27FC236}">
                <a16:creationId xmlns:a16="http://schemas.microsoft.com/office/drawing/2014/main" id="{1233CEFE-0465-164B-A7FC-DA89EC13E832}"/>
              </a:ext>
            </a:extLst>
          </p:cNvPr>
          <p:cNvSpPr>
            <a:spLocks noGrp="1"/>
          </p:cNvSpPr>
          <p:nvPr>
            <p:ph type="body" sz="quarter" idx="11"/>
          </p:nvPr>
        </p:nvSpPr>
        <p:spPr>
          <a:xfrm>
            <a:off x="5851304" y="171450"/>
            <a:ext cx="3062977" cy="2309813"/>
          </a:xfrm>
        </p:spPr>
        <p:txBody>
          <a:bodyPr anchor="b" anchorCtr="0">
            <a:normAutofit/>
          </a:bodyPr>
          <a:lstStyle>
            <a:lvl1pPr marL="0" indent="0">
              <a:buNone/>
              <a:defRPr sz="3000" b="1"/>
            </a:lvl1pPr>
          </a:lstStyle>
          <a:p>
            <a:pPr lvl="0"/>
            <a:r>
              <a:rPr lang="en-US"/>
              <a:t>Edit Master text styles</a:t>
            </a:r>
          </a:p>
        </p:txBody>
      </p:sp>
      <p:sp>
        <p:nvSpPr>
          <p:cNvPr id="24" name="Text Placeholder 23">
            <a:extLst>
              <a:ext uri="{FF2B5EF4-FFF2-40B4-BE49-F238E27FC236}">
                <a16:creationId xmlns:a16="http://schemas.microsoft.com/office/drawing/2014/main" id="{BFAEA2DC-2F40-D344-B961-344ADAEE4501}"/>
              </a:ext>
            </a:extLst>
          </p:cNvPr>
          <p:cNvSpPr>
            <a:spLocks noGrp="1"/>
          </p:cNvSpPr>
          <p:nvPr>
            <p:ph type="body" sz="quarter" idx="12" hasCustomPrompt="1"/>
          </p:nvPr>
        </p:nvSpPr>
        <p:spPr>
          <a:xfrm>
            <a:off x="6088856" y="2738439"/>
            <a:ext cx="2825354" cy="652462"/>
          </a:xfrm>
        </p:spPr>
        <p:txBody>
          <a:bodyPr anchor="ctr" anchorCtr="0">
            <a:noAutofit/>
          </a:bodyPr>
          <a:lstStyle>
            <a:lvl1pPr marL="0" indent="0">
              <a:lnSpc>
                <a:spcPct val="100000"/>
              </a:lnSpc>
              <a:spcBef>
                <a:spcPts val="0"/>
              </a:spcBef>
              <a:buNone/>
              <a:defRPr sz="1350" b="0"/>
            </a:lvl1pPr>
            <a:lvl2pPr marL="342900" indent="0">
              <a:buNone/>
              <a:defRPr/>
            </a:lvl2pPr>
            <a:lvl3pPr marL="685800" indent="0">
              <a:buNone/>
              <a:defRPr/>
            </a:lvl3pPr>
            <a:lvl4pPr marL="1028700" indent="0">
              <a:buNone/>
              <a:defRPr/>
            </a:lvl4pPr>
            <a:lvl5pPr marL="1371600" indent="0">
              <a:buNone/>
              <a:defRPr/>
            </a:lvl5pPr>
          </a:lstStyle>
          <a:p>
            <a:pPr lvl="0"/>
            <a:r>
              <a:rPr lang="en-US" dirty="0"/>
              <a:t>Address goes here</a:t>
            </a:r>
          </a:p>
          <a:p>
            <a:pPr lvl="0"/>
            <a:r>
              <a:rPr lang="en-US" dirty="0"/>
              <a:t>City, ST ZIP</a:t>
            </a:r>
          </a:p>
        </p:txBody>
      </p:sp>
      <p:sp>
        <p:nvSpPr>
          <p:cNvPr id="25" name="Text Placeholder 23">
            <a:extLst>
              <a:ext uri="{FF2B5EF4-FFF2-40B4-BE49-F238E27FC236}">
                <a16:creationId xmlns:a16="http://schemas.microsoft.com/office/drawing/2014/main" id="{79528BCA-18EF-8449-8A17-21BBC85136F7}"/>
              </a:ext>
            </a:extLst>
          </p:cNvPr>
          <p:cNvSpPr>
            <a:spLocks noGrp="1"/>
          </p:cNvSpPr>
          <p:nvPr>
            <p:ph type="body" sz="quarter" idx="13" hasCustomPrompt="1"/>
          </p:nvPr>
        </p:nvSpPr>
        <p:spPr>
          <a:xfrm>
            <a:off x="6088856" y="3505620"/>
            <a:ext cx="2825354" cy="467470"/>
          </a:xfrm>
        </p:spPr>
        <p:txBody>
          <a:bodyPr anchor="ctr" anchorCtr="0">
            <a:noAutofit/>
          </a:bodyPr>
          <a:lstStyle>
            <a:lvl1pPr marL="0" indent="0">
              <a:lnSpc>
                <a:spcPct val="100000"/>
              </a:lnSpc>
              <a:spcBef>
                <a:spcPts val="0"/>
              </a:spcBef>
              <a:buNone/>
              <a:defRPr sz="1350" b="0"/>
            </a:lvl1pPr>
            <a:lvl2pPr marL="342900" indent="0">
              <a:buNone/>
              <a:defRPr/>
            </a:lvl2pPr>
            <a:lvl3pPr marL="685800" indent="0">
              <a:buNone/>
              <a:defRPr/>
            </a:lvl3pPr>
            <a:lvl4pPr marL="1028700" indent="0">
              <a:buNone/>
              <a:defRPr/>
            </a:lvl4pPr>
            <a:lvl5pPr marL="1371600" indent="0">
              <a:buNone/>
              <a:defRPr/>
            </a:lvl5pPr>
          </a:lstStyle>
          <a:p>
            <a:pPr lvl="0"/>
            <a:r>
              <a:rPr lang="en-US" dirty="0"/>
              <a:t>319-XXX-XXXX</a:t>
            </a:r>
          </a:p>
        </p:txBody>
      </p:sp>
      <p:sp>
        <p:nvSpPr>
          <p:cNvPr id="26" name="Text Placeholder 23">
            <a:extLst>
              <a:ext uri="{FF2B5EF4-FFF2-40B4-BE49-F238E27FC236}">
                <a16:creationId xmlns:a16="http://schemas.microsoft.com/office/drawing/2014/main" id="{ACD9A33F-60C5-284B-9D46-72E5B57832C1}"/>
              </a:ext>
            </a:extLst>
          </p:cNvPr>
          <p:cNvSpPr>
            <a:spLocks noGrp="1"/>
          </p:cNvSpPr>
          <p:nvPr>
            <p:ph type="body" sz="quarter" idx="14" hasCustomPrompt="1"/>
          </p:nvPr>
        </p:nvSpPr>
        <p:spPr>
          <a:xfrm>
            <a:off x="6088856" y="3968328"/>
            <a:ext cx="2825354" cy="467470"/>
          </a:xfrm>
        </p:spPr>
        <p:txBody>
          <a:bodyPr anchor="ctr" anchorCtr="0">
            <a:noAutofit/>
          </a:bodyPr>
          <a:lstStyle>
            <a:lvl1pPr marL="0" indent="0">
              <a:lnSpc>
                <a:spcPct val="100000"/>
              </a:lnSpc>
              <a:spcBef>
                <a:spcPts val="0"/>
              </a:spcBef>
              <a:buNone/>
              <a:defRPr sz="1350" b="0"/>
            </a:lvl1pPr>
            <a:lvl2pPr marL="342900" indent="0">
              <a:buNone/>
              <a:defRPr/>
            </a:lvl2pPr>
            <a:lvl3pPr marL="685800" indent="0">
              <a:buNone/>
              <a:defRPr/>
            </a:lvl3pPr>
            <a:lvl4pPr marL="1028700" indent="0">
              <a:buNone/>
              <a:defRPr/>
            </a:lvl4pPr>
            <a:lvl5pPr marL="1371600" indent="0">
              <a:buNone/>
              <a:defRPr/>
            </a:lvl5pPr>
          </a:lstStyle>
          <a:p>
            <a:pPr lvl="0"/>
            <a:r>
              <a:rPr lang="en-US" dirty="0" err="1"/>
              <a:t>URL.uiowa.edu</a:t>
            </a:r>
            <a:endParaRPr lang="en-US" dirty="0"/>
          </a:p>
        </p:txBody>
      </p:sp>
      <p:sp>
        <p:nvSpPr>
          <p:cNvPr id="27" name="Text Placeholder 23">
            <a:extLst>
              <a:ext uri="{FF2B5EF4-FFF2-40B4-BE49-F238E27FC236}">
                <a16:creationId xmlns:a16="http://schemas.microsoft.com/office/drawing/2014/main" id="{8E9CD933-E414-1145-9754-ACBFFF596226}"/>
              </a:ext>
            </a:extLst>
          </p:cNvPr>
          <p:cNvSpPr>
            <a:spLocks noGrp="1"/>
          </p:cNvSpPr>
          <p:nvPr>
            <p:ph type="body" sz="quarter" idx="15" hasCustomPrompt="1"/>
          </p:nvPr>
        </p:nvSpPr>
        <p:spPr>
          <a:xfrm>
            <a:off x="6088856" y="4442053"/>
            <a:ext cx="2825354" cy="467470"/>
          </a:xfrm>
        </p:spPr>
        <p:txBody>
          <a:bodyPr anchor="ctr" anchorCtr="0">
            <a:noAutofit/>
          </a:bodyPr>
          <a:lstStyle>
            <a:lvl1pPr marL="0" indent="0">
              <a:lnSpc>
                <a:spcPct val="100000"/>
              </a:lnSpc>
              <a:spcBef>
                <a:spcPts val="0"/>
              </a:spcBef>
              <a:buNone/>
              <a:defRPr sz="1350" b="0"/>
            </a:lvl1pPr>
            <a:lvl2pPr marL="342900" indent="0">
              <a:buNone/>
              <a:defRPr/>
            </a:lvl2pPr>
            <a:lvl3pPr marL="685800" indent="0">
              <a:buNone/>
              <a:defRPr/>
            </a:lvl3pPr>
            <a:lvl4pPr marL="1028700" indent="0">
              <a:buNone/>
              <a:defRPr/>
            </a:lvl4pPr>
            <a:lvl5pPr marL="1371600" indent="0">
              <a:buNone/>
              <a:defRPr/>
            </a:lvl5pPr>
          </a:lstStyle>
          <a:p>
            <a:pPr lvl="0"/>
            <a:r>
              <a:rPr lang="en-US" dirty="0" err="1"/>
              <a:t>facebook.com</a:t>
            </a:r>
            <a:r>
              <a:rPr lang="en-US" dirty="0"/>
              <a:t>/URL</a:t>
            </a:r>
          </a:p>
        </p:txBody>
      </p:sp>
      <p:sp>
        <p:nvSpPr>
          <p:cNvPr id="28" name="Text Placeholder 23">
            <a:extLst>
              <a:ext uri="{FF2B5EF4-FFF2-40B4-BE49-F238E27FC236}">
                <a16:creationId xmlns:a16="http://schemas.microsoft.com/office/drawing/2014/main" id="{971AC9B4-FCC0-5642-81E4-7080E62B0E6A}"/>
              </a:ext>
            </a:extLst>
          </p:cNvPr>
          <p:cNvSpPr>
            <a:spLocks noGrp="1"/>
          </p:cNvSpPr>
          <p:nvPr>
            <p:ph type="body" sz="quarter" idx="16" hasCustomPrompt="1"/>
          </p:nvPr>
        </p:nvSpPr>
        <p:spPr>
          <a:xfrm>
            <a:off x="6088856" y="4926795"/>
            <a:ext cx="2825354" cy="467470"/>
          </a:xfrm>
        </p:spPr>
        <p:txBody>
          <a:bodyPr anchor="ctr" anchorCtr="0">
            <a:noAutofit/>
          </a:bodyPr>
          <a:lstStyle>
            <a:lvl1pPr marL="0" indent="0">
              <a:lnSpc>
                <a:spcPct val="100000"/>
              </a:lnSpc>
              <a:spcBef>
                <a:spcPts val="0"/>
              </a:spcBef>
              <a:buNone/>
              <a:defRPr sz="1350" b="0"/>
            </a:lvl1pPr>
            <a:lvl2pPr marL="342900" indent="0">
              <a:buNone/>
              <a:defRPr/>
            </a:lvl2pPr>
            <a:lvl3pPr marL="685800" indent="0">
              <a:buNone/>
              <a:defRPr/>
            </a:lvl3pPr>
            <a:lvl4pPr marL="1028700" indent="0">
              <a:buNone/>
              <a:defRPr/>
            </a:lvl4pPr>
            <a:lvl5pPr marL="1371600" indent="0">
              <a:buNone/>
              <a:defRPr/>
            </a:lvl5pPr>
          </a:lstStyle>
          <a:p>
            <a:pPr lvl="0"/>
            <a:r>
              <a:rPr lang="en-US" dirty="0"/>
              <a:t>@</a:t>
            </a:r>
            <a:r>
              <a:rPr lang="en-US" dirty="0" err="1"/>
              <a:t>twitterhandle</a:t>
            </a:r>
            <a:endParaRPr lang="en-US" dirty="0"/>
          </a:p>
        </p:txBody>
      </p:sp>
      <p:sp>
        <p:nvSpPr>
          <p:cNvPr id="29" name="Text Placeholder 23">
            <a:extLst>
              <a:ext uri="{FF2B5EF4-FFF2-40B4-BE49-F238E27FC236}">
                <a16:creationId xmlns:a16="http://schemas.microsoft.com/office/drawing/2014/main" id="{0523A405-5F07-2F4D-B77F-90515157D8BE}"/>
              </a:ext>
            </a:extLst>
          </p:cNvPr>
          <p:cNvSpPr>
            <a:spLocks noGrp="1"/>
          </p:cNvSpPr>
          <p:nvPr>
            <p:ph type="body" sz="quarter" idx="17" hasCustomPrompt="1"/>
          </p:nvPr>
        </p:nvSpPr>
        <p:spPr>
          <a:xfrm>
            <a:off x="6088856" y="5411537"/>
            <a:ext cx="2825354" cy="467470"/>
          </a:xfrm>
        </p:spPr>
        <p:txBody>
          <a:bodyPr anchor="ctr" anchorCtr="0">
            <a:noAutofit/>
          </a:bodyPr>
          <a:lstStyle>
            <a:lvl1pPr marL="0" indent="0">
              <a:lnSpc>
                <a:spcPct val="100000"/>
              </a:lnSpc>
              <a:spcBef>
                <a:spcPts val="0"/>
              </a:spcBef>
              <a:buNone/>
              <a:defRPr sz="1350" b="0"/>
            </a:lvl1pPr>
            <a:lvl2pPr marL="342900" indent="0">
              <a:buNone/>
              <a:defRPr/>
            </a:lvl2pPr>
            <a:lvl3pPr marL="685800" indent="0">
              <a:buNone/>
              <a:defRPr/>
            </a:lvl3pPr>
            <a:lvl4pPr marL="1028700" indent="0">
              <a:buNone/>
              <a:defRPr/>
            </a:lvl4pPr>
            <a:lvl5pPr marL="1371600" indent="0">
              <a:buNone/>
              <a:defRPr/>
            </a:lvl5pPr>
          </a:lstStyle>
          <a:p>
            <a:pPr lvl="0"/>
            <a:r>
              <a:rPr lang="en-US" dirty="0" err="1"/>
              <a:t>contact@uiowa.edu</a:t>
            </a:r>
            <a:endParaRPr lang="en-US" dirty="0"/>
          </a:p>
        </p:txBody>
      </p:sp>
      <p:pic>
        <p:nvPicPr>
          <p:cNvPr id="19" name="Picture 14">
            <a:extLst>
              <a:ext uri="{FF2B5EF4-FFF2-40B4-BE49-F238E27FC236}">
                <a16:creationId xmlns:a16="http://schemas.microsoft.com/office/drawing/2014/main" id="{57571D24-5A75-6D4A-859D-0B99A9B5D002}"/>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21852" t="17793" r="65583" b="1163"/>
          <a:stretch/>
        </p:blipFill>
        <p:spPr bwMode="auto">
          <a:xfrm>
            <a:off x="5789912" y="3619397"/>
            <a:ext cx="329938" cy="295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14">
            <a:extLst>
              <a:ext uri="{FF2B5EF4-FFF2-40B4-BE49-F238E27FC236}">
                <a16:creationId xmlns:a16="http://schemas.microsoft.com/office/drawing/2014/main" id="{8A2579D0-F259-4C48-8704-136FA35A4598}"/>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40919" t="17729" r="46516" b="1227"/>
          <a:stretch/>
        </p:blipFill>
        <p:spPr bwMode="auto">
          <a:xfrm>
            <a:off x="5752008" y="4065506"/>
            <a:ext cx="329938" cy="295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0045CCAD-BF56-8F42-846C-2C755FC3C16D}"/>
              </a:ext>
            </a:extLst>
          </p:cNvPr>
          <p:cNvPicPr>
            <a:picLocks noChangeAspect="1"/>
          </p:cNvPicPr>
          <p:nvPr userDrawn="1"/>
        </p:nvPicPr>
        <p:blipFill>
          <a:blip r:embed="rId3"/>
          <a:stretch>
            <a:fillRect/>
          </a:stretch>
        </p:blipFill>
        <p:spPr>
          <a:xfrm>
            <a:off x="5664241" y="4990705"/>
            <a:ext cx="389647" cy="315930"/>
          </a:xfrm>
          <a:prstGeom prst="rect">
            <a:avLst/>
          </a:prstGeom>
        </p:spPr>
      </p:pic>
    </p:spTree>
    <p:extLst>
      <p:ext uri="{BB962C8B-B14F-4D97-AF65-F5344CB8AC3E}">
        <p14:creationId xmlns:p14="http://schemas.microsoft.com/office/powerpoint/2010/main" val="362946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DE08D1C-0D5E-8F4C-B630-327D35C2851E}"/>
              </a:ext>
            </a:extLst>
          </p:cNvPr>
          <p:cNvPicPr>
            <a:picLocks noChangeAspect="1"/>
          </p:cNvPicPr>
          <p:nvPr userDrawn="1"/>
        </p:nvPicPr>
        <p:blipFill>
          <a:blip r:embed="rId10"/>
          <a:stretch>
            <a:fillRect/>
          </a:stretch>
        </p:blipFill>
        <p:spPr>
          <a:xfrm>
            <a:off x="0" y="0"/>
            <a:ext cx="9144000" cy="6858000"/>
          </a:xfrm>
          <a:prstGeom prst="rect">
            <a:avLst/>
          </a:prstGeom>
        </p:spPr>
      </p:pic>
      <p:sp>
        <p:nvSpPr>
          <p:cNvPr id="2" name="Title Placeholder 1">
            <a:extLst>
              <a:ext uri="{FF2B5EF4-FFF2-40B4-BE49-F238E27FC236}">
                <a16:creationId xmlns:a16="http://schemas.microsoft.com/office/drawing/2014/main" id="{817B1A84-3AF2-7441-BD04-40E17B406DA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A26F7B5-A644-9644-B0CB-54E848DBBD1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a:extLst>
              <a:ext uri="{FF2B5EF4-FFF2-40B4-BE49-F238E27FC236}">
                <a16:creationId xmlns:a16="http://schemas.microsoft.com/office/drawing/2014/main" id="{E623AB8D-52FB-394A-A04E-FEB81257FA8E}"/>
              </a:ext>
            </a:extLst>
          </p:cNvPr>
          <p:cNvSpPr>
            <a:spLocks noGrp="1"/>
          </p:cNvSpPr>
          <p:nvPr>
            <p:ph type="ftr" sz="quarter" idx="3"/>
          </p:nvPr>
        </p:nvSpPr>
        <p:spPr>
          <a:xfrm>
            <a:off x="293914" y="6381946"/>
            <a:ext cx="4549106" cy="441986"/>
          </a:xfrm>
          <a:prstGeom prst="rect">
            <a:avLst/>
          </a:prstGeom>
        </p:spPr>
        <p:txBody>
          <a:bodyPr vert="horz" lIns="91440" tIns="45720" rIns="91440" bIns="45720" rtlCol="0" anchor="ctr">
            <a:normAutofit/>
          </a:bodyPr>
          <a:lstStyle>
            <a:lvl1pPr algn="l">
              <a:defRPr sz="1200" b="1">
                <a:solidFill>
                  <a:schemeClr val="accent1"/>
                </a:solidFill>
              </a:defRPr>
            </a:lvl1pPr>
          </a:lstStyle>
          <a:p>
            <a:r>
              <a:rPr lang="en-US" dirty="0"/>
              <a:t>Law, Health Policy &amp; Disability Center</a:t>
            </a:r>
          </a:p>
        </p:txBody>
      </p:sp>
    </p:spTree>
    <p:extLst>
      <p:ext uri="{BB962C8B-B14F-4D97-AF65-F5344CB8AC3E}">
        <p14:creationId xmlns:p14="http://schemas.microsoft.com/office/powerpoint/2010/main" val="31656924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hf sldNum="0" hdr="0" dt="0"/>
  <p:txStyles>
    <p:titleStyle>
      <a:lvl1pPr algn="l" defTabSz="685800" rtl="0" eaLnBrk="1" latinLnBrk="0" hangingPunct="1">
        <a:lnSpc>
          <a:spcPct val="90000"/>
        </a:lnSpc>
        <a:spcBef>
          <a:spcPct val="0"/>
        </a:spcBef>
        <a:buNone/>
        <a:defRPr sz="3300" b="1"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spcAft>
          <a:spcPts val="600"/>
        </a:spcAft>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dmacc.edu/careertraining/Pages/wta-applying.aspx" TargetMode="External"/><Relationship Id="rId2" Type="http://schemas.openxmlformats.org/officeDocument/2006/relationships/image" Target="../media/image9.png"/><Relationship Id="rId1" Type="http://schemas.openxmlformats.org/officeDocument/2006/relationships/slideLayout" Target="../slideLayouts/slideLayout5.xml"/><Relationship Id="rId6" Type="http://schemas.openxmlformats.org/officeDocument/2006/relationships/hyperlink" Target="https://cfiowa.org/programs/teen/youth-work-readiness-program/#:~:text=C2C%20serves%20youth%20and%20adults,Road%2C%20Des%20Moines%2C%20Iowa." TargetMode="External"/><Relationship Id="rId5" Type="http://schemas.openxmlformats.org/officeDocument/2006/relationships/hyperlink" Target="https://www.dmacc.edu/careerfair/Pages/welcome.aspx" TargetMode="External"/><Relationship Id="rId4" Type="http://schemas.openxmlformats.org/officeDocument/2006/relationships/hyperlink" Target="https://www.dmacc.edu/careertraining/yap/Pages/welcome.aspx"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chart" Target="../charts/chart10.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8.png"/><Relationship Id="rId1" Type="http://schemas.openxmlformats.org/officeDocument/2006/relationships/slideLayout" Target="../slideLayouts/slideLayout5.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mailto:tessa-heeren@uiowa.edu" TargetMode="External"/><Relationship Id="rId2" Type="http://schemas.openxmlformats.org/officeDocument/2006/relationships/hyperlink" Target="http://disability.law.uiowa.edu/"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hart" Target="../charts/chart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5.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5.xml"/><Relationship Id="rId5" Type="http://schemas.openxmlformats.org/officeDocument/2006/relationships/image" Target="../media/image14.pn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5.png"/><Relationship Id="rId1" Type="http://schemas.openxmlformats.org/officeDocument/2006/relationships/slideLayout" Target="../slideLayouts/slideLayout5.xml"/><Relationship Id="rId4" Type="http://schemas.openxmlformats.org/officeDocument/2006/relationships/comments" Target="../comments/commen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4A6F870-F80B-B244-B223-507B85F15094}"/>
              </a:ext>
            </a:extLst>
          </p:cNvPr>
          <p:cNvSpPr>
            <a:spLocks noGrp="1"/>
          </p:cNvSpPr>
          <p:nvPr>
            <p:ph type="body" sz="quarter" idx="11"/>
          </p:nvPr>
        </p:nvSpPr>
        <p:spPr/>
        <p:txBody>
          <a:bodyPr>
            <a:normAutofit/>
          </a:bodyPr>
          <a:lstStyle/>
          <a:p>
            <a:r>
              <a:rPr lang="en-US" dirty="0"/>
              <a:t>2022 </a:t>
            </a:r>
          </a:p>
          <a:p>
            <a:r>
              <a:rPr lang="en-US" dirty="0"/>
              <a:t>FACT / KEY / ISA</a:t>
            </a:r>
          </a:p>
          <a:p>
            <a:r>
              <a:rPr lang="en-US" sz="2400" dirty="0"/>
              <a:t>Outcomes Evaluation</a:t>
            </a:r>
          </a:p>
          <a:p>
            <a:endParaRPr lang="en-US" dirty="0"/>
          </a:p>
        </p:txBody>
      </p:sp>
      <p:sp>
        <p:nvSpPr>
          <p:cNvPr id="4" name="Text Placeholder 3">
            <a:extLst>
              <a:ext uri="{FF2B5EF4-FFF2-40B4-BE49-F238E27FC236}">
                <a16:creationId xmlns:a16="http://schemas.microsoft.com/office/drawing/2014/main" id="{D6D9CCC4-BFC0-074D-8089-0845BEB17C09}"/>
              </a:ext>
            </a:extLst>
          </p:cNvPr>
          <p:cNvSpPr>
            <a:spLocks noGrp="1"/>
          </p:cNvSpPr>
          <p:nvPr>
            <p:ph type="body" sz="quarter" idx="19"/>
          </p:nvPr>
        </p:nvSpPr>
        <p:spPr/>
        <p:txBody>
          <a:bodyPr/>
          <a:lstStyle/>
          <a:p>
            <a:r>
              <a:rPr lang="en-US" dirty="0"/>
              <a:t>Polk County Region Governing Board</a:t>
            </a:r>
          </a:p>
        </p:txBody>
      </p:sp>
      <p:sp>
        <p:nvSpPr>
          <p:cNvPr id="5" name="Text Placeholder 4">
            <a:extLst>
              <a:ext uri="{FF2B5EF4-FFF2-40B4-BE49-F238E27FC236}">
                <a16:creationId xmlns:a16="http://schemas.microsoft.com/office/drawing/2014/main" id="{C80724E4-9BEE-4141-84E5-33D2AF9526FD}"/>
              </a:ext>
            </a:extLst>
          </p:cNvPr>
          <p:cNvSpPr>
            <a:spLocks noGrp="1"/>
          </p:cNvSpPr>
          <p:nvPr>
            <p:ph type="body" sz="quarter" idx="20"/>
          </p:nvPr>
        </p:nvSpPr>
        <p:spPr/>
        <p:txBody>
          <a:bodyPr/>
          <a:lstStyle/>
          <a:p>
            <a:r>
              <a:rPr lang="en-US" dirty="0"/>
              <a:t>August 22, 2022</a:t>
            </a:r>
          </a:p>
        </p:txBody>
      </p:sp>
      <p:sp>
        <p:nvSpPr>
          <p:cNvPr id="6" name="Footer Placeholder 5">
            <a:extLst>
              <a:ext uri="{FF2B5EF4-FFF2-40B4-BE49-F238E27FC236}">
                <a16:creationId xmlns:a16="http://schemas.microsoft.com/office/drawing/2014/main" id="{6A0A7767-22FC-7544-A579-E821BC68DD06}"/>
              </a:ext>
            </a:extLst>
          </p:cNvPr>
          <p:cNvSpPr>
            <a:spLocks noGrp="1"/>
          </p:cNvSpPr>
          <p:nvPr>
            <p:ph type="ftr" sz="quarter" idx="10"/>
          </p:nvPr>
        </p:nvSpPr>
        <p:spPr/>
        <p:txBody>
          <a:bodyPr/>
          <a:lstStyle/>
          <a:p>
            <a:r>
              <a:rPr lang="en-US" dirty="0"/>
              <a:t>Law, Health Policy &amp; Disability Center</a:t>
            </a:r>
          </a:p>
        </p:txBody>
      </p:sp>
      <p:pic>
        <p:nvPicPr>
          <p:cNvPr id="7" name="Picture Placeholder 6" descr="A picture containing text, person, stationary, writing implement&#10;&#10;Description automatically generated">
            <a:extLst>
              <a:ext uri="{FF2B5EF4-FFF2-40B4-BE49-F238E27FC236}">
                <a16:creationId xmlns:a16="http://schemas.microsoft.com/office/drawing/2014/main" id="{1A92DE90-7960-412D-A0B4-1B0D0D53A3A3}"/>
              </a:ext>
            </a:extLst>
          </p:cNvPr>
          <p:cNvPicPr>
            <a:picLocks noGrp="1" noChangeAspect="1"/>
          </p:cNvPicPr>
          <p:nvPr>
            <p:ph type="pic" sz="quarter" idx="21"/>
          </p:nvPr>
        </p:nvPicPr>
        <p:blipFill>
          <a:blip r:embed="rId2"/>
          <a:srcRect l="21332" r="21332"/>
          <a:stretch>
            <a:fillRect/>
          </a:stretch>
        </p:blipFill>
        <p:spPr/>
      </p:pic>
    </p:spTree>
    <p:extLst>
      <p:ext uri="{BB962C8B-B14F-4D97-AF65-F5344CB8AC3E}">
        <p14:creationId xmlns:p14="http://schemas.microsoft.com/office/powerpoint/2010/main" val="3335962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4025F-2941-41B9-9394-B92E0E1AF7A3}"/>
              </a:ext>
            </a:extLst>
          </p:cNvPr>
          <p:cNvSpPr>
            <a:spLocks noGrp="1"/>
          </p:cNvSpPr>
          <p:nvPr>
            <p:ph type="title"/>
          </p:nvPr>
        </p:nvSpPr>
        <p:spPr/>
        <p:txBody>
          <a:bodyPr/>
          <a:lstStyle/>
          <a:p>
            <a:r>
              <a:rPr lang="en-US" dirty="0"/>
              <a:t>KEY Results Overview</a:t>
            </a:r>
          </a:p>
        </p:txBody>
      </p:sp>
      <p:sp>
        <p:nvSpPr>
          <p:cNvPr id="4" name="Footer Placeholder 3">
            <a:extLst>
              <a:ext uri="{FF2B5EF4-FFF2-40B4-BE49-F238E27FC236}">
                <a16:creationId xmlns:a16="http://schemas.microsoft.com/office/drawing/2014/main" id="{E3B86277-EBD1-4D39-84A1-4DC5C463030D}"/>
              </a:ext>
            </a:extLst>
          </p:cNvPr>
          <p:cNvSpPr>
            <a:spLocks noGrp="1"/>
          </p:cNvSpPr>
          <p:nvPr>
            <p:ph type="ftr" sz="quarter" idx="10"/>
          </p:nvPr>
        </p:nvSpPr>
        <p:spPr/>
        <p:txBody>
          <a:bodyPr/>
          <a:lstStyle/>
          <a:p>
            <a:r>
              <a:rPr lang="en-US" dirty="0"/>
              <a:t>Law, Health Policy &amp; Disability Center</a:t>
            </a:r>
          </a:p>
        </p:txBody>
      </p:sp>
      <p:sp>
        <p:nvSpPr>
          <p:cNvPr id="7" name="Text Box 2">
            <a:extLst>
              <a:ext uri="{FF2B5EF4-FFF2-40B4-BE49-F238E27FC236}">
                <a16:creationId xmlns:a16="http://schemas.microsoft.com/office/drawing/2014/main" id="{4AA91571-79F9-F128-AC0D-EFCF541B3DCE}"/>
              </a:ext>
            </a:extLst>
          </p:cNvPr>
          <p:cNvSpPr txBox="1">
            <a:spLocks noChangeArrowheads="1"/>
          </p:cNvSpPr>
          <p:nvPr/>
        </p:nvSpPr>
        <p:spPr bwMode="auto">
          <a:xfrm>
            <a:off x="628650" y="1414918"/>
            <a:ext cx="7981949" cy="1429385"/>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KEY Program performance in </a:t>
            </a:r>
            <a:r>
              <a:rPr lang="en-US" b="1" i="1" dirty="0">
                <a:effectLst/>
                <a:latin typeface="Franklin Gothic Medium" panose="020B0603020102020204" pitchFamily="34" charset="0"/>
                <a:ea typeface="Book Antiqua" panose="02040602050305030304" pitchFamily="18" charset="0"/>
                <a:cs typeface="Times New Roman" panose="02020603050405020304" pitchFamily="18" charset="0"/>
              </a:rPr>
              <a:t>Housing</a:t>
            </a: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 </a:t>
            </a:r>
            <a:r>
              <a:rPr lang="en-US" b="1" i="1" dirty="0">
                <a:effectLst/>
                <a:latin typeface="Franklin Gothic Medium" panose="020B0603020102020204" pitchFamily="34" charset="0"/>
                <a:ea typeface="Book Antiqua" panose="02040602050305030304" pitchFamily="18" charset="0"/>
                <a:cs typeface="Times New Roman" panose="02020603050405020304" pitchFamily="18" charset="0"/>
              </a:rPr>
              <a:t>Homelessness</a:t>
            </a: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 </a:t>
            </a:r>
            <a:r>
              <a:rPr lang="en-US" b="1" i="1" dirty="0">
                <a:effectLst/>
                <a:latin typeface="Franklin Gothic Medium" panose="020B0603020102020204" pitchFamily="34" charset="0"/>
                <a:ea typeface="Book Antiqua" panose="02040602050305030304" pitchFamily="18" charset="0"/>
                <a:cs typeface="Times New Roman" panose="02020603050405020304" pitchFamily="18" charset="0"/>
              </a:rPr>
              <a:t>Psychiatric Hospitalization, Participant Satisfaction, Participant Quality of Life, Negative Disenrollment, </a:t>
            </a: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and</a:t>
            </a:r>
            <a:r>
              <a:rPr lang="en-US" b="1" i="1" dirty="0">
                <a:effectLst/>
                <a:latin typeface="Franklin Gothic Medium" panose="020B0603020102020204" pitchFamily="34" charset="0"/>
                <a:ea typeface="Book Antiqua" panose="02040602050305030304" pitchFamily="18" charset="0"/>
                <a:cs typeface="Times New Roman" panose="02020603050405020304" pitchFamily="18" charset="0"/>
              </a:rPr>
              <a:t> Administrative Outcomes </a:t>
            </a: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remains high and stable</a:t>
            </a:r>
            <a:r>
              <a:rPr lang="en-US" b="1" i="1" dirty="0">
                <a:effectLst/>
                <a:latin typeface="Franklin Gothic Medium" panose="020B0603020102020204" pitchFamily="34" charset="0"/>
                <a:ea typeface="Book Antiqua" panose="02040602050305030304" pitchFamily="18" charset="0"/>
                <a:cs typeface="Times New Roman" panose="02020603050405020304" pitchFamily="18" charset="0"/>
              </a:rPr>
              <a:t>,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with all seven outcomes </a:t>
            </a:r>
            <a:r>
              <a:rPr lang="en-US" sz="1200" b="1" i="1" dirty="0">
                <a:solidFill>
                  <a:srgbClr val="0070C0"/>
                </a:solidFill>
                <a:effectLst/>
                <a:latin typeface="Arial" panose="020B0604020202020204" pitchFamily="34" charset="0"/>
                <a:ea typeface="Book Antiqua" panose="02040602050305030304" pitchFamily="18" charset="0"/>
                <a:cs typeface="Times New Roman" panose="02020603050405020304" pitchFamily="18" charset="0"/>
              </a:rPr>
              <a:t>Exceeding Expectations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over the last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5 years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throughout challenging circumstances (except the Homelessness performance in 2018). </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a:p>
            <a:pPr marL="0" marR="0">
              <a:spcBef>
                <a:spcPts val="0"/>
              </a:spcBef>
              <a:spcAft>
                <a:spcPts val="600"/>
              </a:spcAft>
            </a:pPr>
            <a:r>
              <a:rPr lang="en-US" sz="1200" dirty="0">
                <a:effectLst/>
                <a:latin typeface="Franklin Gothic Medium" panose="020B0603020102020204" pitchFamily="34" charset="0"/>
                <a:ea typeface="Book Antiqua" panose="02040602050305030304" pitchFamily="18" charset="0"/>
                <a:cs typeface="Times New Roman" panose="02020603050405020304" pitchFamily="18" charset="0"/>
              </a:rPr>
              <a:t> </a:t>
            </a:r>
            <a:endParaRPr lang="en-US" sz="1100" dirty="0">
              <a:effectLst/>
              <a:latin typeface="Arial" panose="020B0604020202020204" pitchFamily="34" charset="0"/>
              <a:ea typeface="Book Antiqua" panose="02040602050305030304" pitchFamily="18" charset="0"/>
              <a:cs typeface="Times New Roman" panose="02020603050405020304" pitchFamily="18" charset="0"/>
            </a:endParaRPr>
          </a:p>
        </p:txBody>
      </p:sp>
      <p:sp>
        <p:nvSpPr>
          <p:cNvPr id="8" name="Text Box 2">
            <a:extLst>
              <a:ext uri="{FF2B5EF4-FFF2-40B4-BE49-F238E27FC236}">
                <a16:creationId xmlns:a16="http://schemas.microsoft.com/office/drawing/2014/main" id="{A20C495D-4855-7EC3-35AF-C7A30BEED483}"/>
              </a:ext>
            </a:extLst>
          </p:cNvPr>
          <p:cNvSpPr txBox="1">
            <a:spLocks noChangeArrowheads="1"/>
          </p:cNvSpPr>
          <p:nvPr/>
        </p:nvSpPr>
        <p:spPr bwMode="auto">
          <a:xfrm>
            <a:off x="628650" y="4663440"/>
            <a:ext cx="4761865" cy="1338580"/>
          </a:xfrm>
          <a:prstGeom prst="rect">
            <a:avLst/>
          </a:prstGeom>
          <a:noFill/>
          <a:ln w="9525">
            <a:noFill/>
            <a:miter lim="800000"/>
            <a:headEnd/>
            <a:tailEnd/>
          </a:ln>
        </p:spPr>
        <p:txBody>
          <a:bodyPr rot="0" vert="horz" wrap="square" lIns="91440" tIns="45720" rIns="182880" bIns="45720" anchor="ctr" anchorCtr="0">
            <a:noAutofit/>
          </a:bodyPr>
          <a:lstStyle/>
          <a:p>
            <a:pPr marL="0" marR="0" algn="ctr">
              <a:spcBef>
                <a:spcPts val="0"/>
              </a:spcBef>
              <a:spcAft>
                <a:spcPts val="600"/>
              </a:spcAft>
            </a:pPr>
            <a:r>
              <a:rPr lang="en-US" sz="1400" b="1" i="1" dirty="0">
                <a:solidFill>
                  <a:srgbClr val="7B7B7B"/>
                </a:solidFill>
                <a:effectLst/>
                <a:latin typeface="Franklin Gothic Medium" panose="020B0603020102020204" pitchFamily="34" charset="0"/>
                <a:ea typeface="Book Antiqua" panose="02040602050305030304" pitchFamily="18" charset="0"/>
                <a:cs typeface="Times New Roman" panose="02020603050405020304" pitchFamily="18" charset="0"/>
              </a:rPr>
              <a:t>“If I need support, they’re there. They went with me to DMACC to help me sign up for college. [Staff] helps with everything, one-hundred percent. [Staff] is down to earth and respectful. Even if they don’t know the answer, they will find it. If they say they're going to follow through they do. And they are always communicating.</a:t>
            </a:r>
            <a:r>
              <a:rPr lang="en-US" sz="1600" b="1" i="1" dirty="0">
                <a:solidFill>
                  <a:srgbClr val="7B7B7B"/>
                </a:solidFill>
                <a:effectLst/>
                <a:latin typeface="Franklin Gothic Medium" panose="020B0603020102020204" pitchFamily="34" charset="0"/>
                <a:ea typeface="Book Antiqua" panose="02040602050305030304" pitchFamily="18" charset="0"/>
                <a:cs typeface="Times New Roman" panose="02020603050405020304" pitchFamily="18" charset="0"/>
              </a:rPr>
              <a:t>”</a:t>
            </a:r>
            <a:endParaRPr lang="en-US" sz="1600" b="1" i="1" dirty="0">
              <a:solidFill>
                <a:srgbClr val="808080"/>
              </a:solidFill>
              <a:effectLst/>
              <a:latin typeface="Franklin Gothic Medium" panose="020B0603020102020204" pitchFamily="34" charset="0"/>
              <a:ea typeface="Book Antiqua" panose="02040602050305030304" pitchFamily="18" charset="0"/>
              <a:cs typeface="Times New Roman" panose="02020603050405020304" pitchFamily="18" charset="0"/>
            </a:endParaRPr>
          </a:p>
        </p:txBody>
      </p:sp>
      <p:pic>
        <p:nvPicPr>
          <p:cNvPr id="9" name="Picture 8" descr="Shape&#10;&#10;Description automatically generated">
            <a:extLst>
              <a:ext uri="{FF2B5EF4-FFF2-40B4-BE49-F238E27FC236}">
                <a16:creationId xmlns:a16="http://schemas.microsoft.com/office/drawing/2014/main" id="{E702ED9E-6502-8616-0BF9-A57CC554D4F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5822" y="3796573"/>
            <a:ext cx="823233" cy="823233"/>
          </a:xfrm>
          <a:prstGeom prst="rect">
            <a:avLst/>
          </a:prstGeom>
          <a:noFill/>
          <a:ln>
            <a:noFill/>
          </a:ln>
        </p:spPr>
      </p:pic>
      <p:sp>
        <p:nvSpPr>
          <p:cNvPr id="10" name="Text Box 2">
            <a:extLst>
              <a:ext uri="{FF2B5EF4-FFF2-40B4-BE49-F238E27FC236}">
                <a16:creationId xmlns:a16="http://schemas.microsoft.com/office/drawing/2014/main" id="{8F348CAF-7B5E-3FC2-6119-B3C590503CCA}"/>
              </a:ext>
            </a:extLst>
          </p:cNvPr>
          <p:cNvSpPr txBox="1">
            <a:spLocks noChangeArrowheads="1"/>
          </p:cNvSpPr>
          <p:nvPr/>
        </p:nvSpPr>
        <p:spPr bwMode="auto">
          <a:xfrm>
            <a:off x="2018665" y="3833539"/>
            <a:ext cx="5718810" cy="641985"/>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KEY program participants report receiving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high quality services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which meet their needs and improve their lives.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Participants describe staff</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as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supportive, responsive, knowledgeable,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and</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 respectful.</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sp>
        <p:nvSpPr>
          <p:cNvPr id="11" name="Text Box 2">
            <a:extLst>
              <a:ext uri="{FF2B5EF4-FFF2-40B4-BE49-F238E27FC236}">
                <a16:creationId xmlns:a16="http://schemas.microsoft.com/office/drawing/2014/main" id="{B9A3BCB9-7BD1-65DD-7570-BF48C4A862D0}"/>
              </a:ext>
            </a:extLst>
          </p:cNvPr>
          <p:cNvSpPr txBox="1">
            <a:spLocks noChangeArrowheads="1"/>
          </p:cNvSpPr>
          <p:nvPr/>
        </p:nvSpPr>
        <p:spPr bwMode="auto">
          <a:xfrm>
            <a:off x="628650" y="2873284"/>
            <a:ext cx="7743825" cy="868680"/>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Overall, KEY staff report intentional and proactive collaborations, and problem-solve with evidence-based solutions. For example, using motivational interviewing, and connecting participants to DMACC’s </a:t>
            </a:r>
            <a:r>
              <a:rPr lang="en-US" sz="1400" u="sng" dirty="0">
                <a:solidFill>
                  <a:srgbClr val="0000FF"/>
                </a:solidFill>
                <a:effectLst/>
                <a:latin typeface="Franklin Gothic Medium" panose="020B0603020102020204" pitchFamily="34" charset="0"/>
                <a:ea typeface="Book Antiqua" panose="02040602050305030304" pitchFamily="18" charset="0"/>
                <a:cs typeface="Times New Roman" panose="02020603050405020304" pitchFamily="18" charset="0"/>
                <a:hlinkClick r:id="rId3"/>
              </a:rPr>
              <a:t>Workforce Training Academy</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a:t>
            </a:r>
            <a:r>
              <a:rPr lang="en-US" sz="1400" u="sng" dirty="0">
                <a:solidFill>
                  <a:srgbClr val="0000FF"/>
                </a:solidFill>
                <a:effectLst/>
                <a:latin typeface="Franklin Gothic Medium" panose="020B0603020102020204" pitchFamily="34" charset="0"/>
                <a:ea typeface="Book Antiqua" panose="02040602050305030304" pitchFamily="18" charset="0"/>
                <a:cs typeface="Times New Roman" panose="02020603050405020304" pitchFamily="18" charset="0"/>
                <a:hlinkClick r:id="rId4"/>
              </a:rPr>
              <a:t>Young Adult Program</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and </a:t>
            </a:r>
            <a:r>
              <a:rPr lang="en-US" sz="1400" u="sng" dirty="0">
                <a:solidFill>
                  <a:srgbClr val="0000FF"/>
                </a:solidFill>
                <a:effectLst/>
                <a:latin typeface="Franklin Gothic Medium" panose="020B0603020102020204" pitchFamily="34" charset="0"/>
                <a:ea typeface="Book Antiqua" panose="02040602050305030304" pitchFamily="18" charset="0"/>
                <a:cs typeface="Times New Roman" panose="02020603050405020304" pitchFamily="18" charset="0"/>
                <a:hlinkClick r:id="rId5"/>
              </a:rPr>
              <a:t>Career Fair</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as well as Children and Families of Iowa’s </a:t>
            </a:r>
            <a:r>
              <a:rPr lang="en-US" sz="1400" u="sng" dirty="0">
                <a:solidFill>
                  <a:srgbClr val="0000FF"/>
                </a:solidFill>
                <a:effectLst/>
                <a:latin typeface="Franklin Gothic Medium" panose="020B0603020102020204" pitchFamily="34" charset="0"/>
                <a:ea typeface="Book Antiqua" panose="02040602050305030304" pitchFamily="18" charset="0"/>
                <a:cs typeface="Times New Roman" panose="02020603050405020304" pitchFamily="18" charset="0"/>
                <a:hlinkClick r:id="rId6"/>
              </a:rPr>
              <a:t>Connect to Careers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program.</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sp>
        <p:nvSpPr>
          <p:cNvPr id="12" name="Text Box 2">
            <a:extLst>
              <a:ext uri="{FF2B5EF4-FFF2-40B4-BE49-F238E27FC236}">
                <a16:creationId xmlns:a16="http://schemas.microsoft.com/office/drawing/2014/main" id="{773B7162-5F3F-9690-2015-947E62D1E89E}"/>
              </a:ext>
            </a:extLst>
          </p:cNvPr>
          <p:cNvSpPr txBox="1">
            <a:spLocks noChangeArrowheads="1"/>
          </p:cNvSpPr>
          <p:nvPr/>
        </p:nvSpPr>
        <p:spPr bwMode="auto">
          <a:xfrm>
            <a:off x="5497286" y="4619806"/>
            <a:ext cx="2595789" cy="1338580"/>
          </a:xfrm>
          <a:prstGeom prst="rect">
            <a:avLst/>
          </a:prstGeom>
          <a:noFill/>
          <a:ln w="9525">
            <a:noFill/>
            <a:miter lim="800000"/>
            <a:headEnd/>
            <a:tailEnd/>
          </a:ln>
        </p:spPr>
        <p:txBody>
          <a:bodyPr rot="0" vert="horz" wrap="square" lIns="91440" tIns="45720" rIns="182880" bIns="45720" anchor="ctr" anchorCtr="0">
            <a:noAutofit/>
          </a:bodyPr>
          <a:lstStyle/>
          <a:p>
            <a:pPr marL="0" marR="0" algn="ctr">
              <a:spcBef>
                <a:spcPts val="0"/>
              </a:spcBef>
              <a:spcAft>
                <a:spcPts val="600"/>
              </a:spcAft>
            </a:pPr>
            <a:r>
              <a:rPr lang="en-US" sz="1400" b="1" i="1" dirty="0">
                <a:solidFill>
                  <a:srgbClr val="7B7B7B"/>
                </a:solidFill>
                <a:effectLst/>
                <a:latin typeface="Franklin Gothic Medium" panose="020B0603020102020204" pitchFamily="34" charset="0"/>
                <a:ea typeface="Book Antiqua" panose="02040602050305030304" pitchFamily="18" charset="0"/>
                <a:cs typeface="Times New Roman" panose="02020603050405020304" pitchFamily="18" charset="0"/>
              </a:rPr>
              <a:t>“They [staff] have taught me things I never learned in foster care like apartment living and living on my own.”</a:t>
            </a:r>
            <a:endParaRPr lang="en-US" sz="1600" b="1" i="1" dirty="0">
              <a:solidFill>
                <a:srgbClr val="808080"/>
              </a:solidFill>
              <a:effectLst/>
              <a:latin typeface="Franklin Gothic Medium" panose="020B0603020102020204" pitchFamily="34" charset="0"/>
              <a:ea typeface="Book Antiqua" panose="02040602050305030304" pitchFamily="18" charset="0"/>
              <a:cs typeface="Times New Roman" panose="02020603050405020304" pitchFamily="18" charset="0"/>
            </a:endParaRPr>
          </a:p>
        </p:txBody>
      </p:sp>
    </p:spTree>
    <p:extLst>
      <p:ext uri="{BB962C8B-B14F-4D97-AF65-F5344CB8AC3E}">
        <p14:creationId xmlns:p14="http://schemas.microsoft.com/office/powerpoint/2010/main" val="3010630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5A39E-D681-420B-AC06-81C1186CF2C6}"/>
              </a:ext>
            </a:extLst>
          </p:cNvPr>
          <p:cNvSpPr>
            <a:spLocks noGrp="1"/>
          </p:cNvSpPr>
          <p:nvPr>
            <p:ph type="title"/>
          </p:nvPr>
        </p:nvSpPr>
        <p:spPr/>
        <p:txBody>
          <a:bodyPr/>
          <a:lstStyle/>
          <a:p>
            <a:pPr algn="ctr"/>
            <a:r>
              <a:rPr lang="en-US" dirty="0"/>
              <a:t>KEY Outcomes by Performance</a:t>
            </a:r>
          </a:p>
        </p:txBody>
      </p:sp>
      <p:sp>
        <p:nvSpPr>
          <p:cNvPr id="5" name="Footer Placeholder 4">
            <a:extLst>
              <a:ext uri="{FF2B5EF4-FFF2-40B4-BE49-F238E27FC236}">
                <a16:creationId xmlns:a16="http://schemas.microsoft.com/office/drawing/2014/main" id="{C1A0D47D-A262-477C-BA88-264D7580F281}"/>
              </a:ext>
            </a:extLst>
          </p:cNvPr>
          <p:cNvSpPr>
            <a:spLocks noGrp="1"/>
          </p:cNvSpPr>
          <p:nvPr>
            <p:ph type="ftr" sz="quarter" idx="10"/>
          </p:nvPr>
        </p:nvSpPr>
        <p:spPr/>
        <p:txBody>
          <a:bodyPr/>
          <a:lstStyle/>
          <a:p>
            <a:r>
              <a:rPr lang="en-US" dirty="0"/>
              <a:t>Law, Health Policy &amp; Disability Center</a:t>
            </a:r>
          </a:p>
        </p:txBody>
      </p:sp>
      <p:pic>
        <p:nvPicPr>
          <p:cNvPr id="7" name="Picture 6" descr="Table&#10;&#10;Description automatically generated">
            <a:extLst>
              <a:ext uri="{FF2B5EF4-FFF2-40B4-BE49-F238E27FC236}">
                <a16:creationId xmlns:a16="http://schemas.microsoft.com/office/drawing/2014/main" id="{41C78804-42E3-7034-8874-59D2FAAD6A1C}"/>
              </a:ext>
            </a:extLst>
          </p:cNvPr>
          <p:cNvPicPr>
            <a:picLocks noChangeAspect="1"/>
          </p:cNvPicPr>
          <p:nvPr/>
        </p:nvPicPr>
        <p:blipFill rotWithShape="1">
          <a:blip r:embed="rId2">
            <a:extLst>
              <a:ext uri="{28A0092B-C50C-407E-A947-70E740481C1C}">
                <a14:useLocalDpi xmlns:a14="http://schemas.microsoft.com/office/drawing/2010/main" val="0"/>
              </a:ext>
            </a:extLst>
          </a:blip>
          <a:srcRect t="9372" r="2304" b="33068"/>
          <a:stretch/>
        </p:blipFill>
        <p:spPr bwMode="auto">
          <a:xfrm>
            <a:off x="1445396" y="1392010"/>
            <a:ext cx="6168549" cy="4845503"/>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8155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51813-597A-D04C-A56F-A8D4CA01DD32}"/>
              </a:ext>
            </a:extLst>
          </p:cNvPr>
          <p:cNvSpPr>
            <a:spLocks noGrp="1"/>
          </p:cNvSpPr>
          <p:nvPr>
            <p:ph type="title"/>
          </p:nvPr>
        </p:nvSpPr>
        <p:spPr/>
        <p:txBody>
          <a:bodyPr>
            <a:normAutofit/>
          </a:bodyPr>
          <a:lstStyle/>
          <a:p>
            <a:pPr algn="ctr"/>
            <a:r>
              <a:rPr lang="en-US" dirty="0"/>
              <a:t>ISA Overall Program Performance</a:t>
            </a:r>
          </a:p>
        </p:txBody>
      </p:sp>
      <p:sp>
        <p:nvSpPr>
          <p:cNvPr id="4" name="Footer Placeholder 3">
            <a:extLst>
              <a:ext uri="{FF2B5EF4-FFF2-40B4-BE49-F238E27FC236}">
                <a16:creationId xmlns:a16="http://schemas.microsoft.com/office/drawing/2014/main" id="{69265452-72B4-7046-AC3E-89500E80F420}"/>
              </a:ext>
            </a:extLst>
          </p:cNvPr>
          <p:cNvSpPr>
            <a:spLocks noGrp="1"/>
          </p:cNvSpPr>
          <p:nvPr>
            <p:ph type="ftr" sz="quarter" idx="10"/>
          </p:nvPr>
        </p:nvSpPr>
        <p:spPr/>
        <p:txBody>
          <a:bodyPr/>
          <a:lstStyle/>
          <a:p>
            <a:r>
              <a:rPr lang="en-US" dirty="0"/>
              <a:t>Law, Health Policy &amp; Disability Center</a:t>
            </a:r>
          </a:p>
        </p:txBody>
      </p:sp>
      <p:graphicFrame>
        <p:nvGraphicFramePr>
          <p:cNvPr id="9" name="Chart 8">
            <a:extLst>
              <a:ext uri="{FF2B5EF4-FFF2-40B4-BE49-F238E27FC236}">
                <a16:creationId xmlns:a16="http://schemas.microsoft.com/office/drawing/2014/main" id="{7A69539B-94C1-4273-A689-BA65A810BE88}"/>
              </a:ext>
            </a:extLst>
          </p:cNvPr>
          <p:cNvGraphicFramePr/>
          <p:nvPr>
            <p:extLst>
              <p:ext uri="{D42A27DB-BD31-4B8C-83A1-F6EECF244321}">
                <p14:modId xmlns:p14="http://schemas.microsoft.com/office/powerpoint/2010/main" val="3869786326"/>
              </p:ext>
            </p:extLst>
          </p:nvPr>
        </p:nvGraphicFramePr>
        <p:xfrm>
          <a:off x="1033690" y="1298456"/>
          <a:ext cx="6597196" cy="3297371"/>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9">
            <a:extLst>
              <a:ext uri="{FF2B5EF4-FFF2-40B4-BE49-F238E27FC236}">
                <a16:creationId xmlns:a16="http://schemas.microsoft.com/office/drawing/2014/main" id="{552EDE09-D7E9-8E69-ED66-F0E741C3D7EA}"/>
              </a:ext>
            </a:extLst>
          </p:cNvPr>
          <p:cNvSpPr/>
          <p:nvPr/>
        </p:nvSpPr>
        <p:spPr>
          <a:xfrm>
            <a:off x="1917092" y="5166425"/>
            <a:ext cx="5511046" cy="340523"/>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ntent Placeholder 2">
            <a:extLst>
              <a:ext uri="{FF2B5EF4-FFF2-40B4-BE49-F238E27FC236}">
                <a16:creationId xmlns:a16="http://schemas.microsoft.com/office/drawing/2014/main" id="{5174820D-7F6E-0D88-0372-B4B094D0B6A8}"/>
              </a:ext>
            </a:extLst>
          </p:cNvPr>
          <p:cNvSpPr txBox="1">
            <a:spLocks/>
          </p:cNvSpPr>
          <p:nvPr/>
        </p:nvSpPr>
        <p:spPr>
          <a:xfrm>
            <a:off x="1917092" y="4866375"/>
            <a:ext cx="5636660" cy="1325563"/>
          </a:xfrm>
          <a:prstGeom prst="rect">
            <a:avLst/>
          </a:prstGeom>
        </p:spPr>
        <p:txBody>
          <a:bodyPr vert="horz" lIns="91440" tIns="45720" rIns="91440" bIns="45720" rtlCol="0">
            <a:normAutofit lnSpcReduction="10000"/>
          </a:bodyPr>
          <a:lstStyle>
            <a:lvl1pPr marL="305991" indent="-298847" algn="l" defTabSz="685800" rtl="0" eaLnBrk="1" latinLnBrk="0" hangingPunct="1">
              <a:lnSpc>
                <a:spcPct val="90000"/>
              </a:lnSpc>
              <a:spcBef>
                <a:spcPts val="750"/>
              </a:spcBef>
              <a:spcAft>
                <a:spcPts val="450"/>
              </a:spcAft>
              <a:buSzPct val="105000"/>
              <a:buFontTx/>
              <a:buBlip>
                <a:blip r:embed="rId4"/>
              </a:buBlip>
              <a:tabLst/>
              <a:defRPr sz="2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spcAft>
                <a:spcPts val="600"/>
              </a:spcAft>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7144" indent="0" defTabSz="715963">
              <a:lnSpc>
                <a:spcPct val="100000"/>
              </a:lnSpc>
              <a:spcAft>
                <a:spcPts val="0"/>
              </a:spcAft>
              <a:buFontTx/>
              <a:buNone/>
            </a:pPr>
            <a:r>
              <a:rPr lang="en-US" sz="1500" dirty="0"/>
              <a:t>88% - 100%	</a:t>
            </a:r>
            <a:r>
              <a:rPr lang="en-US" sz="1600" b="1" i="1" dirty="0">
                <a:solidFill>
                  <a:srgbClr val="0070C0"/>
                </a:solidFill>
                <a:latin typeface="Arial" panose="020B0604020202020204" pitchFamily="34" charset="0"/>
                <a:ea typeface="Book Antiqua" panose="02040602050305030304" pitchFamily="18" charset="0"/>
                <a:cs typeface="Times New Roman" panose="02020603050405020304" pitchFamily="18" charset="0"/>
              </a:rPr>
              <a:t>Exceeds Expectations</a:t>
            </a:r>
            <a:r>
              <a:rPr lang="en-US" sz="1600" i="1" dirty="0">
                <a:latin typeface="Arial" panose="020B0604020202020204" pitchFamily="34" charset="0"/>
                <a:ea typeface="Franklin Gothic Book" panose="020B0503020102020204" pitchFamily="34" charset="0"/>
                <a:cs typeface="Franklin Gothic Book" panose="020B0503020102020204" pitchFamily="34" charset="0"/>
              </a:rPr>
              <a:t> </a:t>
            </a:r>
          </a:p>
          <a:p>
            <a:pPr marL="7144" indent="0" defTabSz="715963">
              <a:lnSpc>
                <a:spcPct val="100000"/>
              </a:lnSpc>
              <a:spcAft>
                <a:spcPts val="0"/>
              </a:spcAft>
              <a:buFontTx/>
              <a:buNone/>
            </a:pPr>
            <a:r>
              <a:rPr lang="en-US" sz="1500" dirty="0"/>
              <a:t>75% - 87%	</a:t>
            </a:r>
            <a:r>
              <a:rPr lang="en-US" sz="1600" b="1" i="1" dirty="0">
                <a:solidFill>
                  <a:srgbClr val="008000"/>
                </a:solidFill>
                <a:latin typeface="Arial" panose="020B0604020202020204" pitchFamily="34" charset="0"/>
                <a:ea typeface="Book Antiqua" panose="02040602050305030304" pitchFamily="18" charset="0"/>
                <a:cs typeface="Times New Roman" panose="02020603050405020304" pitchFamily="18" charset="0"/>
              </a:rPr>
              <a:t>Meets Expectations</a:t>
            </a:r>
            <a:r>
              <a:rPr lang="en-US" sz="1600" i="1" dirty="0">
                <a:latin typeface="Arial" panose="020B0604020202020204" pitchFamily="34" charset="0"/>
                <a:ea typeface="Franklin Gothic Book" panose="020B0503020102020204" pitchFamily="34" charset="0"/>
                <a:cs typeface="Franklin Gothic Book" panose="020B0503020102020204" pitchFamily="34" charset="0"/>
              </a:rPr>
              <a:t> </a:t>
            </a:r>
          </a:p>
          <a:p>
            <a:pPr marL="7144" indent="0" defTabSz="715963">
              <a:lnSpc>
                <a:spcPct val="100000"/>
              </a:lnSpc>
              <a:spcAft>
                <a:spcPts val="0"/>
              </a:spcAft>
              <a:buFontTx/>
              <a:buNone/>
            </a:pPr>
            <a:r>
              <a:rPr lang="en-US" sz="1500" dirty="0"/>
              <a:t>63% - 74%	</a:t>
            </a:r>
            <a:r>
              <a:rPr lang="en-US" sz="1600" b="1" i="1" dirty="0">
                <a:solidFill>
                  <a:srgbClr val="FF9900"/>
                </a:solidFill>
                <a:latin typeface="Arial" panose="020B0604020202020204" pitchFamily="34" charset="0"/>
                <a:ea typeface="Book Antiqua" panose="02040602050305030304" pitchFamily="18" charset="0"/>
                <a:cs typeface="Times New Roman" panose="02020603050405020304" pitchFamily="18" charset="0"/>
              </a:rPr>
              <a:t>Needs Improvement</a:t>
            </a:r>
            <a:r>
              <a:rPr lang="en-US" sz="1600" i="1" dirty="0">
                <a:latin typeface="Arial" panose="020B0604020202020204" pitchFamily="34" charset="0"/>
                <a:ea typeface="Franklin Gothic Book" panose="020B0503020102020204" pitchFamily="34" charset="0"/>
                <a:cs typeface="Franklin Gothic Book" panose="020B0503020102020204" pitchFamily="34" charset="0"/>
              </a:rPr>
              <a:t> </a:t>
            </a:r>
          </a:p>
          <a:p>
            <a:pPr marL="7144" indent="0" defTabSz="715963">
              <a:lnSpc>
                <a:spcPct val="100000"/>
              </a:lnSpc>
              <a:spcAft>
                <a:spcPts val="0"/>
              </a:spcAft>
              <a:buFontTx/>
              <a:buNone/>
            </a:pPr>
            <a:r>
              <a:rPr lang="en-US" sz="1500" dirty="0"/>
              <a:t>Below 63%	</a:t>
            </a:r>
            <a:r>
              <a:rPr lang="en-US" sz="1600" b="1" i="1" dirty="0">
                <a:solidFill>
                  <a:srgbClr val="C00000"/>
                </a:solidFill>
                <a:latin typeface="Arial" panose="020B0604020202020204" pitchFamily="34" charset="0"/>
                <a:ea typeface="Book Antiqua" panose="02040602050305030304" pitchFamily="18" charset="0"/>
                <a:cs typeface="Times New Roman" panose="02020603050405020304" pitchFamily="18" charset="0"/>
              </a:rPr>
              <a:t>Does Not Meet Minimum Expectations</a:t>
            </a:r>
            <a:r>
              <a:rPr lang="en-US" sz="1600" i="1" dirty="0">
                <a:latin typeface="Arial" panose="020B0604020202020204" pitchFamily="34" charset="0"/>
                <a:ea typeface="Franklin Gothic Book" panose="020B0503020102020204" pitchFamily="34" charset="0"/>
                <a:cs typeface="Franklin Gothic Book" panose="020B0503020102020204" pitchFamily="34" charset="0"/>
              </a:rPr>
              <a:t> </a:t>
            </a:r>
            <a:endParaRPr lang="en-US" sz="1500" b="1" dirty="0">
              <a:solidFill>
                <a:srgbClr val="FF0000"/>
              </a:solidFill>
            </a:endParaRPr>
          </a:p>
          <a:p>
            <a:pPr marL="7144" indent="0">
              <a:buFontTx/>
              <a:buNone/>
            </a:pPr>
            <a:endParaRPr lang="en-US" sz="1800" dirty="0"/>
          </a:p>
        </p:txBody>
      </p:sp>
    </p:spTree>
    <p:extLst>
      <p:ext uri="{BB962C8B-B14F-4D97-AF65-F5344CB8AC3E}">
        <p14:creationId xmlns:p14="http://schemas.microsoft.com/office/powerpoint/2010/main" val="28520379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4025F-2941-41B9-9394-B92E0E1AF7A3}"/>
              </a:ext>
            </a:extLst>
          </p:cNvPr>
          <p:cNvSpPr>
            <a:spLocks noGrp="1"/>
          </p:cNvSpPr>
          <p:nvPr>
            <p:ph type="title"/>
          </p:nvPr>
        </p:nvSpPr>
        <p:spPr/>
        <p:txBody>
          <a:bodyPr/>
          <a:lstStyle/>
          <a:p>
            <a:r>
              <a:rPr lang="en-US" dirty="0"/>
              <a:t>ISA Results Overview</a:t>
            </a:r>
          </a:p>
        </p:txBody>
      </p:sp>
      <p:sp>
        <p:nvSpPr>
          <p:cNvPr id="4" name="Footer Placeholder 3">
            <a:extLst>
              <a:ext uri="{FF2B5EF4-FFF2-40B4-BE49-F238E27FC236}">
                <a16:creationId xmlns:a16="http://schemas.microsoft.com/office/drawing/2014/main" id="{E3B86277-EBD1-4D39-84A1-4DC5C463030D}"/>
              </a:ext>
            </a:extLst>
          </p:cNvPr>
          <p:cNvSpPr>
            <a:spLocks noGrp="1"/>
          </p:cNvSpPr>
          <p:nvPr>
            <p:ph type="ftr" sz="quarter" idx="10"/>
          </p:nvPr>
        </p:nvSpPr>
        <p:spPr/>
        <p:txBody>
          <a:bodyPr/>
          <a:lstStyle/>
          <a:p>
            <a:r>
              <a:rPr lang="en-US" dirty="0"/>
              <a:t>Law, Health Policy &amp; Disability Center</a:t>
            </a:r>
          </a:p>
        </p:txBody>
      </p:sp>
      <p:sp>
        <p:nvSpPr>
          <p:cNvPr id="16" name="Text Box 2">
            <a:extLst>
              <a:ext uri="{FF2B5EF4-FFF2-40B4-BE49-F238E27FC236}">
                <a16:creationId xmlns:a16="http://schemas.microsoft.com/office/drawing/2014/main" id="{6CBA8462-DC2B-7436-D07D-9F3EA675B5A0}"/>
              </a:ext>
            </a:extLst>
          </p:cNvPr>
          <p:cNvSpPr txBox="1">
            <a:spLocks noChangeArrowheads="1"/>
          </p:cNvSpPr>
          <p:nvPr/>
        </p:nvSpPr>
        <p:spPr bwMode="auto">
          <a:xfrm>
            <a:off x="1397179" y="1501323"/>
            <a:ext cx="6452235" cy="706120"/>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Agencies are committed to connecting participants with person-centered and sustainable employment opportunities. </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sp>
        <p:nvSpPr>
          <p:cNvPr id="17" name="Text Box 2">
            <a:extLst>
              <a:ext uri="{FF2B5EF4-FFF2-40B4-BE49-F238E27FC236}">
                <a16:creationId xmlns:a16="http://schemas.microsoft.com/office/drawing/2014/main" id="{6D38D109-BF88-8175-8DAA-D43659714FA6}"/>
              </a:ext>
            </a:extLst>
          </p:cNvPr>
          <p:cNvSpPr txBox="1">
            <a:spLocks noChangeArrowheads="1"/>
          </p:cNvSpPr>
          <p:nvPr/>
        </p:nvSpPr>
        <p:spPr bwMode="auto">
          <a:xfrm>
            <a:off x="886913" y="3903035"/>
            <a:ext cx="7370174" cy="2037940"/>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While performance in both employment outcomes (</a:t>
            </a:r>
            <a:r>
              <a:rPr lang="en-US" sz="1400" i="1" dirty="0">
                <a:effectLst/>
                <a:latin typeface="Franklin Gothic Medium" panose="020B0603020102020204" pitchFamily="34" charset="0"/>
                <a:ea typeface="Book Antiqua" panose="02040602050305030304" pitchFamily="18" charset="0"/>
                <a:cs typeface="Times New Roman" panose="02020603050405020304" pitchFamily="18" charset="0"/>
              </a:rPr>
              <a:t>Engaged In Employment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outcome</a:t>
            </a:r>
            <a:r>
              <a:rPr lang="en-US" sz="1400" i="1" dirty="0">
                <a:effectLst/>
                <a:latin typeface="Franklin Gothic Medium" panose="020B0603020102020204" pitchFamily="34" charset="0"/>
                <a:ea typeface="Book Antiqua" panose="02040602050305030304" pitchFamily="18" charset="0"/>
                <a:cs typeface="Times New Roman" panose="02020603050405020304" pitchFamily="18" charset="0"/>
              </a:rPr>
              <a:t>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shown above) decreased in 2022, the system maintained </a:t>
            </a:r>
            <a:r>
              <a:rPr lang="en-US" sz="1200" b="1" i="1" dirty="0">
                <a:solidFill>
                  <a:srgbClr val="008000"/>
                </a:solidFill>
                <a:effectLst/>
                <a:latin typeface="Arial" panose="020B0604020202020204" pitchFamily="34" charset="0"/>
                <a:ea typeface="Book Antiqua" panose="02040602050305030304" pitchFamily="18" charset="0"/>
                <a:cs typeface="Times New Roman" panose="02020603050405020304" pitchFamily="18" charset="0"/>
              </a:rPr>
              <a:t>Meets Expectations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ratings. Agency staff acknowledged that participant circumstances and preferences - including transitioning to returning to work post-pandemic, limited transportation options, and reluctance to work in food service – detract from the employment outcome but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ensuring a good fit long term is the priority</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Agency staff and participants report collaborative relationships with employers, meaningful jobs, enhanced financial independence, increased efficacy, and improved confidence in interacting with colleagues.</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pic>
        <p:nvPicPr>
          <p:cNvPr id="18" name="Picture 17" descr="A picture containing icon&#10;&#10;Description automatically generated">
            <a:extLst>
              <a:ext uri="{FF2B5EF4-FFF2-40B4-BE49-F238E27FC236}">
                <a16:creationId xmlns:a16="http://schemas.microsoft.com/office/drawing/2014/main" id="{7454B09A-A699-25EC-62A9-DA3A683D647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3827" y="1501323"/>
            <a:ext cx="638175" cy="638175"/>
          </a:xfrm>
          <a:prstGeom prst="rect">
            <a:avLst/>
          </a:prstGeom>
          <a:noFill/>
          <a:ln>
            <a:noFill/>
          </a:ln>
        </p:spPr>
      </p:pic>
      <p:graphicFrame>
        <p:nvGraphicFramePr>
          <p:cNvPr id="19" name="Chart 18">
            <a:extLst>
              <a:ext uri="{FF2B5EF4-FFF2-40B4-BE49-F238E27FC236}">
                <a16:creationId xmlns:a16="http://schemas.microsoft.com/office/drawing/2014/main" id="{558C99D0-9D78-483F-8A77-36B19B3F2E28}"/>
              </a:ext>
            </a:extLst>
          </p:cNvPr>
          <p:cNvGraphicFramePr/>
          <p:nvPr>
            <p:extLst>
              <p:ext uri="{D42A27DB-BD31-4B8C-83A1-F6EECF244321}">
                <p14:modId xmlns:p14="http://schemas.microsoft.com/office/powerpoint/2010/main" val="2837243038"/>
              </p:ext>
            </p:extLst>
          </p:nvPr>
        </p:nvGraphicFramePr>
        <p:xfrm>
          <a:off x="1668145" y="2139498"/>
          <a:ext cx="5502910" cy="17358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14841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4025F-2941-41B9-9394-B92E0E1AF7A3}"/>
              </a:ext>
            </a:extLst>
          </p:cNvPr>
          <p:cNvSpPr>
            <a:spLocks noGrp="1"/>
          </p:cNvSpPr>
          <p:nvPr>
            <p:ph type="title"/>
          </p:nvPr>
        </p:nvSpPr>
        <p:spPr/>
        <p:txBody>
          <a:bodyPr/>
          <a:lstStyle/>
          <a:p>
            <a:r>
              <a:rPr lang="en-US" dirty="0"/>
              <a:t>ISA Results Overview</a:t>
            </a:r>
          </a:p>
        </p:txBody>
      </p:sp>
      <p:sp>
        <p:nvSpPr>
          <p:cNvPr id="4" name="Footer Placeholder 3">
            <a:extLst>
              <a:ext uri="{FF2B5EF4-FFF2-40B4-BE49-F238E27FC236}">
                <a16:creationId xmlns:a16="http://schemas.microsoft.com/office/drawing/2014/main" id="{E3B86277-EBD1-4D39-84A1-4DC5C463030D}"/>
              </a:ext>
            </a:extLst>
          </p:cNvPr>
          <p:cNvSpPr>
            <a:spLocks noGrp="1"/>
          </p:cNvSpPr>
          <p:nvPr>
            <p:ph type="ftr" sz="quarter" idx="10"/>
          </p:nvPr>
        </p:nvSpPr>
        <p:spPr/>
        <p:txBody>
          <a:bodyPr/>
          <a:lstStyle/>
          <a:p>
            <a:r>
              <a:rPr lang="en-US" dirty="0"/>
              <a:t>Law, Health Policy &amp; Disability Center</a:t>
            </a:r>
          </a:p>
        </p:txBody>
      </p:sp>
      <p:sp>
        <p:nvSpPr>
          <p:cNvPr id="7" name="Text Box 2">
            <a:extLst>
              <a:ext uri="{FF2B5EF4-FFF2-40B4-BE49-F238E27FC236}">
                <a16:creationId xmlns:a16="http://schemas.microsoft.com/office/drawing/2014/main" id="{DDB8A635-7333-CA0B-8273-D315F86700FB}"/>
              </a:ext>
            </a:extLst>
          </p:cNvPr>
          <p:cNvSpPr txBox="1">
            <a:spLocks noChangeArrowheads="1"/>
          </p:cNvSpPr>
          <p:nvPr/>
        </p:nvSpPr>
        <p:spPr bwMode="auto">
          <a:xfrm>
            <a:off x="1764347" y="1633091"/>
            <a:ext cx="6639424" cy="525893"/>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Performance across agencies varied in three outcomes areas.</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a:p>
            <a:pPr marL="0" marR="0">
              <a:spcBef>
                <a:spcPts val="0"/>
              </a:spcBef>
              <a:spcAft>
                <a:spcPts val="600"/>
              </a:spcAft>
            </a:pPr>
            <a:r>
              <a:rPr lang="en-US" sz="1200" dirty="0">
                <a:effectLst/>
                <a:latin typeface="Franklin Gothic Medium" panose="020B0603020102020204" pitchFamily="34" charset="0"/>
                <a:ea typeface="Book Antiqua" panose="02040602050305030304" pitchFamily="18" charset="0"/>
                <a:cs typeface="Times New Roman" panose="02020603050405020304" pitchFamily="18" charset="0"/>
              </a:rPr>
              <a:t> </a:t>
            </a:r>
            <a:endParaRPr lang="en-US" sz="1100" dirty="0">
              <a:effectLst/>
              <a:latin typeface="Arial" panose="020B0604020202020204" pitchFamily="34" charset="0"/>
              <a:ea typeface="Book Antiqua" panose="02040602050305030304" pitchFamily="18" charset="0"/>
              <a:cs typeface="Times New Roman" panose="02020603050405020304" pitchFamily="18" charset="0"/>
            </a:endParaRPr>
          </a:p>
          <a:p>
            <a:pPr marL="0" marR="0">
              <a:spcBef>
                <a:spcPts val="0"/>
              </a:spcBef>
              <a:spcAft>
                <a:spcPts val="600"/>
              </a:spcAft>
            </a:pPr>
            <a:r>
              <a:rPr lang="en-US" sz="1200" dirty="0">
                <a:effectLst/>
                <a:latin typeface="Franklin Gothic Medium" panose="020B0603020102020204" pitchFamily="34" charset="0"/>
                <a:ea typeface="Book Antiqua" panose="02040602050305030304" pitchFamily="18" charset="0"/>
                <a:cs typeface="Times New Roman" panose="02020603050405020304" pitchFamily="18" charset="0"/>
              </a:rPr>
              <a:t> </a:t>
            </a:r>
            <a:endParaRPr lang="en-US" sz="1100" dirty="0">
              <a:effectLst/>
              <a:latin typeface="Arial" panose="020B0604020202020204" pitchFamily="34" charset="0"/>
              <a:ea typeface="Book Antiqua" panose="02040602050305030304" pitchFamily="18" charset="0"/>
              <a:cs typeface="Times New Roman" panose="02020603050405020304" pitchFamily="18" charset="0"/>
            </a:endParaRPr>
          </a:p>
        </p:txBody>
      </p:sp>
      <p:sp>
        <p:nvSpPr>
          <p:cNvPr id="8" name="Text Box 2">
            <a:extLst>
              <a:ext uri="{FF2B5EF4-FFF2-40B4-BE49-F238E27FC236}">
                <a16:creationId xmlns:a16="http://schemas.microsoft.com/office/drawing/2014/main" id="{0A13327E-FF2E-ADCC-0656-FDFAE21C1899}"/>
              </a:ext>
            </a:extLst>
          </p:cNvPr>
          <p:cNvSpPr txBox="1">
            <a:spLocks noChangeArrowheads="1"/>
          </p:cNvSpPr>
          <p:nvPr/>
        </p:nvSpPr>
        <p:spPr bwMode="auto">
          <a:xfrm>
            <a:off x="628650" y="4873716"/>
            <a:ext cx="7886700" cy="1325563"/>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System performance was split in </a:t>
            </a:r>
            <a:r>
              <a:rPr lang="en-US" sz="1400" b="1" i="1" dirty="0">
                <a:effectLst/>
                <a:latin typeface="Franklin Gothic Medium" panose="020B0603020102020204" pitchFamily="34" charset="0"/>
                <a:ea typeface="Book Antiqua" panose="02040602050305030304" pitchFamily="18" charset="0"/>
                <a:cs typeface="Times New Roman" panose="02020603050405020304" pitchFamily="18" charset="0"/>
              </a:rPr>
              <a:t>Community Inclusion </a:t>
            </a:r>
            <a:r>
              <a:rPr lang="en-US" sz="1400" i="1" dirty="0">
                <a:effectLst/>
                <a:latin typeface="Franklin Gothic Medium" panose="020B0603020102020204" pitchFamily="34" charset="0"/>
                <a:ea typeface="Book Antiqua" panose="02040602050305030304" pitchFamily="18" charset="0"/>
                <a:cs typeface="Times New Roman" panose="02020603050405020304" pitchFamily="18" charset="0"/>
              </a:rPr>
              <a:t>(not shown), </a:t>
            </a:r>
            <a:r>
              <a:rPr lang="en-US" sz="1400" b="1" i="1" dirty="0">
                <a:effectLst/>
                <a:latin typeface="Franklin Gothic Medium" panose="020B0603020102020204" pitchFamily="34" charset="0"/>
                <a:ea typeface="Book Antiqua" panose="02040602050305030304" pitchFamily="18" charset="0"/>
                <a:cs typeface="Times New Roman" panose="02020603050405020304" pitchFamily="18" charset="0"/>
              </a:rPr>
              <a:t>Involvement in the Criminal Justice System </a:t>
            </a:r>
            <a:r>
              <a:rPr lang="en-US" sz="1400" i="1" dirty="0">
                <a:effectLst/>
                <a:latin typeface="Franklin Gothic Medium" panose="020B0603020102020204" pitchFamily="34" charset="0"/>
                <a:ea typeface="Book Antiqua" panose="02040602050305030304" pitchFamily="18" charset="0"/>
                <a:cs typeface="Times New Roman" panose="02020603050405020304" pitchFamily="18" charset="0"/>
              </a:rPr>
              <a:t>(left)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and</a:t>
            </a:r>
            <a:r>
              <a:rPr lang="en-US" sz="1400" b="1" i="1" dirty="0">
                <a:effectLst/>
                <a:latin typeface="Franklin Gothic Medium" panose="020B0603020102020204" pitchFamily="34" charset="0"/>
                <a:ea typeface="Book Antiqua" panose="02040602050305030304" pitchFamily="18" charset="0"/>
                <a:cs typeface="Times New Roman" panose="02020603050405020304" pitchFamily="18" charset="0"/>
              </a:rPr>
              <a:t> Homelessness </a:t>
            </a:r>
            <a:r>
              <a:rPr lang="en-US" sz="1400" i="1" dirty="0">
                <a:effectLst/>
                <a:latin typeface="Franklin Gothic Medium" panose="020B0603020102020204" pitchFamily="34" charset="0"/>
                <a:ea typeface="Book Antiqua" panose="02040602050305030304" pitchFamily="18" charset="0"/>
                <a:cs typeface="Times New Roman" panose="02020603050405020304" pitchFamily="18" charset="0"/>
              </a:rPr>
              <a:t>(right).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In all three outcome areas, two agencies</a:t>
            </a:r>
            <a:r>
              <a:rPr lang="en-US" sz="1200" b="1" i="1" dirty="0">
                <a:solidFill>
                  <a:srgbClr val="0070C0"/>
                </a:solidFill>
                <a:effectLst/>
                <a:latin typeface="Arial" panose="020B0604020202020204" pitchFamily="34" charset="0"/>
                <a:ea typeface="Book Antiqua" panose="02040602050305030304" pitchFamily="18" charset="0"/>
                <a:cs typeface="Times New Roman" panose="02020603050405020304" pitchFamily="18" charset="0"/>
              </a:rPr>
              <a:t> Exceeded Expectations</a:t>
            </a:r>
            <a:r>
              <a:rPr lang="en-US" sz="1400" b="1" i="1" dirty="0">
                <a:effectLst/>
                <a:latin typeface="Franklin Gothic Medium" panose="020B0603020102020204" pitchFamily="34" charset="0"/>
                <a:ea typeface="Book Antiqua" panose="02040602050305030304" pitchFamily="18" charset="0"/>
                <a:cs typeface="Times New Roman" panose="02020603050405020304" pitchFamily="18" charset="0"/>
              </a:rPr>
              <a:t>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and two agencies</a:t>
            </a:r>
            <a:r>
              <a:rPr lang="en-US" sz="1400" b="1" i="1" dirty="0">
                <a:effectLst/>
                <a:latin typeface="Franklin Gothic Medium" panose="020B0603020102020204" pitchFamily="34" charset="0"/>
                <a:ea typeface="Book Antiqua" panose="02040602050305030304" pitchFamily="18" charset="0"/>
                <a:cs typeface="Times New Roman" panose="02020603050405020304" pitchFamily="18" charset="0"/>
              </a:rPr>
              <a:t> </a:t>
            </a:r>
            <a:r>
              <a:rPr lang="en-US" sz="1200" b="1" i="1" dirty="0">
                <a:solidFill>
                  <a:srgbClr val="C00000"/>
                </a:solidFill>
                <a:effectLst/>
                <a:latin typeface="Arial" panose="020B0604020202020204" pitchFamily="34" charset="0"/>
                <a:ea typeface="Book Antiqua" panose="02040602050305030304" pitchFamily="18" charset="0"/>
                <a:cs typeface="Times New Roman" panose="02020603050405020304" pitchFamily="18" charset="0"/>
              </a:rPr>
              <a:t>Did Not Meet Minimum Expectations</a:t>
            </a:r>
            <a:r>
              <a:rPr lang="en-US" sz="1400" b="1" i="1" dirty="0">
                <a:effectLst/>
                <a:latin typeface="Franklin Gothic Medium" panose="020B0603020102020204" pitchFamily="34" charset="0"/>
                <a:ea typeface="Book Antiqua" panose="02040602050305030304" pitchFamily="18" charset="0"/>
                <a:cs typeface="Times New Roman" panose="02020603050405020304" pitchFamily="18" charset="0"/>
              </a:rPr>
              <a:t>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or</a:t>
            </a:r>
            <a:r>
              <a:rPr lang="en-US" sz="1400" b="1" i="1" dirty="0">
                <a:effectLst/>
                <a:latin typeface="Franklin Gothic Medium" panose="020B0603020102020204" pitchFamily="34" charset="0"/>
                <a:ea typeface="Book Antiqua" panose="02040602050305030304" pitchFamily="18" charset="0"/>
                <a:cs typeface="Times New Roman" panose="02020603050405020304" pitchFamily="18" charset="0"/>
              </a:rPr>
              <a:t> </a:t>
            </a:r>
            <a:r>
              <a:rPr lang="en-US" sz="1200" b="1" i="1" dirty="0">
                <a:solidFill>
                  <a:srgbClr val="FF9900"/>
                </a:solidFill>
                <a:effectLst/>
                <a:latin typeface="Arial" panose="020B0604020202020204" pitchFamily="34" charset="0"/>
                <a:ea typeface="Book Antiqua" panose="02040602050305030304" pitchFamily="18" charset="0"/>
                <a:cs typeface="Times New Roman" panose="02020603050405020304" pitchFamily="18" charset="0"/>
              </a:rPr>
              <a:t>Need Improvement</a:t>
            </a:r>
            <a:r>
              <a:rPr lang="en-US" sz="1400" b="1" i="1" dirty="0">
                <a:effectLst/>
                <a:latin typeface="Franklin Gothic Medium" panose="020B0603020102020204" pitchFamily="34" charset="0"/>
                <a:ea typeface="Book Antiqua" panose="02040602050305030304" pitchFamily="18" charset="0"/>
                <a:cs typeface="Times New Roman" panose="02020603050405020304" pitchFamily="18" charset="0"/>
              </a:rPr>
              <a:t>.</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Agencies reported that factors affecting performance included staff capacity, participant referral sources, and agency values.</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73AC580F-4D4A-3B63-FB9A-DDCA80339EB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1533" y="1415176"/>
            <a:ext cx="686209" cy="686209"/>
          </a:xfrm>
          <a:prstGeom prst="rect">
            <a:avLst/>
          </a:prstGeom>
          <a:noFill/>
          <a:ln>
            <a:noFill/>
          </a:ln>
        </p:spPr>
      </p:pic>
      <p:graphicFrame>
        <p:nvGraphicFramePr>
          <p:cNvPr id="11" name="Chart 10">
            <a:extLst>
              <a:ext uri="{FF2B5EF4-FFF2-40B4-BE49-F238E27FC236}">
                <a16:creationId xmlns:a16="http://schemas.microsoft.com/office/drawing/2014/main" id="{C1195890-932E-41B7-9A64-8F740E7382A8}"/>
              </a:ext>
            </a:extLst>
          </p:cNvPr>
          <p:cNvGraphicFramePr/>
          <p:nvPr>
            <p:extLst>
              <p:ext uri="{D42A27DB-BD31-4B8C-83A1-F6EECF244321}">
                <p14:modId xmlns:p14="http://schemas.microsoft.com/office/powerpoint/2010/main" val="1064613319"/>
              </p:ext>
            </p:extLst>
          </p:nvPr>
        </p:nvGraphicFramePr>
        <p:xfrm>
          <a:off x="386398" y="2291890"/>
          <a:ext cx="4185602" cy="237714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a:extLst>
              <a:ext uri="{FF2B5EF4-FFF2-40B4-BE49-F238E27FC236}">
                <a16:creationId xmlns:a16="http://schemas.microsoft.com/office/drawing/2014/main" id="{5F3A0C82-A50C-4F24-88FE-22CD644E90B3}"/>
              </a:ext>
            </a:extLst>
          </p:cNvPr>
          <p:cNvGraphicFramePr/>
          <p:nvPr>
            <p:extLst>
              <p:ext uri="{D42A27DB-BD31-4B8C-83A1-F6EECF244321}">
                <p14:modId xmlns:p14="http://schemas.microsoft.com/office/powerpoint/2010/main" val="3112379561"/>
              </p:ext>
            </p:extLst>
          </p:nvPr>
        </p:nvGraphicFramePr>
        <p:xfrm>
          <a:off x="4572000" y="2318300"/>
          <a:ext cx="4185602" cy="235073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10880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4025F-2941-41B9-9394-B92E0E1AF7A3}"/>
              </a:ext>
            </a:extLst>
          </p:cNvPr>
          <p:cNvSpPr>
            <a:spLocks noGrp="1"/>
          </p:cNvSpPr>
          <p:nvPr>
            <p:ph type="title"/>
          </p:nvPr>
        </p:nvSpPr>
        <p:spPr/>
        <p:txBody>
          <a:bodyPr/>
          <a:lstStyle/>
          <a:p>
            <a:r>
              <a:rPr lang="en-US" dirty="0"/>
              <a:t>ISA Results Overview</a:t>
            </a:r>
          </a:p>
        </p:txBody>
      </p:sp>
      <p:sp>
        <p:nvSpPr>
          <p:cNvPr id="4" name="Footer Placeholder 3">
            <a:extLst>
              <a:ext uri="{FF2B5EF4-FFF2-40B4-BE49-F238E27FC236}">
                <a16:creationId xmlns:a16="http://schemas.microsoft.com/office/drawing/2014/main" id="{E3B86277-EBD1-4D39-84A1-4DC5C463030D}"/>
              </a:ext>
            </a:extLst>
          </p:cNvPr>
          <p:cNvSpPr>
            <a:spLocks noGrp="1"/>
          </p:cNvSpPr>
          <p:nvPr>
            <p:ph type="ftr" sz="quarter" idx="10"/>
          </p:nvPr>
        </p:nvSpPr>
        <p:spPr/>
        <p:txBody>
          <a:bodyPr/>
          <a:lstStyle/>
          <a:p>
            <a:r>
              <a:rPr lang="en-US" dirty="0"/>
              <a:t>Law, Health Policy &amp; Disability Center</a:t>
            </a:r>
          </a:p>
        </p:txBody>
      </p:sp>
      <p:sp>
        <p:nvSpPr>
          <p:cNvPr id="7" name="Text Box 2">
            <a:extLst>
              <a:ext uri="{FF2B5EF4-FFF2-40B4-BE49-F238E27FC236}">
                <a16:creationId xmlns:a16="http://schemas.microsoft.com/office/drawing/2014/main" id="{E106D918-6B86-66BC-85D0-49BA3C7A49C5}"/>
              </a:ext>
            </a:extLst>
          </p:cNvPr>
          <p:cNvSpPr txBox="1">
            <a:spLocks noChangeArrowheads="1"/>
          </p:cNvSpPr>
          <p:nvPr/>
        </p:nvSpPr>
        <p:spPr bwMode="auto">
          <a:xfrm>
            <a:off x="628651" y="1521460"/>
            <a:ext cx="7568292" cy="939165"/>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System performance in </a:t>
            </a:r>
            <a:r>
              <a:rPr lang="en-US" b="1" i="1" dirty="0">
                <a:effectLst/>
                <a:latin typeface="Franklin Gothic Medium" panose="020B0603020102020204" pitchFamily="34" charset="0"/>
                <a:ea typeface="Book Antiqua" panose="02040602050305030304" pitchFamily="18" charset="0"/>
                <a:cs typeface="Times New Roman" panose="02020603050405020304" pitchFamily="18" charset="0"/>
              </a:rPr>
              <a:t>Housing</a:t>
            </a: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 </a:t>
            </a:r>
            <a:r>
              <a:rPr lang="en-US" b="1" i="1" dirty="0">
                <a:effectLst/>
                <a:latin typeface="Franklin Gothic Medium" panose="020B0603020102020204" pitchFamily="34" charset="0"/>
                <a:ea typeface="Book Antiqua" panose="02040602050305030304" pitchFamily="18" charset="0"/>
                <a:cs typeface="Times New Roman" panose="02020603050405020304" pitchFamily="18" charset="0"/>
              </a:rPr>
              <a:t>Emergency Rooms Visits for Psychiatric Care, </a:t>
            </a: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and</a:t>
            </a:r>
            <a:r>
              <a:rPr lang="en-US" b="1" i="1" dirty="0">
                <a:effectLst/>
                <a:latin typeface="Franklin Gothic Medium" panose="020B0603020102020204" pitchFamily="34" charset="0"/>
                <a:ea typeface="Book Antiqua" panose="02040602050305030304" pitchFamily="18" charset="0"/>
                <a:cs typeface="Times New Roman" panose="02020603050405020304" pitchFamily="18" charset="0"/>
              </a:rPr>
              <a:t> Participant Satisfaction, </a:t>
            </a: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remains high and stable</a:t>
            </a:r>
            <a:r>
              <a:rPr lang="en-US" b="1" i="1" dirty="0">
                <a:effectLst/>
                <a:latin typeface="Franklin Gothic Medium" panose="020B0603020102020204" pitchFamily="34" charset="0"/>
                <a:ea typeface="Book Antiqua" panose="02040602050305030304" pitchFamily="18" charset="0"/>
                <a:cs typeface="Times New Roman" panose="02020603050405020304" pitchFamily="18" charset="0"/>
              </a:rPr>
              <a:t>,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with all three outcomes </a:t>
            </a:r>
            <a:r>
              <a:rPr lang="en-US" sz="1200" b="1" i="1" dirty="0">
                <a:solidFill>
                  <a:srgbClr val="0070C0"/>
                </a:solidFill>
                <a:effectLst/>
                <a:latin typeface="Arial" panose="020B0604020202020204" pitchFamily="34" charset="0"/>
                <a:ea typeface="Book Antiqua" panose="02040602050305030304" pitchFamily="18" charset="0"/>
                <a:cs typeface="Times New Roman" panose="02020603050405020304" pitchFamily="18" charset="0"/>
              </a:rPr>
              <a:t>Exceeding Expectations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over the last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5 years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throughout challenging circumstances. </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a:p>
            <a:pPr marL="0" marR="0">
              <a:spcBef>
                <a:spcPts val="0"/>
              </a:spcBef>
              <a:spcAft>
                <a:spcPts val="600"/>
              </a:spcAft>
            </a:pPr>
            <a:r>
              <a:rPr lang="en-US" sz="1200" dirty="0">
                <a:effectLst/>
                <a:latin typeface="Franklin Gothic Medium" panose="020B0603020102020204" pitchFamily="34" charset="0"/>
                <a:ea typeface="Book Antiqua" panose="02040602050305030304" pitchFamily="18" charset="0"/>
                <a:cs typeface="Times New Roman" panose="02020603050405020304" pitchFamily="18" charset="0"/>
              </a:rPr>
              <a:t> </a:t>
            </a:r>
            <a:endParaRPr lang="en-US" sz="1100" dirty="0">
              <a:effectLst/>
              <a:latin typeface="Arial" panose="020B0604020202020204" pitchFamily="34" charset="0"/>
              <a:ea typeface="Book Antiqua" panose="02040602050305030304" pitchFamily="18" charset="0"/>
              <a:cs typeface="Times New Roman" panose="02020603050405020304" pitchFamily="18" charset="0"/>
            </a:endParaRPr>
          </a:p>
        </p:txBody>
      </p:sp>
      <p:sp>
        <p:nvSpPr>
          <p:cNvPr id="8" name="Text Box 2">
            <a:extLst>
              <a:ext uri="{FF2B5EF4-FFF2-40B4-BE49-F238E27FC236}">
                <a16:creationId xmlns:a16="http://schemas.microsoft.com/office/drawing/2014/main" id="{D8A432B3-24F9-69F7-0962-DDCD771821E6}"/>
              </a:ext>
            </a:extLst>
          </p:cNvPr>
          <p:cNvSpPr txBox="1">
            <a:spLocks noChangeArrowheads="1"/>
          </p:cNvSpPr>
          <p:nvPr/>
        </p:nvSpPr>
        <p:spPr bwMode="auto">
          <a:xfrm>
            <a:off x="628651" y="4988741"/>
            <a:ext cx="3702685" cy="1004570"/>
          </a:xfrm>
          <a:prstGeom prst="rect">
            <a:avLst/>
          </a:prstGeom>
          <a:noFill/>
          <a:ln w="9525">
            <a:noFill/>
            <a:miter lim="800000"/>
            <a:headEnd/>
            <a:tailEnd/>
          </a:ln>
        </p:spPr>
        <p:txBody>
          <a:bodyPr rot="0" vert="horz" wrap="square" lIns="91440" tIns="45720" rIns="182880" bIns="45720" anchor="ctr" anchorCtr="0">
            <a:noAutofit/>
          </a:bodyPr>
          <a:lstStyle/>
          <a:p>
            <a:pPr marL="0" marR="0" algn="ctr">
              <a:spcBef>
                <a:spcPts val="0"/>
              </a:spcBef>
              <a:spcAft>
                <a:spcPts val="600"/>
              </a:spcAft>
            </a:pPr>
            <a:r>
              <a:rPr lang="en-US" sz="1600" b="1" i="1" dirty="0">
                <a:solidFill>
                  <a:srgbClr val="7B7B7B"/>
                </a:solidFill>
                <a:effectLst/>
                <a:latin typeface="Franklin Gothic Medium" panose="020B0603020102020204" pitchFamily="34" charset="0"/>
                <a:ea typeface="Book Antiqua" panose="02040602050305030304" pitchFamily="18" charset="0"/>
                <a:cs typeface="Times New Roman" panose="02020603050405020304" pitchFamily="18" charset="0"/>
              </a:rPr>
              <a:t>“I'm happy that when something bad happens that is out of your control that [staff] have that knowledge and understanding on how to help me.”</a:t>
            </a:r>
            <a:endParaRPr lang="en-US" sz="1600" b="1" i="1" dirty="0">
              <a:solidFill>
                <a:srgbClr val="808080"/>
              </a:solidFill>
              <a:effectLst/>
              <a:latin typeface="Franklin Gothic Medium" panose="020B0603020102020204" pitchFamily="34" charset="0"/>
              <a:ea typeface="Book Antiqua" panose="02040602050305030304" pitchFamily="18" charset="0"/>
              <a:cs typeface="Times New Roman" panose="02020603050405020304" pitchFamily="18" charset="0"/>
            </a:endParaRPr>
          </a:p>
        </p:txBody>
      </p:sp>
      <p:sp>
        <p:nvSpPr>
          <p:cNvPr id="9" name="Text Box 2">
            <a:extLst>
              <a:ext uri="{FF2B5EF4-FFF2-40B4-BE49-F238E27FC236}">
                <a16:creationId xmlns:a16="http://schemas.microsoft.com/office/drawing/2014/main" id="{3D02CE5F-CF43-500F-D3CC-579E427231D0}"/>
              </a:ext>
            </a:extLst>
          </p:cNvPr>
          <p:cNvSpPr txBox="1">
            <a:spLocks noChangeArrowheads="1"/>
          </p:cNvSpPr>
          <p:nvPr/>
        </p:nvSpPr>
        <p:spPr bwMode="auto">
          <a:xfrm>
            <a:off x="1555160" y="2383474"/>
            <a:ext cx="6411278" cy="641985"/>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Agencies report scarce availability of acceptable housing that meets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affordability</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criteria and acknowledged the benefits of having a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specialized Housing Coordinator</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as a resource for ISA staff and participants.</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pic>
        <p:nvPicPr>
          <p:cNvPr id="10" name="Picture 9" descr="Icon&#10;&#10;Description automatically generated">
            <a:extLst>
              <a:ext uri="{FF2B5EF4-FFF2-40B4-BE49-F238E27FC236}">
                <a16:creationId xmlns:a16="http://schemas.microsoft.com/office/drawing/2014/main" id="{2E5229E0-C7FC-A4A6-F5C0-12261012493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8046" y="2508885"/>
            <a:ext cx="525780" cy="525780"/>
          </a:xfrm>
          <a:prstGeom prst="rect">
            <a:avLst/>
          </a:prstGeom>
          <a:noFill/>
          <a:ln>
            <a:noFill/>
          </a:ln>
        </p:spPr>
      </p:pic>
      <p:pic>
        <p:nvPicPr>
          <p:cNvPr id="11" name="Picture 10" descr="Shape&#10;&#10;Description automatically generated">
            <a:extLst>
              <a:ext uri="{FF2B5EF4-FFF2-40B4-BE49-F238E27FC236}">
                <a16:creationId xmlns:a16="http://schemas.microsoft.com/office/drawing/2014/main" id="{C45265A4-0FE0-DAE1-7B69-D38075EAD2C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6535" y="4138527"/>
            <a:ext cx="639566" cy="639566"/>
          </a:xfrm>
          <a:prstGeom prst="rect">
            <a:avLst/>
          </a:prstGeom>
          <a:noFill/>
          <a:ln>
            <a:noFill/>
          </a:ln>
        </p:spPr>
      </p:pic>
      <p:sp>
        <p:nvSpPr>
          <p:cNvPr id="12" name="Text Box 2">
            <a:extLst>
              <a:ext uri="{FF2B5EF4-FFF2-40B4-BE49-F238E27FC236}">
                <a16:creationId xmlns:a16="http://schemas.microsoft.com/office/drawing/2014/main" id="{CE03750F-BA0B-EAF2-6AB1-8949A4C3A72B}"/>
              </a:ext>
            </a:extLst>
          </p:cNvPr>
          <p:cNvSpPr txBox="1">
            <a:spLocks noChangeArrowheads="1"/>
          </p:cNvSpPr>
          <p:nvPr/>
        </p:nvSpPr>
        <p:spPr bwMode="auto">
          <a:xfrm>
            <a:off x="1555160" y="4069897"/>
            <a:ext cx="6248672" cy="641985"/>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ISA program participants report receiving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high quality services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which meet their needs and improve their lives.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Participants describe staff</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as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supportive, responsive, knowledgeable,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and</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 respectful.</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pic>
        <p:nvPicPr>
          <p:cNvPr id="13" name="Picture 12" descr="Icon&#10;&#10;Description automatically generated">
            <a:extLst>
              <a:ext uri="{FF2B5EF4-FFF2-40B4-BE49-F238E27FC236}">
                <a16:creationId xmlns:a16="http://schemas.microsoft.com/office/drawing/2014/main" id="{AF457669-964D-464C-0C18-C9FD8019A73B}"/>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3481" y="3271976"/>
            <a:ext cx="642620" cy="642620"/>
          </a:xfrm>
          <a:prstGeom prst="rect">
            <a:avLst/>
          </a:prstGeom>
          <a:noFill/>
          <a:ln>
            <a:noFill/>
          </a:ln>
        </p:spPr>
      </p:pic>
      <p:sp>
        <p:nvSpPr>
          <p:cNvPr id="14" name="Text Box 2">
            <a:extLst>
              <a:ext uri="{FF2B5EF4-FFF2-40B4-BE49-F238E27FC236}">
                <a16:creationId xmlns:a16="http://schemas.microsoft.com/office/drawing/2014/main" id="{68D6AE4A-181B-C9E1-53CF-66A218441B37}"/>
              </a:ext>
            </a:extLst>
          </p:cNvPr>
          <p:cNvSpPr txBox="1">
            <a:spLocks noChangeArrowheads="1"/>
          </p:cNvSpPr>
          <p:nvPr/>
        </p:nvSpPr>
        <p:spPr bwMode="auto">
          <a:xfrm>
            <a:off x="1555160" y="3155136"/>
            <a:ext cx="6248672" cy="642620"/>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ISA staff emphasize the importance of</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 trusting relationships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in effective crisis de-escalation and employ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strategies to prevent</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ER visits, including routine preventative care, medication management, crisis phone lines, and participant education.</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sp>
        <p:nvSpPr>
          <p:cNvPr id="15" name="Text Box 2">
            <a:extLst>
              <a:ext uri="{FF2B5EF4-FFF2-40B4-BE49-F238E27FC236}">
                <a16:creationId xmlns:a16="http://schemas.microsoft.com/office/drawing/2014/main" id="{0921A50D-41C7-A542-8A90-B328419BB543}"/>
              </a:ext>
            </a:extLst>
          </p:cNvPr>
          <p:cNvSpPr txBox="1">
            <a:spLocks noChangeArrowheads="1"/>
          </p:cNvSpPr>
          <p:nvPr/>
        </p:nvSpPr>
        <p:spPr bwMode="auto">
          <a:xfrm>
            <a:off x="4959032" y="5126770"/>
            <a:ext cx="2914650" cy="986155"/>
          </a:xfrm>
          <a:prstGeom prst="rect">
            <a:avLst/>
          </a:prstGeom>
          <a:noFill/>
          <a:ln w="9525">
            <a:noFill/>
            <a:miter lim="800000"/>
            <a:headEnd/>
            <a:tailEnd/>
          </a:ln>
        </p:spPr>
        <p:txBody>
          <a:bodyPr rot="0" vert="horz" wrap="square" lIns="91440" tIns="45720" rIns="182880" bIns="45720" anchor="ctr" anchorCtr="0">
            <a:noAutofit/>
          </a:bodyPr>
          <a:lstStyle/>
          <a:p>
            <a:pPr marL="0" marR="0" algn="ctr">
              <a:spcBef>
                <a:spcPts val="0"/>
              </a:spcBef>
              <a:spcAft>
                <a:spcPts val="600"/>
              </a:spcAft>
            </a:pPr>
            <a:r>
              <a:rPr lang="en-US" sz="1600" b="1" i="1" dirty="0">
                <a:solidFill>
                  <a:srgbClr val="7B7B7B"/>
                </a:solidFill>
                <a:effectLst/>
                <a:latin typeface="Franklin Gothic Medium" panose="020B0603020102020204" pitchFamily="34" charset="0"/>
                <a:ea typeface="Book Antiqua" panose="02040602050305030304" pitchFamily="18" charset="0"/>
                <a:cs typeface="Times New Roman" panose="02020603050405020304" pitchFamily="18" charset="0"/>
              </a:rPr>
              <a:t>“My mental health is a lot more stable than what it was, and I don't feel like I’m on a dead-end road now.”</a:t>
            </a:r>
            <a:endParaRPr lang="en-US" sz="1600" b="1" i="1" dirty="0">
              <a:solidFill>
                <a:srgbClr val="808080"/>
              </a:solidFill>
              <a:effectLst/>
              <a:latin typeface="Franklin Gothic Medium" panose="020B0603020102020204" pitchFamily="34" charset="0"/>
              <a:ea typeface="Book Antiqua" panose="02040602050305030304" pitchFamily="18" charset="0"/>
              <a:cs typeface="Times New Roman" panose="02020603050405020304" pitchFamily="18" charset="0"/>
            </a:endParaRPr>
          </a:p>
          <a:p>
            <a:pPr marL="0" marR="0" algn="r">
              <a:spcBef>
                <a:spcPts val="0"/>
              </a:spcBef>
              <a:spcAft>
                <a:spcPts val="600"/>
              </a:spcAft>
            </a:pPr>
            <a:r>
              <a:rPr lang="en-US" sz="1400" b="1" i="1" dirty="0">
                <a:solidFill>
                  <a:srgbClr val="7B7B7B"/>
                </a:solidFill>
                <a:effectLst/>
                <a:latin typeface="Franklin Gothic Medium" panose="020B0603020102020204" pitchFamily="34" charset="0"/>
                <a:ea typeface="Book Antiqua" panose="02040602050305030304" pitchFamily="18" charset="0"/>
                <a:cs typeface="Times New Roman" panose="02020603050405020304" pitchFamily="18" charset="0"/>
              </a:rPr>
              <a:t> </a:t>
            </a:r>
            <a:endParaRPr lang="en-US" sz="1400" b="1" i="1" dirty="0">
              <a:solidFill>
                <a:srgbClr val="808080"/>
              </a:solidFill>
              <a:effectLst/>
              <a:latin typeface="Franklin Gothic Medium" panose="020B0603020102020204" pitchFamily="34" charset="0"/>
              <a:ea typeface="Book Antiqua" panose="02040602050305030304" pitchFamily="18" charset="0"/>
              <a:cs typeface="Times New Roman" panose="02020603050405020304" pitchFamily="18" charset="0"/>
            </a:endParaRPr>
          </a:p>
        </p:txBody>
      </p:sp>
    </p:spTree>
    <p:extLst>
      <p:ext uri="{BB962C8B-B14F-4D97-AF65-F5344CB8AC3E}">
        <p14:creationId xmlns:p14="http://schemas.microsoft.com/office/powerpoint/2010/main" val="2511390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5A39E-D681-420B-AC06-81C1186CF2C6}"/>
              </a:ext>
            </a:extLst>
          </p:cNvPr>
          <p:cNvSpPr>
            <a:spLocks noGrp="1"/>
          </p:cNvSpPr>
          <p:nvPr>
            <p:ph type="title"/>
          </p:nvPr>
        </p:nvSpPr>
        <p:spPr>
          <a:xfrm>
            <a:off x="628650" y="365126"/>
            <a:ext cx="7886700" cy="1325563"/>
          </a:xfrm>
        </p:spPr>
        <p:txBody>
          <a:bodyPr/>
          <a:lstStyle/>
          <a:p>
            <a:pPr algn="ctr"/>
            <a:r>
              <a:rPr lang="en-US" dirty="0"/>
              <a:t>ISA Outcomes by Performance</a:t>
            </a:r>
          </a:p>
        </p:txBody>
      </p:sp>
      <p:sp>
        <p:nvSpPr>
          <p:cNvPr id="5" name="Footer Placeholder 4">
            <a:extLst>
              <a:ext uri="{FF2B5EF4-FFF2-40B4-BE49-F238E27FC236}">
                <a16:creationId xmlns:a16="http://schemas.microsoft.com/office/drawing/2014/main" id="{C1A0D47D-A262-477C-BA88-264D7580F281}"/>
              </a:ext>
            </a:extLst>
          </p:cNvPr>
          <p:cNvSpPr>
            <a:spLocks noGrp="1"/>
          </p:cNvSpPr>
          <p:nvPr>
            <p:ph type="ftr" sz="quarter" idx="10"/>
          </p:nvPr>
        </p:nvSpPr>
        <p:spPr/>
        <p:txBody>
          <a:bodyPr/>
          <a:lstStyle/>
          <a:p>
            <a:r>
              <a:rPr lang="en-US" dirty="0"/>
              <a:t>Law, Health Policy &amp; Disability Center</a:t>
            </a:r>
          </a:p>
        </p:txBody>
      </p:sp>
      <p:pic>
        <p:nvPicPr>
          <p:cNvPr id="7" name="Picture 6" descr="A picture containing text, screenshot&#10;&#10;Description automatically generated">
            <a:extLst>
              <a:ext uri="{FF2B5EF4-FFF2-40B4-BE49-F238E27FC236}">
                <a16:creationId xmlns:a16="http://schemas.microsoft.com/office/drawing/2014/main" id="{312B9366-A380-FCBF-7C4F-6762BDC0E9F5}"/>
              </a:ext>
            </a:extLst>
          </p:cNvPr>
          <p:cNvPicPr>
            <a:picLocks noChangeAspect="1"/>
          </p:cNvPicPr>
          <p:nvPr/>
        </p:nvPicPr>
        <p:blipFill rotWithShape="1">
          <a:blip r:embed="rId2">
            <a:extLst>
              <a:ext uri="{28A0092B-C50C-407E-A947-70E740481C1C}">
                <a14:useLocalDpi xmlns:a14="http://schemas.microsoft.com/office/drawing/2010/main" val="0"/>
              </a:ext>
            </a:extLst>
          </a:blip>
          <a:srcRect t="9670" b="7258"/>
          <a:stretch/>
        </p:blipFill>
        <p:spPr bwMode="auto">
          <a:xfrm>
            <a:off x="2171155" y="1417954"/>
            <a:ext cx="4213860" cy="466716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888798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05051BF-14CE-A24B-A715-02B83139BCFB}"/>
              </a:ext>
            </a:extLst>
          </p:cNvPr>
          <p:cNvSpPr>
            <a:spLocks noGrp="1"/>
          </p:cNvSpPr>
          <p:nvPr>
            <p:ph type="ftr" sz="quarter" idx="10"/>
          </p:nvPr>
        </p:nvSpPr>
        <p:spPr/>
        <p:txBody>
          <a:bodyPr>
            <a:normAutofit/>
          </a:bodyPr>
          <a:lstStyle/>
          <a:p>
            <a:r>
              <a:rPr lang="en-US" dirty="0"/>
              <a:t>Law, Health Policy &amp; Disability Center</a:t>
            </a:r>
          </a:p>
        </p:txBody>
      </p:sp>
      <p:sp>
        <p:nvSpPr>
          <p:cNvPr id="15" name="Text Placeholder 14">
            <a:extLst>
              <a:ext uri="{FF2B5EF4-FFF2-40B4-BE49-F238E27FC236}">
                <a16:creationId xmlns:a16="http://schemas.microsoft.com/office/drawing/2014/main" id="{1885E6F4-49ED-4548-A256-C58B5BD0C877}"/>
              </a:ext>
            </a:extLst>
          </p:cNvPr>
          <p:cNvSpPr>
            <a:spLocks noGrp="1"/>
          </p:cNvSpPr>
          <p:nvPr>
            <p:ph type="body" sz="quarter" idx="11"/>
          </p:nvPr>
        </p:nvSpPr>
        <p:spPr/>
        <p:txBody>
          <a:bodyPr/>
          <a:lstStyle/>
          <a:p>
            <a:r>
              <a:rPr lang="en-US" dirty="0"/>
              <a:t>Questions? </a:t>
            </a:r>
          </a:p>
        </p:txBody>
      </p:sp>
      <p:sp>
        <p:nvSpPr>
          <p:cNvPr id="16" name="Text Placeholder 15">
            <a:extLst>
              <a:ext uri="{FF2B5EF4-FFF2-40B4-BE49-F238E27FC236}">
                <a16:creationId xmlns:a16="http://schemas.microsoft.com/office/drawing/2014/main" id="{B376C91F-CAB1-3C48-805B-749E807C4540}"/>
              </a:ext>
            </a:extLst>
          </p:cNvPr>
          <p:cNvSpPr>
            <a:spLocks noGrp="1"/>
          </p:cNvSpPr>
          <p:nvPr>
            <p:ph type="body" sz="quarter" idx="12"/>
          </p:nvPr>
        </p:nvSpPr>
        <p:spPr/>
        <p:txBody>
          <a:bodyPr/>
          <a:lstStyle/>
          <a:p>
            <a:r>
              <a:rPr lang="en-US" dirty="0"/>
              <a:t>University of Iowa College of Law</a:t>
            </a:r>
          </a:p>
          <a:p>
            <a:r>
              <a:rPr lang="en-US" dirty="0"/>
              <a:t>Iowa City, Iowa 52242</a:t>
            </a:r>
          </a:p>
        </p:txBody>
      </p:sp>
      <p:sp>
        <p:nvSpPr>
          <p:cNvPr id="17" name="Text Placeholder 16">
            <a:extLst>
              <a:ext uri="{FF2B5EF4-FFF2-40B4-BE49-F238E27FC236}">
                <a16:creationId xmlns:a16="http://schemas.microsoft.com/office/drawing/2014/main" id="{C9772B87-9459-6848-9465-A4C18B13E484}"/>
              </a:ext>
            </a:extLst>
          </p:cNvPr>
          <p:cNvSpPr>
            <a:spLocks noGrp="1"/>
          </p:cNvSpPr>
          <p:nvPr>
            <p:ph type="body" sz="quarter" idx="13"/>
          </p:nvPr>
        </p:nvSpPr>
        <p:spPr/>
        <p:txBody>
          <a:bodyPr/>
          <a:lstStyle/>
          <a:p>
            <a:r>
              <a:rPr lang="en-US" dirty="0"/>
              <a:t>(319) 335-8469</a:t>
            </a:r>
          </a:p>
        </p:txBody>
      </p:sp>
      <p:sp>
        <p:nvSpPr>
          <p:cNvPr id="18" name="Text Placeholder 17">
            <a:extLst>
              <a:ext uri="{FF2B5EF4-FFF2-40B4-BE49-F238E27FC236}">
                <a16:creationId xmlns:a16="http://schemas.microsoft.com/office/drawing/2014/main" id="{43D69219-76AA-0748-98F6-F3B3F6A06B1F}"/>
              </a:ext>
            </a:extLst>
          </p:cNvPr>
          <p:cNvSpPr>
            <a:spLocks noGrp="1"/>
          </p:cNvSpPr>
          <p:nvPr>
            <p:ph type="body" sz="quarter" idx="14"/>
          </p:nvPr>
        </p:nvSpPr>
        <p:spPr/>
        <p:txBody>
          <a:bodyPr/>
          <a:lstStyle/>
          <a:p>
            <a:r>
              <a:rPr lang="en-US" dirty="0">
                <a:hlinkClick r:id="rId2"/>
              </a:rPr>
              <a:t>http://disability.law.uiowa.edu</a:t>
            </a:r>
            <a:endParaRPr lang="en-US" dirty="0"/>
          </a:p>
        </p:txBody>
      </p:sp>
      <p:sp>
        <p:nvSpPr>
          <p:cNvPr id="21" name="Text Placeholder 20">
            <a:extLst>
              <a:ext uri="{FF2B5EF4-FFF2-40B4-BE49-F238E27FC236}">
                <a16:creationId xmlns:a16="http://schemas.microsoft.com/office/drawing/2014/main" id="{00C740A9-488B-F947-9856-F9C8F4165E31}"/>
              </a:ext>
            </a:extLst>
          </p:cNvPr>
          <p:cNvSpPr>
            <a:spLocks noGrp="1"/>
          </p:cNvSpPr>
          <p:nvPr>
            <p:ph type="body" sz="quarter" idx="17"/>
          </p:nvPr>
        </p:nvSpPr>
        <p:spPr>
          <a:xfrm>
            <a:off x="6088856" y="4813094"/>
            <a:ext cx="2825354" cy="593023"/>
          </a:xfrm>
        </p:spPr>
        <p:txBody>
          <a:bodyPr/>
          <a:lstStyle/>
          <a:p>
            <a:r>
              <a:rPr lang="en-US" dirty="0">
                <a:hlinkClick r:id="rId3"/>
              </a:rPr>
              <a:t>tessa-heeren@uiowa.edu</a:t>
            </a:r>
            <a:endParaRPr lang="en-US" dirty="0"/>
          </a:p>
        </p:txBody>
      </p:sp>
    </p:spTree>
    <p:extLst>
      <p:ext uri="{BB962C8B-B14F-4D97-AF65-F5344CB8AC3E}">
        <p14:creationId xmlns:p14="http://schemas.microsoft.com/office/powerpoint/2010/main" val="582663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51813-597A-D04C-A56F-A8D4CA01DD32}"/>
              </a:ext>
            </a:extLst>
          </p:cNvPr>
          <p:cNvSpPr>
            <a:spLocks noGrp="1"/>
          </p:cNvSpPr>
          <p:nvPr>
            <p:ph type="title"/>
          </p:nvPr>
        </p:nvSpPr>
        <p:spPr/>
        <p:txBody>
          <a:bodyPr>
            <a:normAutofit/>
          </a:bodyPr>
          <a:lstStyle/>
          <a:p>
            <a:pPr algn="ctr"/>
            <a:r>
              <a:rPr lang="en-US" dirty="0"/>
              <a:t>FACT Overall Program Performance </a:t>
            </a:r>
          </a:p>
        </p:txBody>
      </p:sp>
      <p:sp>
        <p:nvSpPr>
          <p:cNvPr id="3" name="Content Placeholder 2">
            <a:extLst>
              <a:ext uri="{FF2B5EF4-FFF2-40B4-BE49-F238E27FC236}">
                <a16:creationId xmlns:a16="http://schemas.microsoft.com/office/drawing/2014/main" id="{378F7593-F31F-F34E-B0FB-673E9B15B3D9}"/>
              </a:ext>
            </a:extLst>
          </p:cNvPr>
          <p:cNvSpPr>
            <a:spLocks noGrp="1"/>
          </p:cNvSpPr>
          <p:nvPr>
            <p:ph idx="1"/>
          </p:nvPr>
        </p:nvSpPr>
        <p:spPr>
          <a:xfrm>
            <a:off x="1945668" y="4736187"/>
            <a:ext cx="5636660" cy="1325563"/>
          </a:xfrm>
        </p:spPr>
        <p:txBody>
          <a:bodyPr>
            <a:normAutofit lnSpcReduction="10000"/>
          </a:bodyPr>
          <a:lstStyle/>
          <a:p>
            <a:pPr marL="7144" lvl="0" indent="0" defTabSz="715963">
              <a:lnSpc>
                <a:spcPct val="100000"/>
              </a:lnSpc>
              <a:spcAft>
                <a:spcPts val="0"/>
              </a:spcAft>
              <a:buNone/>
            </a:pPr>
            <a:r>
              <a:rPr lang="en-US" sz="1500" dirty="0"/>
              <a:t>88% - 100%	</a:t>
            </a:r>
            <a:r>
              <a:rPr lang="en-US" sz="1600" b="1" i="1" dirty="0">
                <a:solidFill>
                  <a:srgbClr val="0070C0"/>
                </a:solidFill>
                <a:effectLst/>
                <a:latin typeface="Arial" panose="020B0604020202020204" pitchFamily="34" charset="0"/>
                <a:ea typeface="Book Antiqua" panose="02040602050305030304" pitchFamily="18" charset="0"/>
                <a:cs typeface="Times New Roman" panose="02020603050405020304" pitchFamily="18" charset="0"/>
              </a:rPr>
              <a:t>Exceeds Expectations</a:t>
            </a:r>
            <a:r>
              <a:rPr lang="en-US" sz="1600" i="1" dirty="0">
                <a:effectLst/>
                <a:latin typeface="Arial" panose="020B0604020202020204" pitchFamily="34" charset="0"/>
                <a:ea typeface="Franklin Gothic Book" panose="020B0503020102020204" pitchFamily="34" charset="0"/>
                <a:cs typeface="Franklin Gothic Book" panose="020B0503020102020204" pitchFamily="34" charset="0"/>
              </a:rPr>
              <a:t> </a:t>
            </a:r>
          </a:p>
          <a:p>
            <a:pPr marL="7144" lvl="0" indent="0" defTabSz="715963">
              <a:lnSpc>
                <a:spcPct val="100000"/>
              </a:lnSpc>
              <a:spcAft>
                <a:spcPts val="0"/>
              </a:spcAft>
              <a:buNone/>
            </a:pPr>
            <a:r>
              <a:rPr lang="en-US" sz="1500" dirty="0"/>
              <a:t>75% - 87%	</a:t>
            </a:r>
            <a:r>
              <a:rPr lang="en-US" sz="1600" b="1" i="1" dirty="0">
                <a:solidFill>
                  <a:srgbClr val="008000"/>
                </a:solidFill>
                <a:latin typeface="Arial" panose="020B0604020202020204" pitchFamily="34" charset="0"/>
                <a:ea typeface="Book Antiqua" panose="02040602050305030304" pitchFamily="18" charset="0"/>
                <a:cs typeface="Times New Roman" panose="02020603050405020304" pitchFamily="18" charset="0"/>
              </a:rPr>
              <a:t>Meets Expectations</a:t>
            </a:r>
            <a:r>
              <a:rPr lang="en-US" sz="1600" i="1" dirty="0">
                <a:latin typeface="Arial" panose="020B0604020202020204" pitchFamily="34" charset="0"/>
                <a:ea typeface="Franklin Gothic Book" panose="020B0503020102020204" pitchFamily="34" charset="0"/>
                <a:cs typeface="Franklin Gothic Book" panose="020B0503020102020204" pitchFamily="34" charset="0"/>
              </a:rPr>
              <a:t> </a:t>
            </a:r>
          </a:p>
          <a:p>
            <a:pPr marL="7144" lvl="0" indent="0" defTabSz="715963">
              <a:lnSpc>
                <a:spcPct val="100000"/>
              </a:lnSpc>
              <a:spcAft>
                <a:spcPts val="0"/>
              </a:spcAft>
              <a:buNone/>
            </a:pPr>
            <a:r>
              <a:rPr lang="en-US" sz="1500" dirty="0"/>
              <a:t>63% - 74%	</a:t>
            </a:r>
            <a:r>
              <a:rPr lang="en-US" sz="1600" b="1" i="1" dirty="0">
                <a:solidFill>
                  <a:srgbClr val="FF9900"/>
                </a:solidFill>
                <a:effectLst/>
                <a:latin typeface="Arial" panose="020B0604020202020204" pitchFamily="34" charset="0"/>
                <a:ea typeface="Book Antiqua" panose="02040602050305030304" pitchFamily="18" charset="0"/>
                <a:cs typeface="Times New Roman" panose="02020603050405020304" pitchFamily="18" charset="0"/>
              </a:rPr>
              <a:t>Needs Improvement</a:t>
            </a:r>
            <a:r>
              <a:rPr lang="en-US" sz="1600" i="1" dirty="0">
                <a:effectLst/>
                <a:latin typeface="Arial" panose="020B0604020202020204" pitchFamily="34" charset="0"/>
                <a:ea typeface="Franklin Gothic Book" panose="020B0503020102020204" pitchFamily="34" charset="0"/>
                <a:cs typeface="Franklin Gothic Book" panose="020B0503020102020204" pitchFamily="34" charset="0"/>
              </a:rPr>
              <a:t> </a:t>
            </a:r>
          </a:p>
          <a:p>
            <a:pPr marL="7144" lvl="0" indent="0" defTabSz="715963">
              <a:lnSpc>
                <a:spcPct val="100000"/>
              </a:lnSpc>
              <a:spcAft>
                <a:spcPts val="0"/>
              </a:spcAft>
              <a:buNone/>
            </a:pPr>
            <a:r>
              <a:rPr lang="en-US" sz="1500" dirty="0"/>
              <a:t>Below 63%	</a:t>
            </a:r>
            <a:r>
              <a:rPr lang="en-US" sz="1600" b="1" i="1" dirty="0">
                <a:solidFill>
                  <a:srgbClr val="C00000"/>
                </a:solidFill>
                <a:effectLst/>
                <a:latin typeface="Arial" panose="020B0604020202020204" pitchFamily="34" charset="0"/>
                <a:ea typeface="Book Antiqua" panose="02040602050305030304" pitchFamily="18" charset="0"/>
                <a:cs typeface="Times New Roman" panose="02020603050405020304" pitchFamily="18" charset="0"/>
              </a:rPr>
              <a:t>Does Not Meet Minimum Expectations</a:t>
            </a:r>
            <a:r>
              <a:rPr lang="en-US" sz="1600" i="1" dirty="0">
                <a:effectLst/>
                <a:latin typeface="Arial" panose="020B0604020202020204" pitchFamily="34" charset="0"/>
                <a:ea typeface="Franklin Gothic Book" panose="020B0503020102020204" pitchFamily="34" charset="0"/>
                <a:cs typeface="Franklin Gothic Book" panose="020B0503020102020204" pitchFamily="34" charset="0"/>
              </a:rPr>
              <a:t> </a:t>
            </a:r>
            <a:endParaRPr lang="en-US" sz="1500" b="1" dirty="0">
              <a:solidFill>
                <a:srgbClr val="FF0000"/>
              </a:solidFill>
            </a:endParaRPr>
          </a:p>
          <a:p>
            <a:pPr marL="7144" indent="0">
              <a:buNone/>
            </a:pPr>
            <a:endParaRPr lang="en-US" sz="1800" dirty="0"/>
          </a:p>
        </p:txBody>
      </p:sp>
      <p:sp>
        <p:nvSpPr>
          <p:cNvPr id="4" name="Footer Placeholder 3">
            <a:extLst>
              <a:ext uri="{FF2B5EF4-FFF2-40B4-BE49-F238E27FC236}">
                <a16:creationId xmlns:a16="http://schemas.microsoft.com/office/drawing/2014/main" id="{69265452-72B4-7046-AC3E-89500E80F420}"/>
              </a:ext>
            </a:extLst>
          </p:cNvPr>
          <p:cNvSpPr>
            <a:spLocks noGrp="1"/>
          </p:cNvSpPr>
          <p:nvPr>
            <p:ph type="ftr" sz="quarter" idx="10"/>
          </p:nvPr>
        </p:nvSpPr>
        <p:spPr/>
        <p:txBody>
          <a:bodyPr/>
          <a:lstStyle/>
          <a:p>
            <a:r>
              <a:rPr lang="en-US" dirty="0"/>
              <a:t>Law, Health Policy &amp; Disability Center</a:t>
            </a:r>
          </a:p>
        </p:txBody>
      </p:sp>
      <p:graphicFrame>
        <p:nvGraphicFramePr>
          <p:cNvPr id="6" name="Chart 5">
            <a:extLst>
              <a:ext uri="{FF2B5EF4-FFF2-40B4-BE49-F238E27FC236}">
                <a16:creationId xmlns:a16="http://schemas.microsoft.com/office/drawing/2014/main" id="{52670C95-AA1F-41B3-AEFC-808F5706AFC4}"/>
              </a:ext>
            </a:extLst>
          </p:cNvPr>
          <p:cNvGraphicFramePr/>
          <p:nvPr>
            <p:extLst>
              <p:ext uri="{D42A27DB-BD31-4B8C-83A1-F6EECF244321}">
                <p14:modId xmlns:p14="http://schemas.microsoft.com/office/powerpoint/2010/main" val="3001676686"/>
              </p:ext>
            </p:extLst>
          </p:nvPr>
        </p:nvGraphicFramePr>
        <p:xfrm>
          <a:off x="1349736" y="1304925"/>
          <a:ext cx="5823949" cy="3103228"/>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6FBC85C1-A712-72CB-45BB-81598D1B8BD0}"/>
              </a:ext>
            </a:extLst>
          </p:cNvPr>
          <p:cNvSpPr/>
          <p:nvPr/>
        </p:nvSpPr>
        <p:spPr>
          <a:xfrm>
            <a:off x="1945668" y="5007429"/>
            <a:ext cx="5511046" cy="340523"/>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48514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4025F-2941-41B9-9394-B92E0E1AF7A3}"/>
              </a:ext>
            </a:extLst>
          </p:cNvPr>
          <p:cNvSpPr>
            <a:spLocks noGrp="1"/>
          </p:cNvSpPr>
          <p:nvPr>
            <p:ph type="title"/>
          </p:nvPr>
        </p:nvSpPr>
        <p:spPr/>
        <p:txBody>
          <a:bodyPr/>
          <a:lstStyle/>
          <a:p>
            <a:r>
              <a:rPr lang="en-US" dirty="0"/>
              <a:t>FACT Results Overview</a:t>
            </a:r>
          </a:p>
        </p:txBody>
      </p:sp>
      <p:sp>
        <p:nvSpPr>
          <p:cNvPr id="4" name="Footer Placeholder 3">
            <a:extLst>
              <a:ext uri="{FF2B5EF4-FFF2-40B4-BE49-F238E27FC236}">
                <a16:creationId xmlns:a16="http://schemas.microsoft.com/office/drawing/2014/main" id="{E3B86277-EBD1-4D39-84A1-4DC5C463030D}"/>
              </a:ext>
            </a:extLst>
          </p:cNvPr>
          <p:cNvSpPr>
            <a:spLocks noGrp="1"/>
          </p:cNvSpPr>
          <p:nvPr>
            <p:ph type="ftr" sz="quarter" idx="10"/>
          </p:nvPr>
        </p:nvSpPr>
        <p:spPr/>
        <p:txBody>
          <a:bodyPr/>
          <a:lstStyle/>
          <a:p>
            <a:r>
              <a:rPr lang="en-US" dirty="0"/>
              <a:t>Law, Health Policy &amp; Disability Center</a:t>
            </a:r>
          </a:p>
        </p:txBody>
      </p:sp>
      <p:sp>
        <p:nvSpPr>
          <p:cNvPr id="12" name="Text Box 2">
            <a:extLst>
              <a:ext uri="{FF2B5EF4-FFF2-40B4-BE49-F238E27FC236}">
                <a16:creationId xmlns:a16="http://schemas.microsoft.com/office/drawing/2014/main" id="{F197D76E-0CA9-99A2-2F6B-615A49D365C6}"/>
              </a:ext>
            </a:extLst>
          </p:cNvPr>
          <p:cNvSpPr txBox="1">
            <a:spLocks noChangeArrowheads="1"/>
          </p:cNvSpPr>
          <p:nvPr/>
        </p:nvSpPr>
        <p:spPr bwMode="auto">
          <a:xfrm>
            <a:off x="955493" y="4322761"/>
            <a:ext cx="7233013" cy="2067023"/>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Over the past 5 years, participant nights spent in jail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gradually decreased by 11.23 nights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on average, shifting from </a:t>
            </a:r>
            <a:r>
              <a:rPr lang="en-US" sz="1200" b="1" i="1" dirty="0">
                <a:solidFill>
                  <a:srgbClr val="008000"/>
                </a:solidFill>
                <a:effectLst/>
                <a:latin typeface="Arial" panose="020B0604020202020204" pitchFamily="34" charset="0"/>
                <a:ea typeface="Book Antiqua" panose="02040602050305030304" pitchFamily="18" charset="0"/>
                <a:cs typeface="Times New Roman" panose="02020603050405020304" pitchFamily="18" charset="0"/>
              </a:rPr>
              <a:t>Meeting Expectations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in 2018-2019 to </a:t>
            </a:r>
            <a:r>
              <a:rPr lang="en-US" sz="1200" b="1" i="1" dirty="0">
                <a:solidFill>
                  <a:srgbClr val="0070C0"/>
                </a:solidFill>
                <a:effectLst/>
                <a:latin typeface="Arial" panose="020B0604020202020204" pitchFamily="34" charset="0"/>
                <a:ea typeface="Book Antiqua" panose="02040602050305030304" pitchFamily="18" charset="0"/>
                <a:cs typeface="Times New Roman" panose="02020603050405020304" pitchFamily="18" charset="0"/>
              </a:rPr>
              <a:t>Exceeding Expectations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from 2020-2022.</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Along with medication management and staff availability outside of regular business hours, FACT staff attributes success in reducing recidivism to using a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strengths based approach</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with participants, which includes acknowledging and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celebrating achievements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in the community,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positive affirmations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and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unconditional encouragement</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sp>
        <p:nvSpPr>
          <p:cNvPr id="13" name="Text Box 2">
            <a:extLst>
              <a:ext uri="{FF2B5EF4-FFF2-40B4-BE49-F238E27FC236}">
                <a16:creationId xmlns:a16="http://schemas.microsoft.com/office/drawing/2014/main" id="{104442A2-4EB1-D058-FD21-74ED71281707}"/>
              </a:ext>
            </a:extLst>
          </p:cNvPr>
          <p:cNvSpPr txBox="1">
            <a:spLocks noChangeArrowheads="1"/>
          </p:cNvSpPr>
          <p:nvPr/>
        </p:nvSpPr>
        <p:spPr bwMode="auto">
          <a:xfrm>
            <a:off x="1687285" y="1589673"/>
            <a:ext cx="6362337" cy="635000"/>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FACT Program performance in the </a:t>
            </a:r>
            <a:r>
              <a:rPr lang="en-US" b="1" i="1" dirty="0">
                <a:effectLst/>
                <a:latin typeface="Franklin Gothic Medium" panose="020B0603020102020204" pitchFamily="34" charset="0"/>
                <a:ea typeface="Book Antiqua" panose="02040602050305030304" pitchFamily="18" charset="0"/>
                <a:cs typeface="Times New Roman" panose="02020603050405020304" pitchFamily="18" charset="0"/>
              </a:rPr>
              <a:t>Involvement in the Criminal Justice System </a:t>
            </a: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outcome has shown steady improvement.</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a:p>
            <a:pPr marL="0" marR="0">
              <a:spcBef>
                <a:spcPts val="0"/>
              </a:spcBef>
              <a:spcAft>
                <a:spcPts val="600"/>
              </a:spcAft>
            </a:pPr>
            <a:r>
              <a:rPr lang="en-US" sz="1200" dirty="0">
                <a:effectLst/>
                <a:latin typeface="Franklin Gothic Medium" panose="020B0603020102020204" pitchFamily="34" charset="0"/>
                <a:ea typeface="Book Antiqua" panose="02040602050305030304" pitchFamily="18" charset="0"/>
                <a:cs typeface="Times New Roman" panose="02020603050405020304" pitchFamily="18" charset="0"/>
              </a:rPr>
              <a:t> </a:t>
            </a:r>
            <a:endParaRPr lang="en-US" sz="1100" dirty="0">
              <a:effectLst/>
              <a:latin typeface="Arial" panose="020B0604020202020204" pitchFamily="34" charset="0"/>
              <a:ea typeface="Book Antiqua" panose="02040602050305030304" pitchFamily="18" charset="0"/>
              <a:cs typeface="Times New Roman" panose="02020603050405020304" pitchFamily="18" charset="0"/>
            </a:endParaRPr>
          </a:p>
        </p:txBody>
      </p:sp>
      <p:graphicFrame>
        <p:nvGraphicFramePr>
          <p:cNvPr id="14" name="Chart 13">
            <a:extLst>
              <a:ext uri="{FF2B5EF4-FFF2-40B4-BE49-F238E27FC236}">
                <a16:creationId xmlns:a16="http://schemas.microsoft.com/office/drawing/2014/main" id="{551574D4-E069-46E4-B323-A1D5FF8F4B3B}"/>
              </a:ext>
            </a:extLst>
          </p:cNvPr>
          <p:cNvGraphicFramePr/>
          <p:nvPr>
            <p:extLst>
              <p:ext uri="{D42A27DB-BD31-4B8C-83A1-F6EECF244321}">
                <p14:modId xmlns:p14="http://schemas.microsoft.com/office/powerpoint/2010/main" val="1894460312"/>
              </p:ext>
            </p:extLst>
          </p:nvPr>
        </p:nvGraphicFramePr>
        <p:xfrm>
          <a:off x="1269523" y="2383017"/>
          <a:ext cx="5891576" cy="1879598"/>
        </p:xfrm>
        <a:graphic>
          <a:graphicData uri="http://schemas.openxmlformats.org/drawingml/2006/chart">
            <c:chart xmlns:c="http://schemas.openxmlformats.org/drawingml/2006/chart" xmlns:r="http://schemas.openxmlformats.org/officeDocument/2006/relationships" r:id="rId2"/>
          </a:graphicData>
        </a:graphic>
      </p:graphicFrame>
      <p:pic>
        <p:nvPicPr>
          <p:cNvPr id="15" name="Picture 14" descr="Icon&#10;&#10;Description automatically generated">
            <a:extLst>
              <a:ext uri="{FF2B5EF4-FFF2-40B4-BE49-F238E27FC236}">
                <a16:creationId xmlns:a16="http://schemas.microsoft.com/office/drawing/2014/main" id="{02BA5FB1-0A8D-A004-365F-F649256B252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8883" y="1608678"/>
            <a:ext cx="598170" cy="598170"/>
          </a:xfrm>
          <a:prstGeom prst="rect">
            <a:avLst/>
          </a:prstGeom>
          <a:noFill/>
          <a:ln>
            <a:noFill/>
          </a:ln>
        </p:spPr>
      </p:pic>
    </p:spTree>
    <p:extLst>
      <p:ext uri="{BB962C8B-B14F-4D97-AF65-F5344CB8AC3E}">
        <p14:creationId xmlns:p14="http://schemas.microsoft.com/office/powerpoint/2010/main" val="1860504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4025F-2941-41B9-9394-B92E0E1AF7A3}"/>
              </a:ext>
            </a:extLst>
          </p:cNvPr>
          <p:cNvSpPr>
            <a:spLocks noGrp="1"/>
          </p:cNvSpPr>
          <p:nvPr>
            <p:ph type="title"/>
          </p:nvPr>
        </p:nvSpPr>
        <p:spPr/>
        <p:txBody>
          <a:bodyPr/>
          <a:lstStyle/>
          <a:p>
            <a:r>
              <a:rPr lang="en-US" dirty="0"/>
              <a:t>FACT Results Overview</a:t>
            </a:r>
          </a:p>
        </p:txBody>
      </p:sp>
      <p:sp>
        <p:nvSpPr>
          <p:cNvPr id="4" name="Footer Placeholder 3">
            <a:extLst>
              <a:ext uri="{FF2B5EF4-FFF2-40B4-BE49-F238E27FC236}">
                <a16:creationId xmlns:a16="http://schemas.microsoft.com/office/drawing/2014/main" id="{E3B86277-EBD1-4D39-84A1-4DC5C463030D}"/>
              </a:ext>
            </a:extLst>
          </p:cNvPr>
          <p:cNvSpPr>
            <a:spLocks noGrp="1"/>
          </p:cNvSpPr>
          <p:nvPr>
            <p:ph type="ftr" sz="quarter" idx="10"/>
          </p:nvPr>
        </p:nvSpPr>
        <p:spPr/>
        <p:txBody>
          <a:bodyPr/>
          <a:lstStyle/>
          <a:p>
            <a:r>
              <a:rPr lang="en-US" dirty="0"/>
              <a:t>Law, Health Policy &amp; Disability Center</a:t>
            </a:r>
          </a:p>
        </p:txBody>
      </p:sp>
      <p:sp>
        <p:nvSpPr>
          <p:cNvPr id="8" name="Text Box 2">
            <a:extLst>
              <a:ext uri="{FF2B5EF4-FFF2-40B4-BE49-F238E27FC236}">
                <a16:creationId xmlns:a16="http://schemas.microsoft.com/office/drawing/2014/main" id="{99005FDA-CAEC-AEA7-43D4-FD0C7EC34552}"/>
              </a:ext>
            </a:extLst>
          </p:cNvPr>
          <p:cNvSpPr txBox="1">
            <a:spLocks noChangeArrowheads="1"/>
          </p:cNvSpPr>
          <p:nvPr/>
        </p:nvSpPr>
        <p:spPr bwMode="auto">
          <a:xfrm>
            <a:off x="1538515" y="1427795"/>
            <a:ext cx="5753100" cy="571500"/>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FACT performance in employment outcomes was lower in 2022, compared to previous years.</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sp>
        <p:nvSpPr>
          <p:cNvPr id="9" name="Text Box 2">
            <a:extLst>
              <a:ext uri="{FF2B5EF4-FFF2-40B4-BE49-F238E27FC236}">
                <a16:creationId xmlns:a16="http://schemas.microsoft.com/office/drawing/2014/main" id="{7DFDA77D-2D14-6D6C-B03A-0C5AB49A87B3}"/>
              </a:ext>
            </a:extLst>
          </p:cNvPr>
          <p:cNvSpPr txBox="1">
            <a:spLocks noChangeArrowheads="1"/>
          </p:cNvSpPr>
          <p:nvPr/>
        </p:nvSpPr>
        <p:spPr bwMode="auto">
          <a:xfrm>
            <a:off x="628650" y="3894730"/>
            <a:ext cx="7886700" cy="2296384"/>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While the </a:t>
            </a:r>
            <a:r>
              <a:rPr lang="en-US" sz="1400" i="1" dirty="0">
                <a:effectLst/>
                <a:latin typeface="Franklin Gothic Medium" panose="020B0603020102020204" pitchFamily="34" charset="0"/>
                <a:ea typeface="Book Antiqua" panose="02040602050305030304" pitchFamily="18" charset="0"/>
                <a:cs typeface="Times New Roman" panose="02020603050405020304" pitchFamily="18" charset="0"/>
              </a:rPr>
              <a:t>Working Toward Self Sufficiency</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outcome (left chart) still received an </a:t>
            </a:r>
            <a:r>
              <a:rPr lang="en-US" sz="1200" b="1" i="1" dirty="0">
                <a:solidFill>
                  <a:srgbClr val="0070C0"/>
                </a:solidFill>
                <a:effectLst/>
                <a:latin typeface="Arial" panose="020B0604020202020204" pitchFamily="34" charset="0"/>
                <a:ea typeface="Book Antiqua" panose="02040602050305030304" pitchFamily="18" charset="0"/>
                <a:cs typeface="Times New Roman" panose="02020603050405020304" pitchFamily="18" charset="0"/>
              </a:rPr>
              <a:t>Exceeds Expectations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rating in 2022, performance decreased by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23%</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from 2021.</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While the </a:t>
            </a:r>
            <a:r>
              <a:rPr lang="en-US" sz="1400" i="1" dirty="0">
                <a:effectLst/>
                <a:latin typeface="Franklin Gothic Medium" panose="020B0603020102020204" pitchFamily="34" charset="0"/>
                <a:ea typeface="Book Antiqua" panose="02040602050305030304" pitchFamily="18" charset="0"/>
                <a:cs typeface="Times New Roman" panose="02020603050405020304" pitchFamily="18" charset="0"/>
              </a:rPr>
              <a:t>Engaged in Employment</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outcome </a:t>
            </a:r>
            <a:r>
              <a:rPr lang="en-US" sz="1400" dirty="0">
                <a:latin typeface="Franklin Gothic Medium" panose="020B0603020102020204" pitchFamily="34" charset="0"/>
                <a:ea typeface="Book Antiqua" panose="02040602050305030304" pitchFamily="18" charset="0"/>
                <a:cs typeface="Times New Roman" panose="02020603050405020304" pitchFamily="18" charset="0"/>
              </a:rPr>
              <a:t>(right)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still received a </a:t>
            </a:r>
            <a:r>
              <a:rPr lang="en-US" sz="1200" b="1" i="1" dirty="0">
                <a:solidFill>
                  <a:srgbClr val="008000"/>
                </a:solidFill>
                <a:effectLst/>
                <a:latin typeface="Arial" panose="020B0604020202020204" pitchFamily="34" charset="0"/>
                <a:ea typeface="Book Antiqua" panose="02040602050305030304" pitchFamily="18" charset="0"/>
                <a:cs typeface="Times New Roman" panose="02020603050405020304" pitchFamily="18" charset="0"/>
              </a:rPr>
              <a:t>Meets Expectations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rating in 2022, performance decreased by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49%</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from 2021 (an exceptionally high performing year). </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Staff reported performance in employment outcomes was affected by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participant  motivation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to work (including reservations about how income might impact benefits and program eligibility and transitioning back to work post-pandemic),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employer rigidity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in screening out applicants with histories involvement in the criminal justice system (especially if charges related to substance use),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limited options for reliable transportation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options to work, and participant averseness to working in available</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 food service</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jobs.</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graphicFrame>
        <p:nvGraphicFramePr>
          <p:cNvPr id="10" name="Chart 9">
            <a:extLst>
              <a:ext uri="{FF2B5EF4-FFF2-40B4-BE49-F238E27FC236}">
                <a16:creationId xmlns:a16="http://schemas.microsoft.com/office/drawing/2014/main" id="{51658EB7-D478-4274-95DB-4E592323C3CA}"/>
              </a:ext>
            </a:extLst>
          </p:cNvPr>
          <p:cNvGraphicFramePr/>
          <p:nvPr>
            <p:extLst>
              <p:ext uri="{D42A27DB-BD31-4B8C-83A1-F6EECF244321}">
                <p14:modId xmlns:p14="http://schemas.microsoft.com/office/powerpoint/2010/main" val="2971864072"/>
              </p:ext>
            </p:extLst>
          </p:nvPr>
        </p:nvGraphicFramePr>
        <p:xfrm>
          <a:off x="4767944" y="2131760"/>
          <a:ext cx="3148692" cy="172075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a:extLst>
              <a:ext uri="{FF2B5EF4-FFF2-40B4-BE49-F238E27FC236}">
                <a16:creationId xmlns:a16="http://schemas.microsoft.com/office/drawing/2014/main" id="{00C7229D-F425-4A47-A47E-4C64FB0DF205}"/>
              </a:ext>
            </a:extLst>
          </p:cNvPr>
          <p:cNvGraphicFramePr/>
          <p:nvPr>
            <p:extLst>
              <p:ext uri="{D42A27DB-BD31-4B8C-83A1-F6EECF244321}">
                <p14:modId xmlns:p14="http://schemas.microsoft.com/office/powerpoint/2010/main" val="3955148852"/>
              </p:ext>
            </p:extLst>
          </p:nvPr>
        </p:nvGraphicFramePr>
        <p:xfrm>
          <a:off x="958669" y="2131760"/>
          <a:ext cx="3417388" cy="1720759"/>
        </p:xfrm>
        <a:graphic>
          <a:graphicData uri="http://schemas.openxmlformats.org/drawingml/2006/chart">
            <c:chart xmlns:c="http://schemas.openxmlformats.org/drawingml/2006/chart" xmlns:r="http://schemas.openxmlformats.org/officeDocument/2006/relationships" r:id="rId3"/>
          </a:graphicData>
        </a:graphic>
      </p:graphicFrame>
      <p:pic>
        <p:nvPicPr>
          <p:cNvPr id="16" name="Picture 15" descr="A picture containing icon&#10;&#10;Description automatically generated">
            <a:extLst>
              <a:ext uri="{FF2B5EF4-FFF2-40B4-BE49-F238E27FC236}">
                <a16:creationId xmlns:a16="http://schemas.microsoft.com/office/drawing/2014/main" id="{0561C512-8153-9AAC-97A2-3BA5EA1913C2}"/>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4495" y="1451374"/>
            <a:ext cx="638175" cy="638175"/>
          </a:xfrm>
          <a:prstGeom prst="rect">
            <a:avLst/>
          </a:prstGeom>
          <a:noFill/>
          <a:ln>
            <a:noFill/>
          </a:ln>
        </p:spPr>
      </p:pic>
    </p:spTree>
    <p:extLst>
      <p:ext uri="{BB962C8B-B14F-4D97-AF65-F5344CB8AC3E}">
        <p14:creationId xmlns:p14="http://schemas.microsoft.com/office/powerpoint/2010/main" val="3842845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4025F-2941-41B9-9394-B92E0E1AF7A3}"/>
              </a:ext>
            </a:extLst>
          </p:cNvPr>
          <p:cNvSpPr>
            <a:spLocks noGrp="1"/>
          </p:cNvSpPr>
          <p:nvPr>
            <p:ph type="title"/>
          </p:nvPr>
        </p:nvSpPr>
        <p:spPr/>
        <p:txBody>
          <a:bodyPr/>
          <a:lstStyle/>
          <a:p>
            <a:r>
              <a:rPr lang="en-US" dirty="0"/>
              <a:t>FACT Results Overview</a:t>
            </a:r>
          </a:p>
        </p:txBody>
      </p:sp>
      <p:sp>
        <p:nvSpPr>
          <p:cNvPr id="4" name="Footer Placeholder 3">
            <a:extLst>
              <a:ext uri="{FF2B5EF4-FFF2-40B4-BE49-F238E27FC236}">
                <a16:creationId xmlns:a16="http://schemas.microsoft.com/office/drawing/2014/main" id="{E3B86277-EBD1-4D39-84A1-4DC5C463030D}"/>
              </a:ext>
            </a:extLst>
          </p:cNvPr>
          <p:cNvSpPr>
            <a:spLocks noGrp="1"/>
          </p:cNvSpPr>
          <p:nvPr>
            <p:ph type="ftr" sz="quarter" idx="10"/>
          </p:nvPr>
        </p:nvSpPr>
        <p:spPr/>
        <p:txBody>
          <a:bodyPr/>
          <a:lstStyle/>
          <a:p>
            <a:r>
              <a:rPr lang="en-US" dirty="0"/>
              <a:t>Law, Health Policy &amp; Disability Center</a:t>
            </a:r>
          </a:p>
        </p:txBody>
      </p:sp>
      <p:sp>
        <p:nvSpPr>
          <p:cNvPr id="7" name="Text Box 2">
            <a:extLst>
              <a:ext uri="{FF2B5EF4-FFF2-40B4-BE49-F238E27FC236}">
                <a16:creationId xmlns:a16="http://schemas.microsoft.com/office/drawing/2014/main" id="{5FC9FF1E-F49A-B11D-D49C-F3FB97418F68}"/>
              </a:ext>
            </a:extLst>
          </p:cNvPr>
          <p:cNvSpPr txBox="1">
            <a:spLocks noChangeArrowheads="1"/>
          </p:cNvSpPr>
          <p:nvPr/>
        </p:nvSpPr>
        <p:spPr bwMode="auto">
          <a:xfrm>
            <a:off x="794657" y="1753576"/>
            <a:ext cx="7275603" cy="1893138"/>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Overall, FACT performance across the 16 outcome areas varied,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with </a:t>
            </a:r>
            <a:r>
              <a:rPr lang="en-US" dirty="0">
                <a:effectLst/>
                <a:latin typeface="Franklin Gothic Medium" panose="020B0603020102020204" pitchFamily="34" charset="0"/>
                <a:ea typeface="Book Antiqua" panose="02040602050305030304" pitchFamily="18" charset="0"/>
                <a:cs typeface="Times New Roman" panose="02020603050405020304" pitchFamily="18" charset="0"/>
              </a:rPr>
              <a:t>8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outcomes </a:t>
            </a:r>
            <a:r>
              <a:rPr lang="en-US" sz="1200" b="1" i="1" dirty="0">
                <a:solidFill>
                  <a:srgbClr val="0070C0"/>
                </a:solidFill>
                <a:effectLst/>
                <a:latin typeface="Arial" panose="020B0604020202020204" pitchFamily="34" charset="0"/>
                <a:ea typeface="Book Antiqua" panose="02040602050305030304" pitchFamily="18" charset="0"/>
                <a:cs typeface="Times New Roman" panose="02020603050405020304" pitchFamily="18" charset="0"/>
              </a:rPr>
              <a:t>Exceeding Expectations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and </a:t>
            </a:r>
            <a:r>
              <a:rPr lang="en-US" dirty="0">
                <a:effectLst/>
                <a:latin typeface="Franklin Gothic Medium" panose="020B0603020102020204" pitchFamily="34" charset="0"/>
                <a:ea typeface="Book Antiqua" panose="02040602050305030304" pitchFamily="18" charset="0"/>
                <a:cs typeface="Times New Roman" panose="02020603050405020304" pitchFamily="18" charset="0"/>
              </a:rPr>
              <a:t>3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outcomes </a:t>
            </a:r>
            <a:r>
              <a:rPr lang="en-US" sz="1200" b="1" i="1" dirty="0">
                <a:solidFill>
                  <a:srgbClr val="C00000"/>
                </a:solidFill>
                <a:effectLst/>
                <a:latin typeface="Arial" panose="020B0604020202020204" pitchFamily="34" charset="0"/>
                <a:ea typeface="Book Antiqua" panose="02040602050305030304" pitchFamily="18" charset="0"/>
                <a:cs typeface="Times New Roman" panose="02020603050405020304" pitchFamily="18" charset="0"/>
              </a:rPr>
              <a:t>Not Meeting Minimum Expectations</a:t>
            </a:r>
            <a:r>
              <a:rPr lang="en-US" sz="1200" b="1" i="1" dirty="0">
                <a:effectLst/>
                <a:latin typeface="Arial" panose="020B0604020202020204" pitchFamily="34" charset="0"/>
                <a:ea typeface="Book Antiqua" panose="02040602050305030304" pitchFamily="18" charset="0"/>
                <a:cs typeface="Times New Roman" panose="02020603050405020304" pitchFamily="18" charset="0"/>
              </a:rPr>
              <a:t>.</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Notably, 5 areas - </a:t>
            </a:r>
            <a:r>
              <a:rPr lang="en-US" sz="1400" b="1" i="1" dirty="0">
                <a:effectLst/>
                <a:latin typeface="Franklin Gothic Medium" panose="020B0603020102020204" pitchFamily="34" charset="0"/>
                <a:ea typeface="Book Antiqua" panose="02040602050305030304" pitchFamily="18" charset="0"/>
                <a:cs typeface="Times New Roman" panose="02020603050405020304" pitchFamily="18" charset="0"/>
              </a:rPr>
              <a:t>Housing</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 </a:t>
            </a:r>
            <a:r>
              <a:rPr lang="en-US" sz="1400" b="1" i="1" dirty="0">
                <a:effectLst/>
                <a:latin typeface="Franklin Gothic Medium" panose="020B0603020102020204" pitchFamily="34" charset="0"/>
                <a:ea typeface="Book Antiqua" panose="02040602050305030304" pitchFamily="18" charset="0"/>
                <a:cs typeface="Times New Roman" panose="02020603050405020304" pitchFamily="18" charset="0"/>
              </a:rPr>
              <a:t>Emergency Rooms Visits for Psychiatric Care, Participant Satisfaction, Community Inclusion,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and</a:t>
            </a:r>
            <a:r>
              <a:rPr lang="en-US" sz="1400" b="1" i="1" dirty="0">
                <a:effectLst/>
                <a:latin typeface="Franklin Gothic Medium" panose="020B0603020102020204" pitchFamily="34" charset="0"/>
                <a:ea typeface="Book Antiqua" panose="02040602050305030304" pitchFamily="18" charset="0"/>
                <a:cs typeface="Times New Roman" panose="02020603050405020304" pitchFamily="18" charset="0"/>
              </a:rPr>
              <a:t> Working Toward Self-Sufficiency</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 have maintained </a:t>
            </a:r>
            <a:r>
              <a:rPr lang="en-US" sz="1200" b="1" i="1" dirty="0">
                <a:solidFill>
                  <a:srgbClr val="0070C0"/>
                </a:solidFill>
                <a:effectLst/>
                <a:latin typeface="Arial" panose="020B0604020202020204" pitchFamily="34" charset="0"/>
                <a:ea typeface="Book Antiqua" panose="02040602050305030304" pitchFamily="18" charset="0"/>
                <a:cs typeface="Times New Roman" panose="02020603050405020304" pitchFamily="18" charset="0"/>
              </a:rPr>
              <a:t>Exceeds Expectations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ratings over the last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5 years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throughout challenging circumstances. </a:t>
            </a:r>
            <a:r>
              <a:rPr lang="en-US" sz="1400" b="1" i="1" dirty="0">
                <a:effectLst/>
                <a:latin typeface="Franklin Gothic Medium" panose="020B0603020102020204" pitchFamily="34" charset="0"/>
                <a:ea typeface="Book Antiqua" panose="02040602050305030304" pitchFamily="18" charset="0"/>
                <a:cs typeface="Times New Roman" panose="02020603050405020304" pitchFamily="18" charset="0"/>
              </a:rPr>
              <a:t>Quality of Life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and </a:t>
            </a:r>
            <a:r>
              <a:rPr lang="en-US" sz="1400" b="1" i="1" dirty="0">
                <a:effectLst/>
                <a:latin typeface="Franklin Gothic Medium" panose="020B0603020102020204" pitchFamily="34" charset="0"/>
                <a:ea typeface="Book Antiqua" panose="02040602050305030304" pitchFamily="18" charset="0"/>
                <a:cs typeface="Times New Roman" panose="02020603050405020304" pitchFamily="18" charset="0"/>
              </a:rPr>
              <a:t>Administrative Outcomes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have </a:t>
            </a:r>
            <a:r>
              <a:rPr lang="en-US" sz="1200" b="1" i="1" dirty="0">
                <a:solidFill>
                  <a:srgbClr val="0070C0"/>
                </a:solidFill>
                <a:effectLst/>
                <a:latin typeface="Arial" panose="020B0604020202020204" pitchFamily="34" charset="0"/>
                <a:ea typeface="Book Antiqua" panose="02040602050305030304" pitchFamily="18" charset="0"/>
                <a:cs typeface="Times New Roman" panose="02020603050405020304" pitchFamily="18" charset="0"/>
              </a:rPr>
              <a:t>Exceeded Expectations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over the last 4 years.</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sp>
        <p:nvSpPr>
          <p:cNvPr id="8" name="Text Box 2">
            <a:extLst>
              <a:ext uri="{FF2B5EF4-FFF2-40B4-BE49-F238E27FC236}">
                <a16:creationId xmlns:a16="http://schemas.microsoft.com/office/drawing/2014/main" id="{E91FC079-3724-78C1-8FD0-EB22B9232704}"/>
              </a:ext>
            </a:extLst>
          </p:cNvPr>
          <p:cNvSpPr txBox="1">
            <a:spLocks noChangeArrowheads="1"/>
          </p:cNvSpPr>
          <p:nvPr/>
        </p:nvSpPr>
        <p:spPr bwMode="auto">
          <a:xfrm>
            <a:off x="628650" y="4821063"/>
            <a:ext cx="4184015" cy="1168400"/>
          </a:xfrm>
          <a:prstGeom prst="rect">
            <a:avLst/>
          </a:prstGeom>
          <a:noFill/>
          <a:ln w="9525">
            <a:noFill/>
            <a:miter lim="800000"/>
            <a:headEnd/>
            <a:tailEnd/>
          </a:ln>
        </p:spPr>
        <p:txBody>
          <a:bodyPr rot="0" vert="horz" wrap="square" lIns="91440" tIns="45720" rIns="182880" bIns="45720" anchor="ctr" anchorCtr="0">
            <a:noAutofit/>
          </a:bodyPr>
          <a:lstStyle/>
          <a:p>
            <a:pPr marL="0" marR="0" algn="ctr">
              <a:spcBef>
                <a:spcPts val="0"/>
              </a:spcBef>
              <a:spcAft>
                <a:spcPts val="600"/>
              </a:spcAft>
            </a:pPr>
            <a:r>
              <a:rPr lang="en-US" sz="1600" b="1" i="1" dirty="0">
                <a:solidFill>
                  <a:srgbClr val="7B7B7B"/>
                </a:solidFill>
                <a:effectLst/>
                <a:latin typeface="Franklin Gothic Medium" panose="020B0603020102020204" pitchFamily="34" charset="0"/>
                <a:ea typeface="Book Antiqua" panose="02040602050305030304" pitchFamily="18" charset="0"/>
                <a:cs typeface="Times New Roman" panose="02020603050405020304" pitchFamily="18" charset="0"/>
              </a:rPr>
              <a:t>“Tell them, ‘thank you very much’ for helping me. I respect this program. I got in this program when I was in prison…I got in the program and haven't been back [to prison].”</a:t>
            </a:r>
            <a:endParaRPr lang="en-US" sz="1600" b="1" i="1" dirty="0">
              <a:solidFill>
                <a:srgbClr val="808080"/>
              </a:solidFill>
              <a:effectLst/>
              <a:latin typeface="Franklin Gothic Medium" panose="020B0603020102020204" pitchFamily="34" charset="0"/>
              <a:ea typeface="Book Antiqua" panose="02040602050305030304" pitchFamily="18" charset="0"/>
              <a:cs typeface="Times New Roman" panose="02020603050405020304" pitchFamily="18" charset="0"/>
            </a:endParaRPr>
          </a:p>
        </p:txBody>
      </p:sp>
      <p:pic>
        <p:nvPicPr>
          <p:cNvPr id="9" name="Picture 8" descr="Shape&#10;&#10;Description automatically generated">
            <a:extLst>
              <a:ext uri="{FF2B5EF4-FFF2-40B4-BE49-F238E27FC236}">
                <a16:creationId xmlns:a16="http://schemas.microsoft.com/office/drawing/2014/main" id="{24FF2753-C8CC-A214-9BDA-108044CD2C2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1730" y="3777360"/>
            <a:ext cx="768304" cy="768304"/>
          </a:xfrm>
          <a:prstGeom prst="rect">
            <a:avLst/>
          </a:prstGeom>
          <a:noFill/>
          <a:ln>
            <a:noFill/>
          </a:ln>
        </p:spPr>
      </p:pic>
      <p:sp>
        <p:nvSpPr>
          <p:cNvPr id="10" name="Text Box 2">
            <a:extLst>
              <a:ext uri="{FF2B5EF4-FFF2-40B4-BE49-F238E27FC236}">
                <a16:creationId xmlns:a16="http://schemas.microsoft.com/office/drawing/2014/main" id="{ECA24464-5A49-A720-C9B5-E30EEEFEB871}"/>
              </a:ext>
            </a:extLst>
          </p:cNvPr>
          <p:cNvSpPr txBox="1">
            <a:spLocks noChangeArrowheads="1"/>
          </p:cNvSpPr>
          <p:nvPr/>
        </p:nvSpPr>
        <p:spPr bwMode="auto">
          <a:xfrm>
            <a:off x="1952307" y="3774510"/>
            <a:ext cx="5718810" cy="774004"/>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FACT program participants report receiving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high quality services</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which meet their needs and improve their lives.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Participants describe staff</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as </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supportive, responsive, knowledgeable,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and</a:t>
            </a:r>
            <a:r>
              <a:rPr lang="en-US" sz="1400" b="1" dirty="0">
                <a:effectLst/>
                <a:latin typeface="Franklin Gothic Medium" panose="020B0603020102020204" pitchFamily="34" charset="0"/>
                <a:ea typeface="Book Antiqua" panose="02040602050305030304" pitchFamily="18" charset="0"/>
                <a:cs typeface="Times New Roman" panose="02020603050405020304" pitchFamily="18" charset="0"/>
              </a:rPr>
              <a:t> respectful.</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sp>
        <p:nvSpPr>
          <p:cNvPr id="11" name="Text Box 2">
            <a:extLst>
              <a:ext uri="{FF2B5EF4-FFF2-40B4-BE49-F238E27FC236}">
                <a16:creationId xmlns:a16="http://schemas.microsoft.com/office/drawing/2014/main" id="{F74C5CC9-C6FF-CD50-D280-62D97628A4B8}"/>
              </a:ext>
            </a:extLst>
          </p:cNvPr>
          <p:cNvSpPr txBox="1">
            <a:spLocks noChangeArrowheads="1"/>
          </p:cNvSpPr>
          <p:nvPr/>
        </p:nvSpPr>
        <p:spPr bwMode="auto">
          <a:xfrm>
            <a:off x="4812665" y="4976071"/>
            <a:ext cx="3702685" cy="986155"/>
          </a:xfrm>
          <a:prstGeom prst="rect">
            <a:avLst/>
          </a:prstGeom>
          <a:noFill/>
          <a:ln w="9525">
            <a:noFill/>
            <a:miter lim="800000"/>
            <a:headEnd/>
            <a:tailEnd/>
          </a:ln>
        </p:spPr>
        <p:txBody>
          <a:bodyPr rot="0" vert="horz" wrap="square" lIns="91440" tIns="45720" rIns="182880" bIns="45720" anchor="ctr" anchorCtr="0">
            <a:noAutofit/>
          </a:bodyPr>
          <a:lstStyle/>
          <a:p>
            <a:pPr marL="0" marR="0" algn="ctr">
              <a:spcBef>
                <a:spcPts val="0"/>
              </a:spcBef>
              <a:spcAft>
                <a:spcPts val="600"/>
              </a:spcAft>
            </a:pPr>
            <a:r>
              <a:rPr lang="en-US" sz="1600" b="1" i="1" dirty="0">
                <a:solidFill>
                  <a:srgbClr val="7B7B7B"/>
                </a:solidFill>
                <a:effectLst/>
                <a:latin typeface="Franklin Gothic Medium" panose="020B0603020102020204" pitchFamily="34" charset="0"/>
                <a:ea typeface="Book Antiqua" panose="02040602050305030304" pitchFamily="18" charset="0"/>
                <a:cs typeface="Times New Roman" panose="02020603050405020304" pitchFamily="18" charset="0"/>
              </a:rPr>
              <a:t>“Before I was just stuck in my apartment… I didn't go outside. Now they give me the momentum to go out and do things.”</a:t>
            </a:r>
            <a:endParaRPr lang="en-US" sz="1600" b="1" i="1" dirty="0">
              <a:solidFill>
                <a:srgbClr val="808080"/>
              </a:solidFill>
              <a:effectLst/>
              <a:latin typeface="Franklin Gothic Medium" panose="020B0603020102020204" pitchFamily="34" charset="0"/>
              <a:ea typeface="Book Antiqua" panose="02040602050305030304" pitchFamily="18" charset="0"/>
              <a:cs typeface="Times New Roman" panose="02020603050405020304" pitchFamily="18" charset="0"/>
            </a:endParaRPr>
          </a:p>
          <a:p>
            <a:pPr marL="0" marR="0" algn="r">
              <a:spcBef>
                <a:spcPts val="0"/>
              </a:spcBef>
              <a:spcAft>
                <a:spcPts val="600"/>
              </a:spcAft>
            </a:pPr>
            <a:r>
              <a:rPr lang="en-US" sz="1400" b="1" i="1" dirty="0">
                <a:solidFill>
                  <a:srgbClr val="7B7B7B"/>
                </a:solidFill>
                <a:effectLst/>
                <a:latin typeface="Franklin Gothic Medium" panose="020B0603020102020204" pitchFamily="34" charset="0"/>
                <a:ea typeface="Book Antiqua" panose="02040602050305030304" pitchFamily="18" charset="0"/>
                <a:cs typeface="Times New Roman" panose="02020603050405020304" pitchFamily="18" charset="0"/>
              </a:rPr>
              <a:t> </a:t>
            </a:r>
            <a:endParaRPr lang="en-US" sz="1400" b="1" i="1" dirty="0">
              <a:solidFill>
                <a:srgbClr val="808080"/>
              </a:solidFill>
              <a:effectLst/>
              <a:latin typeface="Franklin Gothic Medium" panose="020B0603020102020204" pitchFamily="34" charset="0"/>
              <a:ea typeface="Book Antiqua" panose="02040602050305030304" pitchFamily="18" charset="0"/>
              <a:cs typeface="Times New Roman" panose="02020603050405020304" pitchFamily="18" charset="0"/>
            </a:endParaRPr>
          </a:p>
        </p:txBody>
      </p:sp>
    </p:spTree>
    <p:extLst>
      <p:ext uri="{BB962C8B-B14F-4D97-AF65-F5344CB8AC3E}">
        <p14:creationId xmlns:p14="http://schemas.microsoft.com/office/powerpoint/2010/main" val="1294654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5A39E-D681-420B-AC06-81C1186CF2C6}"/>
              </a:ext>
            </a:extLst>
          </p:cNvPr>
          <p:cNvSpPr>
            <a:spLocks noGrp="1"/>
          </p:cNvSpPr>
          <p:nvPr>
            <p:ph type="title"/>
          </p:nvPr>
        </p:nvSpPr>
        <p:spPr/>
        <p:txBody>
          <a:bodyPr/>
          <a:lstStyle/>
          <a:p>
            <a:pPr algn="ctr"/>
            <a:r>
              <a:rPr lang="en-US" dirty="0"/>
              <a:t>FACT Outcomes by Performance</a:t>
            </a:r>
          </a:p>
        </p:txBody>
      </p:sp>
      <p:sp>
        <p:nvSpPr>
          <p:cNvPr id="5" name="Footer Placeholder 4">
            <a:extLst>
              <a:ext uri="{FF2B5EF4-FFF2-40B4-BE49-F238E27FC236}">
                <a16:creationId xmlns:a16="http://schemas.microsoft.com/office/drawing/2014/main" id="{C1A0D47D-A262-477C-BA88-264D7580F281}"/>
              </a:ext>
            </a:extLst>
          </p:cNvPr>
          <p:cNvSpPr>
            <a:spLocks noGrp="1"/>
          </p:cNvSpPr>
          <p:nvPr>
            <p:ph type="ftr" sz="quarter" idx="10"/>
          </p:nvPr>
        </p:nvSpPr>
        <p:spPr/>
        <p:txBody>
          <a:bodyPr/>
          <a:lstStyle/>
          <a:p>
            <a:r>
              <a:rPr lang="en-US" dirty="0"/>
              <a:t>Law, Health Policy &amp; Disability Center</a:t>
            </a:r>
          </a:p>
        </p:txBody>
      </p:sp>
      <p:pic>
        <p:nvPicPr>
          <p:cNvPr id="7" name="Picture 6" descr="Table&#10;&#10;Description automatically generated">
            <a:extLst>
              <a:ext uri="{FF2B5EF4-FFF2-40B4-BE49-F238E27FC236}">
                <a16:creationId xmlns:a16="http://schemas.microsoft.com/office/drawing/2014/main" id="{C22B2000-6B96-4F05-42EA-9EB949E76948}"/>
              </a:ext>
            </a:extLst>
          </p:cNvPr>
          <p:cNvPicPr>
            <a:picLocks noChangeAspect="1"/>
          </p:cNvPicPr>
          <p:nvPr/>
        </p:nvPicPr>
        <p:blipFill rotWithShape="1">
          <a:blip r:embed="rId2">
            <a:extLst>
              <a:ext uri="{28A0092B-C50C-407E-A947-70E740481C1C}">
                <a14:useLocalDpi xmlns:a14="http://schemas.microsoft.com/office/drawing/2010/main" val="0"/>
              </a:ext>
            </a:extLst>
          </a:blip>
          <a:srcRect t="9414" b="32821"/>
          <a:stretch/>
        </p:blipFill>
        <p:spPr bwMode="auto">
          <a:xfrm>
            <a:off x="1356314" y="1348015"/>
            <a:ext cx="6187486" cy="4766094"/>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011073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51813-597A-D04C-A56F-A8D4CA01DD32}"/>
              </a:ext>
            </a:extLst>
          </p:cNvPr>
          <p:cNvSpPr>
            <a:spLocks noGrp="1"/>
          </p:cNvSpPr>
          <p:nvPr>
            <p:ph type="title"/>
          </p:nvPr>
        </p:nvSpPr>
        <p:spPr>
          <a:xfrm>
            <a:off x="628650" y="702061"/>
            <a:ext cx="7886700" cy="436258"/>
          </a:xfrm>
        </p:spPr>
        <p:txBody>
          <a:bodyPr>
            <a:normAutofit fontScale="90000"/>
          </a:bodyPr>
          <a:lstStyle/>
          <a:p>
            <a:pPr algn="ctr"/>
            <a:r>
              <a:rPr lang="en-US" dirty="0"/>
              <a:t>KEY Overall Program Performance</a:t>
            </a:r>
            <a:br>
              <a:rPr lang="en-US" dirty="0"/>
            </a:br>
            <a:endParaRPr lang="en-US" dirty="0"/>
          </a:p>
        </p:txBody>
      </p:sp>
      <p:sp>
        <p:nvSpPr>
          <p:cNvPr id="4" name="Footer Placeholder 3">
            <a:extLst>
              <a:ext uri="{FF2B5EF4-FFF2-40B4-BE49-F238E27FC236}">
                <a16:creationId xmlns:a16="http://schemas.microsoft.com/office/drawing/2014/main" id="{69265452-72B4-7046-AC3E-89500E80F420}"/>
              </a:ext>
            </a:extLst>
          </p:cNvPr>
          <p:cNvSpPr>
            <a:spLocks noGrp="1"/>
          </p:cNvSpPr>
          <p:nvPr>
            <p:ph type="ftr" sz="quarter" idx="10"/>
          </p:nvPr>
        </p:nvSpPr>
        <p:spPr/>
        <p:txBody>
          <a:bodyPr/>
          <a:lstStyle/>
          <a:p>
            <a:r>
              <a:rPr lang="en-US" dirty="0"/>
              <a:t>Law, Health Policy &amp; Disability Center</a:t>
            </a:r>
          </a:p>
        </p:txBody>
      </p:sp>
      <p:sp>
        <p:nvSpPr>
          <p:cNvPr id="6" name="Content Placeholder 2">
            <a:extLst>
              <a:ext uri="{FF2B5EF4-FFF2-40B4-BE49-F238E27FC236}">
                <a16:creationId xmlns:a16="http://schemas.microsoft.com/office/drawing/2014/main" id="{FCD6594D-9BD8-D848-0962-E16B84F0D9BD}"/>
              </a:ext>
            </a:extLst>
          </p:cNvPr>
          <p:cNvSpPr txBox="1">
            <a:spLocks/>
          </p:cNvSpPr>
          <p:nvPr/>
        </p:nvSpPr>
        <p:spPr>
          <a:xfrm>
            <a:off x="1907140" y="4619915"/>
            <a:ext cx="5636660" cy="1325563"/>
          </a:xfrm>
          <a:prstGeom prst="rect">
            <a:avLst/>
          </a:prstGeom>
        </p:spPr>
        <p:txBody>
          <a:bodyPr vert="horz" lIns="91440" tIns="45720" rIns="91440" bIns="45720" rtlCol="0">
            <a:normAutofit lnSpcReduction="10000"/>
          </a:bodyPr>
          <a:lstStyle>
            <a:lvl1pPr marL="305991" indent="-298847" algn="l" defTabSz="685800" rtl="0" eaLnBrk="1" latinLnBrk="0" hangingPunct="1">
              <a:lnSpc>
                <a:spcPct val="90000"/>
              </a:lnSpc>
              <a:spcBef>
                <a:spcPts val="750"/>
              </a:spcBef>
              <a:spcAft>
                <a:spcPts val="450"/>
              </a:spcAft>
              <a:buSzPct val="105000"/>
              <a:buFontTx/>
              <a:buBlip>
                <a:blip r:embed="rId2"/>
              </a:buBlip>
              <a:tabLst/>
              <a:defRPr sz="2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spcAft>
                <a:spcPts val="600"/>
              </a:spcAft>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7144" indent="0" defTabSz="715963">
              <a:lnSpc>
                <a:spcPct val="100000"/>
              </a:lnSpc>
              <a:spcAft>
                <a:spcPts val="0"/>
              </a:spcAft>
              <a:buFontTx/>
              <a:buNone/>
            </a:pPr>
            <a:r>
              <a:rPr lang="en-US" sz="1500" dirty="0"/>
              <a:t>88% - 100%	</a:t>
            </a:r>
            <a:r>
              <a:rPr lang="en-US" sz="1600" b="1" i="1" dirty="0">
                <a:solidFill>
                  <a:srgbClr val="0070C0"/>
                </a:solidFill>
                <a:latin typeface="Arial" panose="020B0604020202020204" pitchFamily="34" charset="0"/>
                <a:ea typeface="Book Antiqua" panose="02040602050305030304" pitchFamily="18" charset="0"/>
                <a:cs typeface="Times New Roman" panose="02020603050405020304" pitchFamily="18" charset="0"/>
              </a:rPr>
              <a:t>Exceeds Expectations</a:t>
            </a:r>
            <a:r>
              <a:rPr lang="en-US" sz="1600" i="1" dirty="0">
                <a:latin typeface="Arial" panose="020B0604020202020204" pitchFamily="34" charset="0"/>
                <a:ea typeface="Franklin Gothic Book" panose="020B0503020102020204" pitchFamily="34" charset="0"/>
                <a:cs typeface="Franklin Gothic Book" panose="020B0503020102020204" pitchFamily="34" charset="0"/>
              </a:rPr>
              <a:t> </a:t>
            </a:r>
          </a:p>
          <a:p>
            <a:pPr marL="7144" indent="0" defTabSz="715963">
              <a:lnSpc>
                <a:spcPct val="100000"/>
              </a:lnSpc>
              <a:spcAft>
                <a:spcPts val="0"/>
              </a:spcAft>
              <a:buFontTx/>
              <a:buNone/>
            </a:pPr>
            <a:r>
              <a:rPr lang="en-US" sz="1500" dirty="0"/>
              <a:t>75% - 87%	</a:t>
            </a:r>
            <a:r>
              <a:rPr lang="en-US" sz="1600" b="1" i="1" dirty="0">
                <a:solidFill>
                  <a:srgbClr val="008000"/>
                </a:solidFill>
                <a:latin typeface="Arial" panose="020B0604020202020204" pitchFamily="34" charset="0"/>
                <a:ea typeface="Book Antiqua" panose="02040602050305030304" pitchFamily="18" charset="0"/>
                <a:cs typeface="Times New Roman" panose="02020603050405020304" pitchFamily="18" charset="0"/>
              </a:rPr>
              <a:t>Meets Expectations</a:t>
            </a:r>
            <a:r>
              <a:rPr lang="en-US" sz="1600" i="1" dirty="0">
                <a:latin typeface="Arial" panose="020B0604020202020204" pitchFamily="34" charset="0"/>
                <a:ea typeface="Franklin Gothic Book" panose="020B0503020102020204" pitchFamily="34" charset="0"/>
                <a:cs typeface="Franklin Gothic Book" panose="020B0503020102020204" pitchFamily="34" charset="0"/>
              </a:rPr>
              <a:t> </a:t>
            </a:r>
          </a:p>
          <a:p>
            <a:pPr marL="7144" indent="0" defTabSz="715963">
              <a:lnSpc>
                <a:spcPct val="100000"/>
              </a:lnSpc>
              <a:spcAft>
                <a:spcPts val="0"/>
              </a:spcAft>
              <a:buFontTx/>
              <a:buNone/>
            </a:pPr>
            <a:r>
              <a:rPr lang="en-US" sz="1500" dirty="0"/>
              <a:t>63% - 74%	</a:t>
            </a:r>
            <a:r>
              <a:rPr lang="en-US" sz="1600" b="1" i="1" dirty="0">
                <a:solidFill>
                  <a:srgbClr val="FF9900"/>
                </a:solidFill>
                <a:latin typeface="Arial" panose="020B0604020202020204" pitchFamily="34" charset="0"/>
                <a:ea typeface="Book Antiqua" panose="02040602050305030304" pitchFamily="18" charset="0"/>
                <a:cs typeface="Times New Roman" panose="02020603050405020304" pitchFamily="18" charset="0"/>
              </a:rPr>
              <a:t>Needs Improvement</a:t>
            </a:r>
            <a:r>
              <a:rPr lang="en-US" sz="1600" i="1" dirty="0">
                <a:latin typeface="Arial" panose="020B0604020202020204" pitchFamily="34" charset="0"/>
                <a:ea typeface="Franklin Gothic Book" panose="020B0503020102020204" pitchFamily="34" charset="0"/>
                <a:cs typeface="Franklin Gothic Book" panose="020B0503020102020204" pitchFamily="34" charset="0"/>
              </a:rPr>
              <a:t> </a:t>
            </a:r>
          </a:p>
          <a:p>
            <a:pPr marL="7144" indent="0" defTabSz="715963">
              <a:lnSpc>
                <a:spcPct val="100000"/>
              </a:lnSpc>
              <a:spcAft>
                <a:spcPts val="0"/>
              </a:spcAft>
              <a:buFontTx/>
              <a:buNone/>
            </a:pPr>
            <a:r>
              <a:rPr lang="en-US" sz="1500" dirty="0"/>
              <a:t>Below 63%	</a:t>
            </a:r>
            <a:r>
              <a:rPr lang="en-US" sz="1600" b="1" i="1" dirty="0">
                <a:solidFill>
                  <a:srgbClr val="C00000"/>
                </a:solidFill>
                <a:latin typeface="Arial" panose="020B0604020202020204" pitchFamily="34" charset="0"/>
                <a:ea typeface="Book Antiqua" panose="02040602050305030304" pitchFamily="18" charset="0"/>
                <a:cs typeface="Times New Roman" panose="02020603050405020304" pitchFamily="18" charset="0"/>
              </a:rPr>
              <a:t>Does Not Meet Minimum Expectations</a:t>
            </a:r>
            <a:r>
              <a:rPr lang="en-US" sz="1600" i="1" dirty="0">
                <a:latin typeface="Arial" panose="020B0604020202020204" pitchFamily="34" charset="0"/>
                <a:ea typeface="Franklin Gothic Book" panose="020B0503020102020204" pitchFamily="34" charset="0"/>
                <a:cs typeface="Franklin Gothic Book" panose="020B0503020102020204" pitchFamily="34" charset="0"/>
              </a:rPr>
              <a:t> </a:t>
            </a:r>
            <a:endParaRPr lang="en-US" sz="1500" b="1" dirty="0">
              <a:solidFill>
                <a:srgbClr val="FF0000"/>
              </a:solidFill>
            </a:endParaRPr>
          </a:p>
          <a:p>
            <a:pPr marL="7144" indent="0">
              <a:buFontTx/>
              <a:buNone/>
            </a:pPr>
            <a:endParaRPr lang="en-US" sz="1800" dirty="0"/>
          </a:p>
        </p:txBody>
      </p:sp>
      <p:graphicFrame>
        <p:nvGraphicFramePr>
          <p:cNvPr id="9" name="Chart 8">
            <a:extLst>
              <a:ext uri="{FF2B5EF4-FFF2-40B4-BE49-F238E27FC236}">
                <a16:creationId xmlns:a16="http://schemas.microsoft.com/office/drawing/2014/main" id="{AA47BCFE-699B-48EC-860F-D526F142DF0B}"/>
              </a:ext>
            </a:extLst>
          </p:cNvPr>
          <p:cNvGraphicFramePr/>
          <p:nvPr>
            <p:extLst>
              <p:ext uri="{D42A27DB-BD31-4B8C-83A1-F6EECF244321}">
                <p14:modId xmlns:p14="http://schemas.microsoft.com/office/powerpoint/2010/main" val="808673106"/>
              </p:ext>
            </p:extLst>
          </p:nvPr>
        </p:nvGraphicFramePr>
        <p:xfrm>
          <a:off x="990600" y="1298962"/>
          <a:ext cx="6847114" cy="3098800"/>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9">
            <a:extLst>
              <a:ext uri="{FF2B5EF4-FFF2-40B4-BE49-F238E27FC236}">
                <a16:creationId xmlns:a16="http://schemas.microsoft.com/office/drawing/2014/main" id="{578900F9-4526-62DD-396C-6470C9156DCC}"/>
              </a:ext>
            </a:extLst>
          </p:cNvPr>
          <p:cNvSpPr/>
          <p:nvPr/>
        </p:nvSpPr>
        <p:spPr>
          <a:xfrm>
            <a:off x="1945668" y="4923467"/>
            <a:ext cx="5511046" cy="340523"/>
          </a:xfrm>
          <a:prstGeom prst="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63077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4025F-2941-41B9-9394-B92E0E1AF7A3}"/>
              </a:ext>
            </a:extLst>
          </p:cNvPr>
          <p:cNvSpPr>
            <a:spLocks noGrp="1"/>
          </p:cNvSpPr>
          <p:nvPr>
            <p:ph type="title"/>
          </p:nvPr>
        </p:nvSpPr>
        <p:spPr/>
        <p:txBody>
          <a:bodyPr/>
          <a:lstStyle/>
          <a:p>
            <a:r>
              <a:rPr lang="en-US" dirty="0"/>
              <a:t>KEY Results Overview</a:t>
            </a:r>
          </a:p>
        </p:txBody>
      </p:sp>
      <p:sp>
        <p:nvSpPr>
          <p:cNvPr id="4" name="Footer Placeholder 3">
            <a:extLst>
              <a:ext uri="{FF2B5EF4-FFF2-40B4-BE49-F238E27FC236}">
                <a16:creationId xmlns:a16="http://schemas.microsoft.com/office/drawing/2014/main" id="{E3B86277-EBD1-4D39-84A1-4DC5C463030D}"/>
              </a:ext>
            </a:extLst>
          </p:cNvPr>
          <p:cNvSpPr>
            <a:spLocks noGrp="1"/>
          </p:cNvSpPr>
          <p:nvPr>
            <p:ph type="ftr" sz="quarter" idx="10"/>
          </p:nvPr>
        </p:nvSpPr>
        <p:spPr/>
        <p:txBody>
          <a:bodyPr/>
          <a:lstStyle/>
          <a:p>
            <a:r>
              <a:rPr lang="en-US" dirty="0"/>
              <a:t>Law, Health Policy &amp; Disability Center</a:t>
            </a:r>
          </a:p>
        </p:txBody>
      </p:sp>
      <p:pic>
        <p:nvPicPr>
          <p:cNvPr id="13" name="Picture 12" descr="Icon&#10;&#10;Description automatically generated">
            <a:extLst>
              <a:ext uri="{FF2B5EF4-FFF2-40B4-BE49-F238E27FC236}">
                <a16:creationId xmlns:a16="http://schemas.microsoft.com/office/drawing/2014/main" id="{E222E2AF-34E8-D977-D331-AD80393B4F9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62525" y="3910342"/>
            <a:ext cx="606424" cy="606424"/>
          </a:xfrm>
          <a:prstGeom prst="rect">
            <a:avLst/>
          </a:prstGeom>
          <a:noFill/>
          <a:ln>
            <a:noFill/>
          </a:ln>
        </p:spPr>
      </p:pic>
      <p:sp>
        <p:nvSpPr>
          <p:cNvPr id="14" name="Text Box 2">
            <a:extLst>
              <a:ext uri="{FF2B5EF4-FFF2-40B4-BE49-F238E27FC236}">
                <a16:creationId xmlns:a16="http://schemas.microsoft.com/office/drawing/2014/main" id="{03989D17-4AB3-4E25-0F31-BD8E1561A420}"/>
              </a:ext>
            </a:extLst>
          </p:cNvPr>
          <p:cNvSpPr txBox="1">
            <a:spLocks noChangeArrowheads="1"/>
          </p:cNvSpPr>
          <p:nvPr/>
        </p:nvSpPr>
        <p:spPr bwMode="auto">
          <a:xfrm>
            <a:off x="1171235" y="2791218"/>
            <a:ext cx="6801530" cy="606425"/>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Performance in </a:t>
            </a:r>
            <a:r>
              <a:rPr lang="en-US" b="1" i="1" dirty="0">
                <a:effectLst/>
                <a:latin typeface="Franklin Gothic Medium" panose="020B0603020102020204" pitchFamily="34" charset="0"/>
                <a:ea typeface="Book Antiqua" panose="02040602050305030304" pitchFamily="18" charset="0"/>
                <a:cs typeface="Times New Roman" panose="02020603050405020304" pitchFamily="18" charset="0"/>
              </a:rPr>
              <a:t>all four outcome areas show steady improvements</a:t>
            </a: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 over the last two years.</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pic>
        <p:nvPicPr>
          <p:cNvPr id="16" name="Picture 15" descr="Icon&#10;&#10;Description automatically generated">
            <a:extLst>
              <a:ext uri="{FF2B5EF4-FFF2-40B4-BE49-F238E27FC236}">
                <a16:creationId xmlns:a16="http://schemas.microsoft.com/office/drawing/2014/main" id="{F005C184-062D-1A58-6F69-75DB2EAF48A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62733" y="3926303"/>
            <a:ext cx="606425" cy="606425"/>
          </a:xfrm>
          <a:prstGeom prst="rect">
            <a:avLst/>
          </a:prstGeom>
          <a:noFill/>
          <a:ln>
            <a:noFill/>
          </a:ln>
        </p:spPr>
      </p:pic>
      <p:pic>
        <p:nvPicPr>
          <p:cNvPr id="17" name="Picture 16" descr="Icon&#10;&#10;Description automatically generated">
            <a:extLst>
              <a:ext uri="{FF2B5EF4-FFF2-40B4-BE49-F238E27FC236}">
                <a16:creationId xmlns:a16="http://schemas.microsoft.com/office/drawing/2014/main" id="{CBADBDE6-C10E-575E-7FB1-79F857EEF5F7}"/>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62733" y="4698565"/>
            <a:ext cx="606423" cy="606423"/>
          </a:xfrm>
          <a:prstGeom prst="rect">
            <a:avLst/>
          </a:prstGeom>
          <a:noFill/>
          <a:ln>
            <a:noFill/>
          </a:ln>
        </p:spPr>
      </p:pic>
      <p:pic>
        <p:nvPicPr>
          <p:cNvPr id="18" name="Picture 17" descr="Icon&#10;&#10;Description automatically generated">
            <a:extLst>
              <a:ext uri="{FF2B5EF4-FFF2-40B4-BE49-F238E27FC236}">
                <a16:creationId xmlns:a16="http://schemas.microsoft.com/office/drawing/2014/main" id="{C1B5B53F-6C19-0A8D-6FDF-AABA1334670C}"/>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47964" y="4654824"/>
            <a:ext cx="613911" cy="613911"/>
          </a:xfrm>
          <a:prstGeom prst="rect">
            <a:avLst/>
          </a:prstGeom>
          <a:noFill/>
          <a:ln>
            <a:noFill/>
          </a:ln>
        </p:spPr>
      </p:pic>
      <p:sp>
        <p:nvSpPr>
          <p:cNvPr id="19" name="Text Box 2">
            <a:extLst>
              <a:ext uri="{FF2B5EF4-FFF2-40B4-BE49-F238E27FC236}">
                <a16:creationId xmlns:a16="http://schemas.microsoft.com/office/drawing/2014/main" id="{3B7644D0-A2BF-0813-767F-9FACBE33A569}"/>
              </a:ext>
            </a:extLst>
          </p:cNvPr>
          <p:cNvSpPr txBox="1">
            <a:spLocks noChangeArrowheads="1"/>
          </p:cNvSpPr>
          <p:nvPr/>
        </p:nvSpPr>
        <p:spPr bwMode="auto">
          <a:xfrm>
            <a:off x="1171234" y="1829982"/>
            <a:ext cx="6801531" cy="869022"/>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KEY Program performance in four outcome areas (</a:t>
            </a:r>
            <a:r>
              <a:rPr lang="en-US" sz="1400" i="1" dirty="0">
                <a:effectLst/>
                <a:latin typeface="Franklin Gothic Medium" panose="020B0603020102020204" pitchFamily="34" charset="0"/>
                <a:ea typeface="Book Antiqua" panose="02040602050305030304" pitchFamily="18" charset="0"/>
                <a:cs typeface="Times New Roman" panose="02020603050405020304" pitchFamily="18" charset="0"/>
              </a:rPr>
              <a:t>Education, Somatic Care, Community Inclusion,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and</a:t>
            </a:r>
            <a:r>
              <a:rPr lang="en-US" sz="1400" i="1" dirty="0">
                <a:effectLst/>
                <a:latin typeface="Franklin Gothic Medium" panose="020B0603020102020204" pitchFamily="34" charset="0"/>
                <a:ea typeface="Book Antiqua" panose="02040602050305030304" pitchFamily="18" charset="0"/>
                <a:cs typeface="Times New Roman" panose="02020603050405020304" pitchFamily="18" charset="0"/>
              </a:rPr>
              <a:t> Participant Empowerment</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was negatively impacted by the pandemic in 2020.</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sp>
        <p:nvSpPr>
          <p:cNvPr id="20" name="Text Box 2">
            <a:extLst>
              <a:ext uri="{FF2B5EF4-FFF2-40B4-BE49-F238E27FC236}">
                <a16:creationId xmlns:a16="http://schemas.microsoft.com/office/drawing/2014/main" id="{6D925EB6-0593-F641-776A-D9D8AB31D5D8}"/>
              </a:ext>
            </a:extLst>
          </p:cNvPr>
          <p:cNvSpPr txBox="1">
            <a:spLocks noChangeArrowheads="1"/>
          </p:cNvSpPr>
          <p:nvPr/>
        </p:nvSpPr>
        <p:spPr bwMode="auto">
          <a:xfrm>
            <a:off x="2662316" y="3999931"/>
            <a:ext cx="5511483" cy="1445267"/>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Compared to 2020, the </a:t>
            </a:r>
            <a:r>
              <a:rPr lang="en-US" sz="1400" i="1" dirty="0">
                <a:effectLst/>
                <a:latin typeface="Franklin Gothic Medium" panose="020B0603020102020204" pitchFamily="34" charset="0"/>
                <a:ea typeface="Book Antiqua" panose="02040602050305030304" pitchFamily="18" charset="0"/>
                <a:cs typeface="Times New Roman" panose="02020603050405020304" pitchFamily="18" charset="0"/>
              </a:rPr>
              <a:t>Education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and </a:t>
            </a:r>
            <a:r>
              <a:rPr lang="en-US" sz="1400" i="1" dirty="0">
                <a:effectLst/>
                <a:latin typeface="Franklin Gothic Medium" panose="020B0603020102020204" pitchFamily="34" charset="0"/>
                <a:ea typeface="Book Antiqua" panose="02040602050305030304" pitchFamily="18" charset="0"/>
                <a:cs typeface="Times New Roman" panose="02020603050405020304" pitchFamily="18" charset="0"/>
              </a:rPr>
              <a:t>Somatic Care</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outcomes both increased by </a:t>
            </a: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13%</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a:t>
            </a:r>
            <a:r>
              <a:rPr lang="en-US" sz="1400" i="1" dirty="0">
                <a:effectLst/>
                <a:latin typeface="Franklin Gothic Medium" panose="020B0603020102020204" pitchFamily="34" charset="0"/>
                <a:ea typeface="Book Antiqua" panose="02040602050305030304" pitchFamily="18" charset="0"/>
                <a:cs typeface="Times New Roman" panose="02020603050405020304" pitchFamily="18" charset="0"/>
              </a:rPr>
              <a:t> </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a:p>
            <a:pPr marL="0" marR="0">
              <a:spcBef>
                <a:spcPts val="0"/>
              </a:spcBef>
              <a:spcAft>
                <a:spcPts val="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the</a:t>
            </a:r>
            <a:r>
              <a:rPr lang="en-US" sz="1400" i="1" dirty="0">
                <a:effectLst/>
                <a:latin typeface="Franklin Gothic Medium" panose="020B0603020102020204" pitchFamily="34" charset="0"/>
                <a:ea typeface="Book Antiqua" panose="02040602050305030304" pitchFamily="18" charset="0"/>
                <a:cs typeface="Times New Roman" panose="02020603050405020304" pitchFamily="18" charset="0"/>
              </a:rPr>
              <a:t> Community Inclusion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outcome increased by </a:t>
            </a: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30%</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 </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a:p>
            <a:pPr marL="0" marR="0">
              <a:spcBef>
                <a:spcPts val="0"/>
              </a:spcBef>
              <a:spcAft>
                <a:spcPts val="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and the</a:t>
            </a:r>
            <a:r>
              <a:rPr lang="en-US" sz="1400" i="1" dirty="0">
                <a:effectLst/>
                <a:latin typeface="Franklin Gothic Medium" panose="020B0603020102020204" pitchFamily="34" charset="0"/>
                <a:ea typeface="Book Antiqua" panose="02040602050305030304" pitchFamily="18" charset="0"/>
                <a:cs typeface="Times New Roman" panose="02020603050405020304" pitchFamily="18" charset="0"/>
              </a:rPr>
              <a:t> Participant Empowerment </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outcome increased by </a:t>
            </a: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54%</a:t>
            </a: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spTree>
    <p:extLst>
      <p:ext uri="{BB962C8B-B14F-4D97-AF65-F5344CB8AC3E}">
        <p14:creationId xmlns:p14="http://schemas.microsoft.com/office/powerpoint/2010/main" val="2198419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4025F-2941-41B9-9394-B92E0E1AF7A3}"/>
              </a:ext>
            </a:extLst>
          </p:cNvPr>
          <p:cNvSpPr>
            <a:spLocks noGrp="1"/>
          </p:cNvSpPr>
          <p:nvPr>
            <p:ph type="title"/>
          </p:nvPr>
        </p:nvSpPr>
        <p:spPr/>
        <p:txBody>
          <a:bodyPr/>
          <a:lstStyle/>
          <a:p>
            <a:r>
              <a:rPr lang="en-US" dirty="0"/>
              <a:t>KEY Results Overview</a:t>
            </a:r>
          </a:p>
        </p:txBody>
      </p:sp>
      <p:sp>
        <p:nvSpPr>
          <p:cNvPr id="4" name="Footer Placeholder 3">
            <a:extLst>
              <a:ext uri="{FF2B5EF4-FFF2-40B4-BE49-F238E27FC236}">
                <a16:creationId xmlns:a16="http://schemas.microsoft.com/office/drawing/2014/main" id="{E3B86277-EBD1-4D39-84A1-4DC5C463030D}"/>
              </a:ext>
            </a:extLst>
          </p:cNvPr>
          <p:cNvSpPr>
            <a:spLocks noGrp="1"/>
          </p:cNvSpPr>
          <p:nvPr>
            <p:ph type="ftr" sz="quarter" idx="10"/>
          </p:nvPr>
        </p:nvSpPr>
        <p:spPr/>
        <p:txBody>
          <a:bodyPr/>
          <a:lstStyle/>
          <a:p>
            <a:r>
              <a:rPr lang="en-US" dirty="0"/>
              <a:t>Law, Health Policy &amp; Disability Center</a:t>
            </a:r>
          </a:p>
        </p:txBody>
      </p:sp>
      <p:sp>
        <p:nvSpPr>
          <p:cNvPr id="11" name="Text Box 2">
            <a:extLst>
              <a:ext uri="{FF2B5EF4-FFF2-40B4-BE49-F238E27FC236}">
                <a16:creationId xmlns:a16="http://schemas.microsoft.com/office/drawing/2014/main" id="{214B1FF6-C81E-6780-223F-207935A1C2FA}"/>
              </a:ext>
            </a:extLst>
          </p:cNvPr>
          <p:cNvSpPr txBox="1">
            <a:spLocks noChangeArrowheads="1"/>
          </p:cNvSpPr>
          <p:nvPr/>
        </p:nvSpPr>
        <p:spPr bwMode="auto">
          <a:xfrm>
            <a:off x="1856558" y="1645285"/>
            <a:ext cx="6198870" cy="1325563"/>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KEY program performance in the I</a:t>
            </a:r>
            <a:r>
              <a:rPr lang="en-US" b="1" i="1" dirty="0">
                <a:effectLst/>
                <a:latin typeface="Franklin Gothic Medium" panose="020B0603020102020204" pitchFamily="34" charset="0"/>
                <a:ea typeface="Book Antiqua" panose="02040602050305030304" pitchFamily="18" charset="0"/>
                <a:cs typeface="Times New Roman" panose="02020603050405020304" pitchFamily="18" charset="0"/>
              </a:rPr>
              <a:t>nvolvement in the Criminal Justice System</a:t>
            </a: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 outcome increased notably, moving from the </a:t>
            </a:r>
            <a:r>
              <a:rPr lang="en-US" b="1" i="1" dirty="0">
                <a:solidFill>
                  <a:srgbClr val="0070C0"/>
                </a:solidFill>
                <a:effectLst/>
                <a:latin typeface="Arial" panose="020B0604020202020204" pitchFamily="34" charset="0"/>
                <a:ea typeface="Book Antiqua" panose="02040602050305030304" pitchFamily="18" charset="0"/>
                <a:cs typeface="Times New Roman" panose="02020603050405020304" pitchFamily="18" charset="0"/>
              </a:rPr>
              <a:t>Exceeds Expectations</a:t>
            </a: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 category in 2021 to </a:t>
            </a:r>
            <a:r>
              <a:rPr lang="en-US" b="1" i="1" dirty="0">
                <a:solidFill>
                  <a:srgbClr val="C00000"/>
                </a:solidFill>
                <a:effectLst/>
                <a:latin typeface="Arial" panose="020B0604020202020204" pitchFamily="34" charset="0"/>
                <a:ea typeface="Book Antiqua" panose="02040602050305030304" pitchFamily="18" charset="0"/>
                <a:cs typeface="Times New Roman" panose="02020603050405020304" pitchFamily="18" charset="0"/>
              </a:rPr>
              <a:t>Does Not Meet Minimum Expectations</a:t>
            </a:r>
            <a:r>
              <a:rPr lang="en-US" b="1" dirty="0">
                <a:effectLst/>
                <a:latin typeface="Franklin Gothic Medium" panose="020B0603020102020204" pitchFamily="34" charset="0"/>
                <a:ea typeface="Book Antiqua" panose="02040602050305030304" pitchFamily="18" charset="0"/>
                <a:cs typeface="Times New Roman" panose="02020603050405020304" pitchFamily="18" charset="0"/>
              </a:rPr>
              <a:t> in 2022.  </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a:p>
            <a:pPr marL="0" marR="0">
              <a:spcBef>
                <a:spcPts val="0"/>
              </a:spcBef>
              <a:spcAft>
                <a:spcPts val="600"/>
              </a:spcAft>
            </a:pPr>
            <a:r>
              <a:rPr lang="en-US" sz="1200" dirty="0">
                <a:effectLst/>
                <a:latin typeface="Franklin Gothic Medium" panose="020B0603020102020204" pitchFamily="34" charset="0"/>
                <a:ea typeface="Book Antiqua" panose="02040602050305030304" pitchFamily="18" charset="0"/>
                <a:cs typeface="Times New Roman" panose="02020603050405020304" pitchFamily="18" charset="0"/>
              </a:rPr>
              <a:t> </a:t>
            </a:r>
            <a:endParaRPr lang="en-US" sz="1100" dirty="0">
              <a:effectLst/>
              <a:latin typeface="Arial" panose="020B0604020202020204" pitchFamily="34" charset="0"/>
              <a:ea typeface="Book Antiqua" panose="02040602050305030304" pitchFamily="18" charset="0"/>
              <a:cs typeface="Times New Roman" panose="02020603050405020304" pitchFamily="18" charset="0"/>
            </a:endParaRPr>
          </a:p>
        </p:txBody>
      </p:sp>
      <p:sp>
        <p:nvSpPr>
          <p:cNvPr id="12" name="Text Box 2">
            <a:extLst>
              <a:ext uri="{FF2B5EF4-FFF2-40B4-BE49-F238E27FC236}">
                <a16:creationId xmlns:a16="http://schemas.microsoft.com/office/drawing/2014/main" id="{B0122D35-28A2-A34E-9D46-2E1B5779541F}"/>
              </a:ext>
            </a:extLst>
          </p:cNvPr>
          <p:cNvSpPr txBox="1">
            <a:spLocks noChangeArrowheads="1"/>
          </p:cNvSpPr>
          <p:nvPr/>
        </p:nvSpPr>
        <p:spPr bwMode="auto">
          <a:xfrm>
            <a:off x="1018539" y="5079912"/>
            <a:ext cx="7036889" cy="1082312"/>
          </a:xfrm>
          <a:prstGeom prst="rect">
            <a:avLst/>
          </a:prstGeom>
          <a:noFill/>
          <a:ln w="9525">
            <a:noFill/>
            <a:miter lim="800000"/>
            <a:headEnd/>
            <a:tailEnd/>
          </a:ln>
        </p:spPr>
        <p:txBody>
          <a:bodyPr rot="0" vert="horz" wrap="square" lIns="91440" tIns="45720" rIns="91440" bIns="45720" anchor="t" anchorCtr="0">
            <a:noAutofit/>
          </a:bodyPr>
          <a:lstStyle/>
          <a:p>
            <a:pPr marL="0" marR="0">
              <a:spcBef>
                <a:spcPts val="0"/>
              </a:spcBef>
              <a:spcAft>
                <a:spcPts val="600"/>
              </a:spcAft>
            </a:pPr>
            <a:r>
              <a:rPr lang="en-US" sz="1400" dirty="0">
                <a:effectLst/>
                <a:latin typeface="Franklin Gothic Medium" panose="020B0603020102020204" pitchFamily="34" charset="0"/>
                <a:ea typeface="Book Antiqua" panose="02040602050305030304" pitchFamily="18" charset="0"/>
                <a:cs typeface="Times New Roman" panose="02020603050405020304" pitchFamily="18" charset="0"/>
              </a:rPr>
              <a:t>In 2022, the KEY program included three participants who spent 150 or more nights in jail in the reporting period. KEY staff reported that participant time in jail can increase after the original sentence, because some participants receive additional charges while in jail, racial disparities were noted.</a:t>
            </a:r>
            <a:endParaRPr lang="en-US" sz="1200" dirty="0">
              <a:effectLst/>
              <a:latin typeface="Arial" panose="020B0604020202020204" pitchFamily="34" charset="0"/>
              <a:ea typeface="Book Antiqua" panose="02040602050305030304" pitchFamily="18" charset="0"/>
              <a:cs typeface="Times New Roman" panose="02020603050405020304" pitchFamily="18" charset="0"/>
            </a:endParaRPr>
          </a:p>
        </p:txBody>
      </p:sp>
      <p:pic>
        <p:nvPicPr>
          <p:cNvPr id="15" name="Picture 14" descr="Icon&#10;&#10;Description automatically generated">
            <a:extLst>
              <a:ext uri="{FF2B5EF4-FFF2-40B4-BE49-F238E27FC236}">
                <a16:creationId xmlns:a16="http://schemas.microsoft.com/office/drawing/2014/main" id="{154EEB23-BD7C-1AE8-122D-47D60AFF2F5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956" y="1865919"/>
            <a:ext cx="833738" cy="833738"/>
          </a:xfrm>
          <a:prstGeom prst="rect">
            <a:avLst/>
          </a:prstGeom>
          <a:noFill/>
          <a:ln>
            <a:noFill/>
          </a:ln>
        </p:spPr>
      </p:pic>
      <p:graphicFrame>
        <p:nvGraphicFramePr>
          <p:cNvPr id="21" name="Chart 20">
            <a:extLst>
              <a:ext uri="{FF2B5EF4-FFF2-40B4-BE49-F238E27FC236}">
                <a16:creationId xmlns:a16="http://schemas.microsoft.com/office/drawing/2014/main" id="{610703EE-77DE-49DE-A20D-2BBA65E57222}"/>
              </a:ext>
            </a:extLst>
          </p:cNvPr>
          <p:cNvGraphicFramePr/>
          <p:nvPr>
            <p:extLst>
              <p:ext uri="{D42A27DB-BD31-4B8C-83A1-F6EECF244321}">
                <p14:modId xmlns:p14="http://schemas.microsoft.com/office/powerpoint/2010/main" val="3752018913"/>
              </p:ext>
            </p:extLst>
          </p:nvPr>
        </p:nvGraphicFramePr>
        <p:xfrm>
          <a:off x="1241825" y="2971505"/>
          <a:ext cx="6470831" cy="188084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40834293"/>
      </p:ext>
    </p:extLst>
  </p:cSld>
  <p:clrMapOvr>
    <a:masterClrMapping/>
  </p:clrMapOvr>
</p:sld>
</file>

<file path=ppt/theme/theme1.xml><?xml version="1.0" encoding="utf-8"?>
<a:theme xmlns:a="http://schemas.openxmlformats.org/drawingml/2006/main" name="University of Iowa">
  <a:themeElements>
    <a:clrScheme name="University of Iowa Master">
      <a:dk1>
        <a:srgbClr val="000000"/>
      </a:dk1>
      <a:lt1>
        <a:srgbClr val="FFFFFF"/>
      </a:lt1>
      <a:dk2>
        <a:srgbClr val="9E9F9E"/>
      </a:dk2>
      <a:lt2>
        <a:srgbClr val="FFFFFF"/>
      </a:lt2>
      <a:accent1>
        <a:srgbClr val="FFCD00"/>
      </a:accent1>
      <a:accent2>
        <a:srgbClr val="000000"/>
      </a:accent2>
      <a:accent3>
        <a:srgbClr val="A5A5A5"/>
      </a:accent3>
      <a:accent4>
        <a:srgbClr val="CACBCA"/>
      </a:accent4>
      <a:accent5>
        <a:srgbClr val="767776"/>
      </a:accent5>
      <a:accent6>
        <a:srgbClr val="378093"/>
      </a:accent6>
      <a:hlink>
        <a:srgbClr val="378093"/>
      </a:hlink>
      <a:folHlink>
        <a:srgbClr val="9E9F9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ty of Iowa" id="{2444E05A-AFA2-A54F-8D2E-946502DE16C9}" vid="{C3EFCC9B-5335-724E-9CF2-A67B4B4327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25d9d33-a4cd-40e7-aaba-e16f2c9277a9">
      <Terms xmlns="http://schemas.microsoft.com/office/infopath/2007/PartnerControls"/>
    </lcf76f155ced4ddcb4097134ff3c332f>
    <TaxCatchAll xmlns="9b99a49d-1391-4ed9-8f79-8a8e1ec5ce13"/>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90BC6EECE7FB34A8C3B473A020D3DD5" ma:contentTypeVersion="21" ma:contentTypeDescription="Create a new document." ma:contentTypeScope="" ma:versionID="8c24688182fd31a717196b12f2fd9c26">
  <xsd:schema xmlns:xsd="http://www.w3.org/2001/XMLSchema" xmlns:xs="http://www.w3.org/2001/XMLSchema" xmlns:p="http://schemas.microsoft.com/office/2006/metadata/properties" xmlns:ns2="9b99a49d-1391-4ed9-8f79-8a8e1ec5ce13" xmlns:ns3="f25d9d33-a4cd-40e7-aaba-e16f2c9277a9" targetNamespace="http://schemas.microsoft.com/office/2006/metadata/properties" ma:root="true" ma:fieldsID="166a1fe2d40faef967497962732ffe98" ns2:_="" ns3:_="">
    <xsd:import namespace="9b99a49d-1391-4ed9-8f79-8a8e1ec5ce13"/>
    <xsd:import namespace="f25d9d33-a4cd-40e7-aaba-e16f2c9277a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LengthInSeconds" minOccurs="0"/>
                <xsd:element ref="ns2:TaxCatchAll" minOccurs="0"/>
                <xsd:element ref="ns3: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99a49d-1391-4ed9-8f79-8a8e1ec5ce13"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ece5157-f27e-465e-bb70-2cfed980c395}" ma:internalName="TaxCatchAll" ma:showField="CatchAllData" ma:web="9b99a49d-1391-4ed9-8f79-8a8e1ec5ce1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25d9d33-a4cd-40e7-aaba-e16f2c9277a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8af9f51b-2984-4022-8acc-3c23a99e8b1c"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733DE36-68E0-441B-A63F-4AE130033209}">
  <ds:schemaRefs>
    <ds:schemaRef ds:uri="http://purl.org/dc/terms/"/>
    <ds:schemaRef ds:uri="http://schemas.microsoft.com/office/2006/metadata/properties"/>
    <ds:schemaRef ds:uri="http://schemas.microsoft.com/office/2006/documentManagement/types"/>
    <ds:schemaRef ds:uri="http://schemas.openxmlformats.org/package/2006/metadata/core-properties"/>
    <ds:schemaRef ds:uri="f25d9d33-a4cd-40e7-aaba-e16f2c9277a9"/>
    <ds:schemaRef ds:uri="9b99a49d-1391-4ed9-8f79-8a8e1ec5ce13"/>
    <ds:schemaRef ds:uri="http://purl.org/dc/elements/1.1/"/>
    <ds:schemaRef ds:uri="http://www.w3.org/XML/1998/namespace"/>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C80776F1-5214-4220-9FCB-FE84644735DD}">
  <ds:schemaRefs>
    <ds:schemaRef ds:uri="http://schemas.microsoft.com/sharepoint/v3/contenttype/forms"/>
  </ds:schemaRefs>
</ds:datastoreItem>
</file>

<file path=customXml/itemProps3.xml><?xml version="1.0" encoding="utf-8"?>
<ds:datastoreItem xmlns:ds="http://schemas.openxmlformats.org/officeDocument/2006/customXml" ds:itemID="{0B0EBE0D-D7FE-4A07-9541-E3C90A80C9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99a49d-1391-4ed9-8f79-8a8e1ec5ce13"/>
    <ds:schemaRef ds:uri="f25d9d33-a4cd-40e7-aaba-e16f2c9277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University of Iowa</Template>
  <TotalTime>1899</TotalTime>
  <Words>1529</Words>
  <Application>Microsoft Office PowerPoint</Application>
  <PresentationFormat>On-screen Show (4:3)</PresentationFormat>
  <Paragraphs>106</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Franklin Gothic Medium</vt:lpstr>
      <vt:lpstr>University of Iowa</vt:lpstr>
      <vt:lpstr>PowerPoint Presentation</vt:lpstr>
      <vt:lpstr>FACT Overall Program Performance </vt:lpstr>
      <vt:lpstr>FACT Results Overview</vt:lpstr>
      <vt:lpstr>FACT Results Overview</vt:lpstr>
      <vt:lpstr>FACT Results Overview</vt:lpstr>
      <vt:lpstr>FACT Outcomes by Performance</vt:lpstr>
      <vt:lpstr>KEY Overall Program Performance </vt:lpstr>
      <vt:lpstr>KEY Results Overview</vt:lpstr>
      <vt:lpstr>KEY Results Overview</vt:lpstr>
      <vt:lpstr>KEY Results Overview</vt:lpstr>
      <vt:lpstr>KEY Outcomes by Performance</vt:lpstr>
      <vt:lpstr>ISA Overall Program Performance</vt:lpstr>
      <vt:lpstr>ISA Results Overview</vt:lpstr>
      <vt:lpstr>ISA Results Overview</vt:lpstr>
      <vt:lpstr>ISA Results Overview</vt:lpstr>
      <vt:lpstr>ISA Outcomes by Performance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Corliss, Jessica A</dc:creator>
  <cp:lastModifiedBy>Heeren, Tessa</cp:lastModifiedBy>
  <cp:revision>40</cp:revision>
  <dcterms:created xsi:type="dcterms:W3CDTF">2018-08-31T15:11:34Z</dcterms:created>
  <dcterms:modified xsi:type="dcterms:W3CDTF">2022-08-23T13:53:13Z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0x010100390BC6EECE7FB34A8C3B473A020D3DD5</vt:lpwstr>
  </property>
  <property fmtid="{D5CDD505-2E9C-101B-9397-08002B2CF9AE}" pid="3" name="_dlc_DocIdItemGuid">
    <vt:lpwstr>a9522b0d-1703-47e0-be0c-1a7fb6faa796</vt:lpwstr>
  </property>
  <property fmtid="{D5CDD505-2E9C-101B-9397-08002B2CF9AE}" pid="4" name="MediaServiceImageTags">
    <vt:lpwstr/>
  </property>
</Properties>
</file>