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7" r:id="rId5"/>
    <p:sldId id="272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eren, Tessa" initials="HT" lastIdx="1" clrIdx="0">
    <p:extLst>
      <p:ext uri="{19B8F6BF-5375-455C-9EA6-DF929625EA0E}">
        <p15:presenceInfo xmlns:p15="http://schemas.microsoft.com/office/powerpoint/2012/main" userId="S::theeren@uiowa.edu::035fbc8f-cb4c-4495-9b93-afdb006d39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92D050"/>
    <a:srgbClr val="FFCD00"/>
    <a:srgbClr val="FDE8E7"/>
    <a:srgbClr val="E2FAE8"/>
    <a:srgbClr val="FCD5D4"/>
    <a:srgbClr val="D4F8DD"/>
    <a:srgbClr val="C6F6D1"/>
    <a:srgbClr val="CAF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082BD-58BF-40E0-8896-075117F9C372}" v="15" dt="2024-10-21T16:33:21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3792" autoAdjust="0"/>
  </p:normalViewPr>
  <p:slideViewPr>
    <p:cSldViewPr snapToGrid="0" snapToObjects="1">
      <p:cViewPr varScale="1">
        <p:scale>
          <a:sx n="69" d="100"/>
          <a:sy n="69" d="100"/>
        </p:scale>
        <p:origin x="108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4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eren, Tessa" userId="035fbc8f-cb4c-4495-9b93-afdb006d3911" providerId="ADAL" clId="{DF0082BD-58BF-40E0-8896-075117F9C372}"/>
    <pc:docChg chg="undo custSel delSld modSld">
      <pc:chgData name="Heeren, Tessa" userId="035fbc8f-cb4c-4495-9b93-afdb006d3911" providerId="ADAL" clId="{DF0082BD-58BF-40E0-8896-075117F9C372}" dt="2024-10-21T16:33:21.900" v="151" actId="403"/>
      <pc:docMkLst>
        <pc:docMk/>
      </pc:docMkLst>
      <pc:sldChg chg="modSp mod">
        <pc:chgData name="Heeren, Tessa" userId="035fbc8f-cb4c-4495-9b93-afdb006d3911" providerId="ADAL" clId="{DF0082BD-58BF-40E0-8896-075117F9C372}" dt="2024-10-21T16:09:45.686" v="5" actId="20577"/>
        <pc:sldMkLst>
          <pc:docMk/>
          <pc:sldMk cId="3335962996" sldId="257"/>
        </pc:sldMkLst>
        <pc:spChg chg="mod">
          <ac:chgData name="Heeren, Tessa" userId="035fbc8f-cb4c-4495-9b93-afdb006d3911" providerId="ADAL" clId="{DF0082BD-58BF-40E0-8896-075117F9C372}" dt="2024-10-21T16:09:40.019" v="1" actId="20577"/>
          <ac:spMkLst>
            <pc:docMk/>
            <pc:sldMk cId="3335962996" sldId="257"/>
            <ac:spMk id="3" creationId="{E4A6F870-F80B-B244-B223-507B85F15094}"/>
          </ac:spMkLst>
        </pc:spChg>
        <pc:spChg chg="mod">
          <ac:chgData name="Heeren, Tessa" userId="035fbc8f-cb4c-4495-9b93-afdb006d3911" providerId="ADAL" clId="{DF0082BD-58BF-40E0-8896-075117F9C372}" dt="2024-10-21T16:09:45.686" v="5" actId="20577"/>
          <ac:spMkLst>
            <pc:docMk/>
            <pc:sldMk cId="3335962996" sldId="257"/>
            <ac:spMk id="5" creationId="{C80724E4-9BEE-4141-84E5-33D2AF9526FD}"/>
          </ac:spMkLst>
        </pc:spChg>
      </pc:sldChg>
      <pc:sldChg chg="modSp mod modNotesTx">
        <pc:chgData name="Heeren, Tessa" userId="035fbc8f-cb4c-4495-9b93-afdb006d3911" providerId="ADAL" clId="{DF0082BD-58BF-40E0-8896-075117F9C372}" dt="2024-10-21T16:33:21.900" v="151" actId="403"/>
        <pc:sldMkLst>
          <pc:docMk/>
          <pc:sldMk cId="3248514589" sldId="272"/>
        </pc:sldMkLst>
        <pc:spChg chg="mod">
          <ac:chgData name="Heeren, Tessa" userId="035fbc8f-cb4c-4495-9b93-afdb006d3911" providerId="ADAL" clId="{DF0082BD-58BF-40E0-8896-075117F9C372}" dt="2024-10-21T16:26:35.495" v="120" actId="207"/>
          <ac:spMkLst>
            <pc:docMk/>
            <pc:sldMk cId="3248514589" sldId="272"/>
            <ac:spMk id="3" creationId="{378F7593-F31F-F34E-B0FB-673E9B15B3D9}"/>
          </ac:spMkLst>
        </pc:spChg>
        <pc:spChg chg="mod">
          <ac:chgData name="Heeren, Tessa" userId="035fbc8f-cb4c-4495-9b93-afdb006d3911" providerId="ADAL" clId="{DF0082BD-58BF-40E0-8896-075117F9C372}" dt="2024-10-21T16:26:20.229" v="118" actId="14838"/>
          <ac:spMkLst>
            <pc:docMk/>
            <pc:sldMk cId="3248514589" sldId="272"/>
            <ac:spMk id="8" creationId="{63CB14E3-4BAC-4E24-BB69-085E0382AFDA}"/>
          </ac:spMkLst>
        </pc:spChg>
        <pc:graphicFrameChg chg="mod">
          <ac:chgData name="Heeren, Tessa" userId="035fbc8f-cb4c-4495-9b93-afdb006d3911" providerId="ADAL" clId="{DF0082BD-58BF-40E0-8896-075117F9C372}" dt="2024-10-21T16:33:21.900" v="151" actId="403"/>
          <ac:graphicFrameMkLst>
            <pc:docMk/>
            <pc:sldMk cId="3248514589" sldId="272"/>
            <ac:graphicFrameMk id="7" creationId="{C68982EE-12AB-4BF2-B419-FC3E73CD4D04}"/>
          </ac:graphicFrameMkLst>
        </pc:graphicFrameChg>
      </pc:sldChg>
      <pc:sldChg chg="del">
        <pc:chgData name="Heeren, Tessa" userId="035fbc8f-cb4c-4495-9b93-afdb006d3911" providerId="ADAL" clId="{DF0082BD-58BF-40E0-8896-075117F9C372}" dt="2024-10-21T16:32:46.447" v="139" actId="2696"/>
        <pc:sldMkLst>
          <pc:docMk/>
          <pc:sldMk cId="311286492" sldId="29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9400256127403"/>
          <c:y val="6.4905287970729392E-2"/>
          <c:w val="0.87778535097089916"/>
          <c:h val="0.6942640562800752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Participant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B3D-44D7-97AD-0B0B06D8FC3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39A-4CE7-987F-971E472E66D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39A-4CE7-987F-971E472E6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Sheet1!$X$1:$AB$1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Sheet1!$X$2:$AB$2</c:f>
              <c:numCache>
                <c:formatCode>0%</c:formatCode>
                <c:ptCount val="5"/>
                <c:pt idx="0">
                  <c:v>0.95</c:v>
                </c:pt>
                <c:pt idx="1">
                  <c:v>0.96</c:v>
                </c:pt>
                <c:pt idx="2">
                  <c:v>0.97</c:v>
                </c:pt>
                <c:pt idx="3">
                  <c:v>0.94</c:v>
                </c:pt>
                <c:pt idx="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39A-4CE7-987F-971E472E6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6184640"/>
        <c:axId val="596189736"/>
      </c:lineChart>
      <c:catAx>
        <c:axId val="5961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189736"/>
        <c:crosses val="autoZero"/>
        <c:auto val="1"/>
        <c:lblAlgn val="ctr"/>
        <c:lblOffset val="0"/>
        <c:tickMarkSkip val="5"/>
        <c:noMultiLvlLbl val="0"/>
      </c:catAx>
      <c:valAx>
        <c:axId val="596189736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Participants Satisfied (weighted average) </a:t>
                </a:r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1846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0.12586</cdr:x>
      <cdr:y>0.88281</cdr:y>
    </cdr:from>
    <cdr:to>
      <cdr:x>1</cdr:x>
      <cdr:y>0.94404</cdr:y>
    </cdr:to>
    <cdr:sp macro="" textlink="">
      <cdr:nvSpPr>
        <cdr:cNvPr id="3" name="TextBox 4">
          <a:extLst xmlns:a="http://schemas.openxmlformats.org/drawingml/2006/main">
            <a:ext uri="{FF2B5EF4-FFF2-40B4-BE49-F238E27FC236}">
              <a16:creationId xmlns:a16="http://schemas.microsoft.com/office/drawing/2014/main" id="{6A46DF08-62CB-41D9-A74A-BF87E9892D83}"/>
            </a:ext>
          </a:extLst>
        </cdr:cNvPr>
        <cdr:cNvSpPr txBox="1"/>
      </cdr:nvSpPr>
      <cdr:spPr>
        <a:xfrm xmlns:a="http://schemas.openxmlformats.org/drawingml/2006/main">
          <a:off x="945224" y="3660474"/>
          <a:ext cx="6565185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50" dirty="0"/>
            <a:t>*A new process and instrument were implemented to assess satisfaction starting in 2006.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3D6B7-3CE9-4AF7-B25D-0737E7968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A2B32-614E-4630-8F08-DDE0386687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37C9-6640-4873-8656-8D1867B3409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E826C-079A-400E-9628-EB2523E0A9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A0746-56EC-414D-8909-ABAD465090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762FE-85C1-44EB-ADDC-BFCCBF2B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7CA52-1ACC-1344-90A4-6AB164CBEDD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1B92-7784-A145-9713-69F07AE01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notes for 2024- IHH and SCL dropped from system inclusion in 2024, Concerned Others dropped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A1B92-7784-A145-9713-69F07AE01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D7680D-E7C8-7643-BEFD-F7A179B77B7C}"/>
              </a:ext>
            </a:extLst>
          </p:cNvPr>
          <p:cNvSpPr/>
          <p:nvPr/>
        </p:nvSpPr>
        <p:spPr>
          <a:xfrm>
            <a:off x="1" y="-9427"/>
            <a:ext cx="3643829" cy="6389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E9240D-8DC8-9444-8E0C-74703A71842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643829" y="-18854"/>
            <a:ext cx="5500170" cy="6356621"/>
          </a:xfrm>
          <a:solidFill>
            <a:schemeClr val="bg2"/>
          </a:solidFill>
        </p:spPr>
        <p:txBody>
          <a:bodyPr anchor="ctr" anchorCtr="0"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281375" y="1010339"/>
            <a:ext cx="3086100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3B8C66D2-8B0E-D644-958B-ADC9E569A6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235" y="1230678"/>
            <a:ext cx="3062977" cy="229472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2019 Community Employment </a:t>
            </a:r>
          </a:p>
          <a:p>
            <a:pPr lvl="0"/>
            <a:r>
              <a:rPr lang="en-US" dirty="0"/>
              <a:t>Outcomes Evaluation</a:t>
            </a:r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F41F2469-CF29-2044-8249-860BE15EF3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6235" y="3756754"/>
            <a:ext cx="3062977" cy="11677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Polk County Health Services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04E17178-3A66-6644-B095-68F890E50C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6235" y="5871992"/>
            <a:ext cx="3062977" cy="4186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May 26, 2020</a:t>
            </a:r>
          </a:p>
        </p:txBody>
      </p:sp>
      <p:sp>
        <p:nvSpPr>
          <p:cNvPr id="31" name="Footer Placeholder 6">
            <a:extLst>
              <a:ext uri="{FF2B5EF4-FFF2-40B4-BE49-F238E27FC236}">
                <a16:creationId xmlns:a16="http://schemas.microsoft.com/office/drawing/2014/main" id="{B7F2E224-3E28-734C-8581-2AE71B6C88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774370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2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Bullet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025213" cy="4351338"/>
          </a:xfrm>
        </p:spPr>
        <p:txBody>
          <a:bodyPr/>
          <a:lstStyle>
            <a:lvl1pPr>
              <a:spcAft>
                <a:spcPts val="450"/>
              </a:spcAft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134946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4A74C90-07AF-2A4B-B930-56D31F5072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49528" y="1797051"/>
            <a:ext cx="3046256" cy="362555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spcAft>
                <a:spcPts val="450"/>
              </a:spcAft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283417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</p:spTree>
    <p:extLst>
      <p:ext uri="{BB962C8B-B14F-4D97-AF65-F5344CB8AC3E}">
        <p14:creationId xmlns:p14="http://schemas.microsoft.com/office/powerpoint/2010/main" val="148645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305991" indent="-298847">
              <a:spcAft>
                <a:spcPts val="450"/>
              </a:spcAft>
              <a:buSzPct val="105000"/>
              <a:buFontTx/>
              <a:buBlip>
                <a:blip r:embed="rId2"/>
              </a:buBlip>
              <a:tabLst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823861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</p:spTree>
    <p:extLst>
      <p:ext uri="{BB962C8B-B14F-4D97-AF65-F5344CB8AC3E}">
        <p14:creationId xmlns:p14="http://schemas.microsoft.com/office/powerpoint/2010/main" val="33145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ullet Slide - Check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305991" indent="-298847">
              <a:spcAft>
                <a:spcPts val="450"/>
              </a:spcAft>
              <a:buSzPct val="105000"/>
              <a:buFontTx/>
              <a:buBlip>
                <a:blip r:embed="rId2"/>
              </a:buBlip>
              <a:tabLst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979404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</p:spTree>
    <p:extLst>
      <p:ext uri="{BB962C8B-B14F-4D97-AF65-F5344CB8AC3E}">
        <p14:creationId xmlns:p14="http://schemas.microsoft.com/office/powerpoint/2010/main" val="201404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4A94-DAEA-0B4D-A560-6B0D29C9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F293-DDBE-6C43-B409-42B316BDC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0BAA6-F216-4E47-A454-29DB58A39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AAA60-DAB6-0A4B-BBB9-1D32AB9AC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4760230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</p:spTree>
    <p:extLst>
      <p:ext uri="{BB962C8B-B14F-4D97-AF65-F5344CB8AC3E}">
        <p14:creationId xmlns:p14="http://schemas.microsoft.com/office/powerpoint/2010/main" val="23207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with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CE28F-38A5-DE42-9231-928F7032A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509661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CB8017-7E7F-9B49-9B4B-B9336EB3F2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334813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DF2F51-43AF-EB4F-AFBB-B545D7ECB4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4925" y="1613789"/>
            <a:ext cx="2100575" cy="507831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30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623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8A53FEB-EECE-604B-823F-810D824B4F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5594461" cy="6336290"/>
          </a:xfrm>
        </p:spPr>
        <p:txBody>
          <a:bodyPr wrap="none" anchor="ctr" anchorCtr="0"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E2033-42DC-6F47-BA67-5A3FE4333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299567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Law, Health Policy &amp; Disability Center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9CB07-5AF2-9B4A-B86C-EAAE286C41A3}"/>
              </a:ext>
            </a:extLst>
          </p:cNvPr>
          <p:cNvSpPr/>
          <p:nvPr/>
        </p:nvSpPr>
        <p:spPr>
          <a:xfrm>
            <a:off x="5594748" y="-1"/>
            <a:ext cx="3549253" cy="6345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5836444" y="2552700"/>
            <a:ext cx="30861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>
            <a:extLst>
              <a:ext uri="{FF2B5EF4-FFF2-40B4-BE49-F238E27FC236}">
                <a16:creationId xmlns:a16="http://schemas.microsoft.com/office/drawing/2014/main" id="{00D2CBF2-4A18-2345-BEF9-12E50BADA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5" r="88267"/>
          <a:stretch/>
        </p:blipFill>
        <p:spPr bwMode="auto">
          <a:xfrm>
            <a:off x="5770862" y="2817258"/>
            <a:ext cx="308085" cy="3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233CEFE-0465-164B-A7FC-DA89EC13E8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1304" y="171450"/>
            <a:ext cx="3062977" cy="23098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0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FAEA2DC-2F40-D344-B961-344ADAEE45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88856" y="2738439"/>
            <a:ext cx="2825354" cy="65246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Address goes here</a:t>
            </a:r>
          </a:p>
          <a:p>
            <a:pPr lvl="0"/>
            <a:r>
              <a:rPr lang="en-US" dirty="0"/>
              <a:t>City, ST ZIP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9528BCA-18EF-8449-8A17-21BBC85136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88856" y="3505620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319-XXX-XXXX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ACD9A33F-60C5-284B-9D46-72E5B57832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88856" y="3968328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URL.uiowa.edu</a:t>
            </a:r>
            <a:endParaRPr lang="en-US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8E9CD933-E414-1145-9754-ACBFFF5962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8856" y="4442053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facebook.com</a:t>
            </a:r>
            <a:r>
              <a:rPr lang="en-US" dirty="0"/>
              <a:t>/URL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71AC9B4-FCC0-5642-81E4-7080E62B0E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8856" y="4926795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twitterhandle</a:t>
            </a:r>
            <a:endParaRPr lang="en-US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0523A405-5F07-2F4D-B77F-90515157D8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88856" y="5411537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contact@uiowa.edu</a:t>
            </a:r>
            <a:endParaRPr lang="en-US" dirty="0"/>
          </a:p>
        </p:txBody>
      </p:sp>
      <p:pic>
        <p:nvPicPr>
          <p:cNvPr id="19" name="Picture 14">
            <a:extLst>
              <a:ext uri="{FF2B5EF4-FFF2-40B4-BE49-F238E27FC236}">
                <a16:creationId xmlns:a16="http://schemas.microsoft.com/office/drawing/2014/main" id="{57571D24-5A75-6D4A-859D-0B99A9B5D0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2" t="17793" r="65583" b="1163"/>
          <a:stretch/>
        </p:blipFill>
        <p:spPr bwMode="auto">
          <a:xfrm>
            <a:off x="5789912" y="3619397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4">
            <a:extLst>
              <a:ext uri="{FF2B5EF4-FFF2-40B4-BE49-F238E27FC236}">
                <a16:creationId xmlns:a16="http://schemas.microsoft.com/office/drawing/2014/main" id="{8A2579D0-F259-4C48-8704-136FA35A459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9" t="17729" r="46516" b="1227"/>
          <a:stretch/>
        </p:blipFill>
        <p:spPr bwMode="auto">
          <a:xfrm>
            <a:off x="5752008" y="4065506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45CCAD-BF56-8F42-846C-2C755FC3C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4241" y="4990705"/>
            <a:ext cx="389647" cy="3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E08D1C-0D5E-8F4C-B630-327D35C2851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B1A84-3AF2-7441-BD04-40E17B40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6F7B5-A644-9644-B0CB-54E848DBB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23AB8D-52FB-394A-A04E-FEB81257F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914" y="6381946"/>
            <a:ext cx="4549106" cy="441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Law, Health Policy &amp; Disability Center</a:t>
            </a:r>
          </a:p>
        </p:txBody>
      </p:sp>
    </p:spTree>
    <p:extLst>
      <p:ext uri="{BB962C8B-B14F-4D97-AF65-F5344CB8AC3E}">
        <p14:creationId xmlns:p14="http://schemas.microsoft.com/office/powerpoint/2010/main" val="31656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essa-heeren@uiowa.edu" TargetMode="External"/><Relationship Id="rId2" Type="http://schemas.openxmlformats.org/officeDocument/2006/relationships/hyperlink" Target="http://disability.law.uiowa.edu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6F870-F80B-B244-B223-507B85F150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2024 </a:t>
            </a:r>
          </a:p>
          <a:p>
            <a:r>
              <a:rPr lang="en-US" dirty="0"/>
              <a:t>System Satisfaction</a:t>
            </a:r>
          </a:p>
          <a:p>
            <a:r>
              <a:rPr lang="en-US" sz="2400" dirty="0"/>
              <a:t>Integrated Services and Coordination Programs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9CCC4-BFC0-074D-8089-0845BEB17C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Polk County Regional Governing Board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724E4-9BEE-4141-84E5-33D2AF9526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October 21,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A7767-22FC-7544-A579-E821BC68DD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Law, Health Policy &amp; Disability Center</a:t>
            </a:r>
            <a:endParaRPr lang="en-US" dirty="0"/>
          </a:p>
        </p:txBody>
      </p:sp>
      <p:pic>
        <p:nvPicPr>
          <p:cNvPr id="7" name="Picture Placeholder 6" descr="A picture containing text, person, stationary, writing implement&#10;&#10;Description automatically generated">
            <a:extLst>
              <a:ext uri="{FF2B5EF4-FFF2-40B4-BE49-F238E27FC236}">
                <a16:creationId xmlns:a16="http://schemas.microsoft.com/office/drawing/2014/main" id="{1A92DE90-7960-412D-A0B4-1B0D0D53A3A3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/>
          <a:srcRect l="21332" r="213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596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1813-597A-D04C-A56F-A8D4CA01D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28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System Participant Satisfaction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F7593-F31F-F34E-B0FB-673E9B15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23" y="5454606"/>
            <a:ext cx="3943349" cy="911252"/>
          </a:xfrm>
        </p:spPr>
        <p:txBody>
          <a:bodyPr>
            <a:normAutofit/>
          </a:bodyPr>
          <a:lstStyle/>
          <a:p>
            <a:pPr marL="7144" lvl="0" indent="0" defTabSz="715963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500" dirty="0"/>
              <a:t>95% - 100%	</a:t>
            </a:r>
            <a:r>
              <a:rPr lang="en-US" sz="1500" b="1" dirty="0">
                <a:solidFill>
                  <a:srgbClr val="0070C0"/>
                </a:solidFill>
              </a:rPr>
              <a:t>Exceeds Expectations</a:t>
            </a:r>
          </a:p>
          <a:p>
            <a:pPr marL="7144" lvl="0" indent="0" defTabSz="715963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500" dirty="0"/>
              <a:t>90% - 94%	</a:t>
            </a:r>
            <a:r>
              <a:rPr lang="en-US" sz="1500" b="1" dirty="0">
                <a:solidFill>
                  <a:srgbClr val="92D050"/>
                </a:solidFill>
              </a:rPr>
              <a:t>Meets Expectations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65452-72B4-7046-AC3E-89500E80F4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Law, Health Policy &amp; Disability Center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CB14E3-4BAC-4E24-BB69-085E0382AFDA}"/>
              </a:ext>
            </a:extLst>
          </p:cNvPr>
          <p:cNvSpPr txBox="1">
            <a:spLocks/>
          </p:cNvSpPr>
          <p:nvPr/>
        </p:nvSpPr>
        <p:spPr>
          <a:xfrm>
            <a:off x="4601804" y="5454606"/>
            <a:ext cx="3943351" cy="911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05991" indent="-298847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450"/>
              </a:spcAft>
              <a:buSzPct val="105000"/>
              <a:buFontTx/>
              <a:buBlip>
                <a:blip r:embed="rId3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4" indent="0" defTabSz="715963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sz="1500" dirty="0"/>
              <a:t>85% - 89%	</a:t>
            </a:r>
            <a:r>
              <a:rPr lang="en-US" sz="1500" b="1" dirty="0">
                <a:solidFill>
                  <a:srgbClr val="FFC000"/>
                </a:solidFill>
              </a:rPr>
              <a:t>Needs Improvement</a:t>
            </a:r>
          </a:p>
          <a:p>
            <a:pPr marL="7144" indent="0" defTabSz="715963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sz="1500" dirty="0"/>
              <a:t>Below 85%	</a:t>
            </a:r>
            <a:r>
              <a:rPr lang="en-US" sz="1500" b="1" dirty="0">
                <a:solidFill>
                  <a:srgbClr val="FF0000"/>
                </a:solidFill>
              </a:rPr>
              <a:t>Does Not Meet Minimum 		Expectations</a:t>
            </a:r>
          </a:p>
          <a:p>
            <a:pPr marL="7144" indent="0">
              <a:buFontTx/>
              <a:buNone/>
            </a:pPr>
            <a:endParaRPr lang="en-US" sz="1800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C68982EE-12AB-4BF2-B419-FC3E73CD4D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212944"/>
              </p:ext>
            </p:extLst>
          </p:nvPr>
        </p:nvGraphicFramePr>
        <p:xfrm>
          <a:off x="685800" y="1385841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851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051BF-14CE-A24B-A715-02B83139BC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rmAutofit/>
          </a:bodyPr>
          <a:lstStyle/>
          <a:p>
            <a:r>
              <a:rPr lang="en-US"/>
              <a:t>Law, Health Policy &amp; Disability Center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885E6F4-49ED-4548-A256-C58B5BD0C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376C91F-CAB1-3C48-805B-749E807C45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University of Iowa College of Law</a:t>
            </a:r>
          </a:p>
          <a:p>
            <a:r>
              <a:rPr lang="en-US" dirty="0"/>
              <a:t>Iowa City, Iowa 52242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9772B87-9459-6848-9465-A4C18B13E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(319) 335-8469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3D69219-76AA-0748-98F6-F3B3F6A06B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http://disability.law.uiowa.edu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C740A9-488B-F947-9856-F9C8F4165E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88927" y="4921951"/>
            <a:ext cx="2825354" cy="593023"/>
          </a:xfrm>
        </p:spPr>
        <p:txBody>
          <a:bodyPr/>
          <a:lstStyle/>
          <a:p>
            <a:r>
              <a:rPr lang="en-US" dirty="0">
                <a:hlinkClick r:id="rId3"/>
              </a:rPr>
              <a:t>tessa-heeren@uiowa.edu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63049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Iowa">
  <a:themeElements>
    <a:clrScheme name="University of Iowa Master">
      <a:dk1>
        <a:srgbClr val="000000"/>
      </a:dk1>
      <a:lt1>
        <a:srgbClr val="FFFFFF"/>
      </a:lt1>
      <a:dk2>
        <a:srgbClr val="9E9F9E"/>
      </a:dk2>
      <a:lt2>
        <a:srgbClr val="FFFFFF"/>
      </a:lt2>
      <a:accent1>
        <a:srgbClr val="FFCD00"/>
      </a:accent1>
      <a:accent2>
        <a:srgbClr val="000000"/>
      </a:accent2>
      <a:accent3>
        <a:srgbClr val="A5A5A5"/>
      </a:accent3>
      <a:accent4>
        <a:srgbClr val="CACBCA"/>
      </a:accent4>
      <a:accent5>
        <a:srgbClr val="767776"/>
      </a:accent5>
      <a:accent6>
        <a:srgbClr val="378093"/>
      </a:accent6>
      <a:hlink>
        <a:srgbClr val="378093"/>
      </a:hlink>
      <a:folHlink>
        <a:srgbClr val="9E9F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Iowa" id="{2444E05A-AFA2-A54F-8D2E-946502DE16C9}" vid="{C3EFCC9B-5335-724E-9CF2-A67B4B432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niversity of Iowa Master">
    <a:dk1>
      <a:srgbClr val="000000"/>
    </a:dk1>
    <a:lt1>
      <a:srgbClr val="FFFFFF"/>
    </a:lt1>
    <a:dk2>
      <a:srgbClr val="9E9F9E"/>
    </a:dk2>
    <a:lt2>
      <a:srgbClr val="FFFFFF"/>
    </a:lt2>
    <a:accent1>
      <a:srgbClr val="FFCD00"/>
    </a:accent1>
    <a:accent2>
      <a:srgbClr val="000000"/>
    </a:accent2>
    <a:accent3>
      <a:srgbClr val="A5A5A5"/>
    </a:accent3>
    <a:accent4>
      <a:srgbClr val="CACBCA"/>
    </a:accent4>
    <a:accent5>
      <a:srgbClr val="767776"/>
    </a:accent5>
    <a:accent6>
      <a:srgbClr val="378093"/>
    </a:accent6>
    <a:hlink>
      <a:srgbClr val="378093"/>
    </a:hlink>
    <a:folHlink>
      <a:srgbClr val="9E9F9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5d9d33-a4cd-40e7-aaba-e16f2c9277a9">
      <Terms xmlns="http://schemas.microsoft.com/office/infopath/2007/PartnerControls"/>
    </lcf76f155ced4ddcb4097134ff3c332f>
    <TaxCatchAll xmlns="9b99a49d-1391-4ed9-8f79-8a8e1ec5ce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BC6EECE7FB34A8C3B473A020D3DD5" ma:contentTypeVersion="23" ma:contentTypeDescription="Create a new document." ma:contentTypeScope="" ma:versionID="bf337bffd73228e76331c80e798df061">
  <xsd:schema xmlns:xsd="http://www.w3.org/2001/XMLSchema" xmlns:xs="http://www.w3.org/2001/XMLSchema" xmlns:p="http://schemas.microsoft.com/office/2006/metadata/properties" xmlns:ns2="9b99a49d-1391-4ed9-8f79-8a8e1ec5ce13" xmlns:ns3="f25d9d33-a4cd-40e7-aaba-e16f2c9277a9" targetNamespace="http://schemas.microsoft.com/office/2006/metadata/properties" ma:root="true" ma:fieldsID="b41f0d02fa8fb937bcdaaf6a56a025de" ns2:_="" ns3:_="">
    <xsd:import namespace="9b99a49d-1391-4ed9-8f79-8a8e1ec5ce13"/>
    <xsd:import namespace="f25d9d33-a4cd-40e7-aaba-e16f2c9277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9a49d-1391-4ed9-8f79-8a8e1ec5ce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ece5157-f27e-465e-bb70-2cfed980c395}" ma:internalName="TaxCatchAll" ma:showField="CatchAllData" ma:web="9b99a49d-1391-4ed9-8f79-8a8e1ec5ce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d9d33-a4cd-40e7-aaba-e16f2c927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af9f51b-2984-4022-8acc-3c23a99e8b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3DE36-68E0-441B-A63F-4AE130033209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f25d9d33-a4cd-40e7-aaba-e16f2c9277a9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b99a49d-1391-4ed9-8f79-8a8e1ec5ce13"/>
  </ds:schemaRefs>
</ds:datastoreItem>
</file>

<file path=customXml/itemProps2.xml><?xml version="1.0" encoding="utf-8"?>
<ds:datastoreItem xmlns:ds="http://schemas.openxmlformats.org/officeDocument/2006/customXml" ds:itemID="{9425EC4E-65A6-486B-937B-298C1F2D8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99a49d-1391-4ed9-8f79-8a8e1ec5ce13"/>
    <ds:schemaRef ds:uri="f25d9d33-a4cd-40e7-aaba-e16f2c9277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0776F1-5214-4220-9FCB-FE84644735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 of Iowa</Template>
  <TotalTime>1851</TotalTime>
  <Words>149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University of Iowa</vt:lpstr>
      <vt:lpstr>PowerPoint Presentation</vt:lpstr>
      <vt:lpstr>System Participant Satisfaction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Corliss, Jessica A</dc:creator>
  <cp:lastModifiedBy>Heeren, Tessa</cp:lastModifiedBy>
  <cp:revision>39</cp:revision>
  <dcterms:created xsi:type="dcterms:W3CDTF">2018-08-31T15:11:34Z</dcterms:created>
  <dcterms:modified xsi:type="dcterms:W3CDTF">2024-10-21T16:33:24Z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0x010100390BC6EECE7FB34A8C3B473A020D3DD5</vt:lpwstr>
  </property>
  <property fmtid="{D5CDD505-2E9C-101B-9397-08002B2CF9AE}" pid="3" name="_dlc_DocIdItemGuid">
    <vt:lpwstr>a4e146e7-b9d3-4c60-bac7-5c51dd49820f</vt:lpwstr>
  </property>
  <property fmtid="{D5CDD505-2E9C-101B-9397-08002B2CF9AE}" pid="4" name="MediaServiceImageTags">
    <vt:lpwstr/>
  </property>
</Properties>
</file>