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7" r:id="rId5"/>
    <p:sldId id="272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eren, Tessa" initials="HT" lastIdx="1" clrIdx="0">
    <p:extLst>
      <p:ext uri="{19B8F6BF-5375-455C-9EA6-DF929625EA0E}">
        <p15:presenceInfo xmlns:p15="http://schemas.microsoft.com/office/powerpoint/2012/main" userId="S::theeren@uiowa.edu::035fbc8f-cb4c-4495-9b93-afdb006d39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B3D7"/>
    <a:srgbClr val="92D050"/>
    <a:srgbClr val="FFCD00"/>
    <a:srgbClr val="FDE8E7"/>
    <a:srgbClr val="E2FAE8"/>
    <a:srgbClr val="FCD5D4"/>
    <a:srgbClr val="D4F8DD"/>
    <a:srgbClr val="C6F6D1"/>
    <a:srgbClr val="CAF2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0082BD-58BF-40E0-8896-075117F9C372}" v="15" dt="2024-10-21T16:33:21.9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52" autoAdjust="0"/>
    <p:restoredTop sz="93792" autoAdjust="0"/>
  </p:normalViewPr>
  <p:slideViewPr>
    <p:cSldViewPr snapToGrid="0" snapToObjects="1">
      <p:cViewPr varScale="1">
        <p:scale>
          <a:sx n="69" d="100"/>
          <a:sy n="69" d="100"/>
        </p:scale>
        <p:origin x="1084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8" d="100"/>
          <a:sy n="78" d="100"/>
        </p:scale>
        <p:origin x="349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eren, Tessa" userId="035fbc8f-cb4c-4495-9b93-afdb006d3911" providerId="ADAL" clId="{DF0082BD-58BF-40E0-8896-075117F9C372}"/>
    <pc:docChg chg="undo custSel delSld modSld">
      <pc:chgData name="Heeren, Tessa" userId="035fbc8f-cb4c-4495-9b93-afdb006d3911" providerId="ADAL" clId="{DF0082BD-58BF-40E0-8896-075117F9C372}" dt="2024-10-21T16:33:21.900" v="151" actId="403"/>
      <pc:docMkLst>
        <pc:docMk/>
      </pc:docMkLst>
      <pc:sldChg chg="modSp mod">
        <pc:chgData name="Heeren, Tessa" userId="035fbc8f-cb4c-4495-9b93-afdb006d3911" providerId="ADAL" clId="{DF0082BD-58BF-40E0-8896-075117F9C372}" dt="2024-10-21T16:09:45.686" v="5" actId="20577"/>
        <pc:sldMkLst>
          <pc:docMk/>
          <pc:sldMk cId="3335962996" sldId="257"/>
        </pc:sldMkLst>
        <pc:spChg chg="mod">
          <ac:chgData name="Heeren, Tessa" userId="035fbc8f-cb4c-4495-9b93-afdb006d3911" providerId="ADAL" clId="{DF0082BD-58BF-40E0-8896-075117F9C372}" dt="2024-10-21T16:09:40.019" v="1" actId="20577"/>
          <ac:spMkLst>
            <pc:docMk/>
            <pc:sldMk cId="3335962996" sldId="257"/>
            <ac:spMk id="3" creationId="{E4A6F870-F80B-B244-B223-507B85F15094}"/>
          </ac:spMkLst>
        </pc:spChg>
        <pc:spChg chg="mod">
          <ac:chgData name="Heeren, Tessa" userId="035fbc8f-cb4c-4495-9b93-afdb006d3911" providerId="ADAL" clId="{DF0082BD-58BF-40E0-8896-075117F9C372}" dt="2024-10-21T16:09:45.686" v="5" actId="20577"/>
          <ac:spMkLst>
            <pc:docMk/>
            <pc:sldMk cId="3335962996" sldId="257"/>
            <ac:spMk id="5" creationId="{C80724E4-9BEE-4141-84E5-33D2AF9526FD}"/>
          </ac:spMkLst>
        </pc:spChg>
      </pc:sldChg>
      <pc:sldChg chg="modSp mod modNotesTx">
        <pc:chgData name="Heeren, Tessa" userId="035fbc8f-cb4c-4495-9b93-afdb006d3911" providerId="ADAL" clId="{DF0082BD-58BF-40E0-8896-075117F9C372}" dt="2024-10-21T16:33:21.900" v="151" actId="403"/>
        <pc:sldMkLst>
          <pc:docMk/>
          <pc:sldMk cId="3248514589" sldId="272"/>
        </pc:sldMkLst>
        <pc:spChg chg="mod">
          <ac:chgData name="Heeren, Tessa" userId="035fbc8f-cb4c-4495-9b93-afdb006d3911" providerId="ADAL" clId="{DF0082BD-58BF-40E0-8896-075117F9C372}" dt="2024-10-21T16:26:35.495" v="120" actId="207"/>
          <ac:spMkLst>
            <pc:docMk/>
            <pc:sldMk cId="3248514589" sldId="272"/>
            <ac:spMk id="3" creationId="{378F7593-F31F-F34E-B0FB-673E9B15B3D9}"/>
          </ac:spMkLst>
        </pc:spChg>
        <pc:spChg chg="mod">
          <ac:chgData name="Heeren, Tessa" userId="035fbc8f-cb4c-4495-9b93-afdb006d3911" providerId="ADAL" clId="{DF0082BD-58BF-40E0-8896-075117F9C372}" dt="2024-10-21T16:26:20.229" v="118" actId="14838"/>
          <ac:spMkLst>
            <pc:docMk/>
            <pc:sldMk cId="3248514589" sldId="272"/>
            <ac:spMk id="8" creationId="{63CB14E3-4BAC-4E24-BB69-085E0382AFDA}"/>
          </ac:spMkLst>
        </pc:spChg>
        <pc:graphicFrameChg chg="mod">
          <ac:chgData name="Heeren, Tessa" userId="035fbc8f-cb4c-4495-9b93-afdb006d3911" providerId="ADAL" clId="{DF0082BD-58BF-40E0-8896-075117F9C372}" dt="2024-10-21T16:33:21.900" v="151" actId="403"/>
          <ac:graphicFrameMkLst>
            <pc:docMk/>
            <pc:sldMk cId="3248514589" sldId="272"/>
            <ac:graphicFrameMk id="7" creationId="{C68982EE-12AB-4BF2-B419-FC3E73CD4D04}"/>
          </ac:graphicFrameMkLst>
        </pc:graphicFrameChg>
      </pc:sldChg>
      <pc:sldChg chg="del">
        <pc:chgData name="Heeren, Tessa" userId="035fbc8f-cb4c-4495-9b93-afdb006d3911" providerId="ADAL" clId="{DF0082BD-58BF-40E0-8896-075117F9C372}" dt="2024-10-21T16:32:46.447" v="139" actId="2696"/>
        <pc:sldMkLst>
          <pc:docMk/>
          <pc:sldMk cId="311286492" sldId="29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99400256127403"/>
          <c:y val="6.4905287970729392E-2"/>
          <c:w val="0.87778535097089916"/>
          <c:h val="0.6942640562800752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Participant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B3D-44D7-97AD-0B0B06D8FC3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939A-4CE7-987F-971E472E66D2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939A-4CE7-987F-971E472E66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Sheet1!$X$1:$AB$1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Sheet1!$X$2:$AB$2</c:f>
              <c:numCache>
                <c:formatCode>0%</c:formatCode>
                <c:ptCount val="5"/>
                <c:pt idx="0">
                  <c:v>0.95</c:v>
                </c:pt>
                <c:pt idx="1">
                  <c:v>0.96</c:v>
                </c:pt>
                <c:pt idx="2">
                  <c:v>0.97</c:v>
                </c:pt>
                <c:pt idx="3">
                  <c:v>0.94</c:v>
                </c:pt>
                <c:pt idx="4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939A-4CE7-987F-971E472E66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6184640"/>
        <c:axId val="596189736"/>
      </c:lineChart>
      <c:catAx>
        <c:axId val="59618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6189736"/>
        <c:crosses val="autoZero"/>
        <c:auto val="1"/>
        <c:lblAlgn val="ctr"/>
        <c:lblOffset val="0"/>
        <c:tickMarkSkip val="5"/>
        <c:noMultiLvlLbl val="0"/>
      </c:catAx>
      <c:valAx>
        <c:axId val="596189736"/>
        <c:scaling>
          <c:orientation val="minMax"/>
          <c:max val="1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% Participants Satisfied (weighted average) </a:t>
                </a:r>
              </a:p>
            </c:rich>
          </c:tx>
          <c:overlay val="0"/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618464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0.12586</cdr:x>
      <cdr:y>0.88281</cdr:y>
    </cdr:from>
    <cdr:to>
      <cdr:x>1</cdr:x>
      <cdr:y>0.94404</cdr:y>
    </cdr:to>
    <cdr:sp macro="" textlink="">
      <cdr:nvSpPr>
        <cdr:cNvPr id="3" name="TextBox 4">
          <a:extLst xmlns:a="http://schemas.openxmlformats.org/drawingml/2006/main">
            <a:ext uri="{FF2B5EF4-FFF2-40B4-BE49-F238E27FC236}">
              <a16:creationId xmlns:a16="http://schemas.microsoft.com/office/drawing/2014/main" id="{6A46DF08-62CB-41D9-A74A-BF87E9892D83}"/>
            </a:ext>
          </a:extLst>
        </cdr:cNvPr>
        <cdr:cNvSpPr txBox="1"/>
      </cdr:nvSpPr>
      <cdr:spPr>
        <a:xfrm xmlns:a="http://schemas.openxmlformats.org/drawingml/2006/main">
          <a:off x="945224" y="3660474"/>
          <a:ext cx="6565185" cy="25391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050" dirty="0"/>
            <a:t>*A new process and instrument were implemented to assess satisfaction starting in 2006.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53D6B7-3CE9-4AF7-B25D-0737E79683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3A2B32-614E-4630-8F08-DDE0386687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A37C9-6640-4873-8656-8D1867B34090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4E826C-079A-400E-9628-EB2523E0A9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EA0746-56EC-414D-8909-ABAD465090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762FE-85C1-44EB-ADDC-BFCCBF2BA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58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7CA52-1ACC-1344-90A4-6AB164CBEDD0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A1B92-7784-A145-9713-69F07AE01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43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notes for 2024- IHH and SCL dropped from system inclusion in 2024, Concerned Others dropped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7A1B92-7784-A145-9713-69F07AE019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34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A8D7680D-E7C8-7643-BEFD-F7A179B77B7C}"/>
              </a:ext>
            </a:extLst>
          </p:cNvPr>
          <p:cNvSpPr/>
          <p:nvPr/>
        </p:nvSpPr>
        <p:spPr>
          <a:xfrm>
            <a:off x="1" y="-9427"/>
            <a:ext cx="3643829" cy="63897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1E9240D-8DC8-9444-8E0C-74703A718426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643829" y="-18854"/>
            <a:ext cx="5500170" cy="6356621"/>
          </a:xfrm>
          <a:solidFill>
            <a:schemeClr val="bg2"/>
          </a:solidFill>
        </p:spPr>
        <p:txBody>
          <a:bodyPr anchor="ctr" anchorCtr="0"/>
          <a:lstStyle>
            <a:lvl1pPr algn="ctr">
              <a:defRPr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CD893F-4580-B544-83D6-ED7E385EA0E6}"/>
              </a:ext>
            </a:extLst>
          </p:cNvPr>
          <p:cNvCxnSpPr>
            <a:cxnSpLocks/>
          </p:cNvCxnSpPr>
          <p:nvPr/>
        </p:nvCxnSpPr>
        <p:spPr>
          <a:xfrm>
            <a:off x="281375" y="1010339"/>
            <a:ext cx="3086100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21">
            <a:extLst>
              <a:ext uri="{FF2B5EF4-FFF2-40B4-BE49-F238E27FC236}">
                <a16:creationId xmlns:a16="http://schemas.microsoft.com/office/drawing/2014/main" id="{3B8C66D2-8B0E-D644-958B-ADC9E569A62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6235" y="1230678"/>
            <a:ext cx="3062977" cy="229472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2019 Community Employment </a:t>
            </a:r>
          </a:p>
          <a:p>
            <a:pPr lvl="0"/>
            <a:r>
              <a:rPr lang="en-US" dirty="0"/>
              <a:t>Outcomes Evaluation</a:t>
            </a:r>
          </a:p>
        </p:txBody>
      </p:sp>
      <p:sp>
        <p:nvSpPr>
          <p:cNvPr id="21" name="Text Placeholder 21">
            <a:extLst>
              <a:ext uri="{FF2B5EF4-FFF2-40B4-BE49-F238E27FC236}">
                <a16:creationId xmlns:a16="http://schemas.microsoft.com/office/drawing/2014/main" id="{F41F2469-CF29-2044-8249-860BE15EF3D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6235" y="3756754"/>
            <a:ext cx="3062977" cy="1167787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Polk County Health Services</a:t>
            </a:r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04E17178-3A66-6644-B095-68F890E50C3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96235" y="5871992"/>
            <a:ext cx="3062977" cy="4186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May 26, 2020</a:t>
            </a:r>
          </a:p>
        </p:txBody>
      </p:sp>
      <p:sp>
        <p:nvSpPr>
          <p:cNvPr id="31" name="Footer Placeholder 6">
            <a:extLst>
              <a:ext uri="{FF2B5EF4-FFF2-40B4-BE49-F238E27FC236}">
                <a16:creationId xmlns:a16="http://schemas.microsoft.com/office/drawing/2014/main" id="{B7F2E224-3E28-734C-8581-2AE71B6C88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94894" y="6389784"/>
            <a:ext cx="4774370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Law, Health Policy &amp; Disability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27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Bullets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FBD3-7012-E344-8CD9-02DDF7B6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BBA8B-5C71-6241-BCD3-E43501C0B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5025213" cy="4351338"/>
          </a:xfrm>
        </p:spPr>
        <p:txBody>
          <a:bodyPr/>
          <a:lstStyle>
            <a:lvl1pPr>
              <a:spcAft>
                <a:spcPts val="450"/>
              </a:spcAft>
              <a:defRPr sz="24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BAA54C5-966A-2547-ADF1-C8A29D9AAE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94894" y="6391656"/>
            <a:ext cx="5134946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Law, Health Policy &amp; Disability Center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4A74C90-07AF-2A4B-B930-56D31F5072F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49528" y="1797051"/>
            <a:ext cx="3046256" cy="3625555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45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c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FBD3-7012-E344-8CD9-02DDF7B6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BBA8B-5C71-6241-BCD3-E43501C0B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>
            <a:lvl1pPr>
              <a:spcAft>
                <a:spcPts val="450"/>
              </a:spcAft>
              <a:defRPr sz="24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BAA54C5-966A-2547-ADF1-C8A29D9AAE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94894" y="6391656"/>
            <a:ext cx="5283417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Law, Health Policy &amp; Disability Center</a:t>
            </a:r>
          </a:p>
        </p:txBody>
      </p:sp>
    </p:spTree>
    <p:extLst>
      <p:ext uri="{BB962C8B-B14F-4D97-AF65-F5344CB8AC3E}">
        <p14:creationId xmlns:p14="http://schemas.microsoft.com/office/powerpoint/2010/main" val="148645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 - Ar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FBD3-7012-E344-8CD9-02DDF7B6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BBA8B-5C71-6241-BCD3-E43501C0B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>
            <a:lvl1pPr marL="305991" indent="-298847">
              <a:spcAft>
                <a:spcPts val="450"/>
              </a:spcAft>
              <a:buSzPct val="105000"/>
              <a:buFontTx/>
              <a:buBlip>
                <a:blip r:embed="rId2"/>
              </a:buBlip>
              <a:tabLst/>
              <a:defRPr sz="24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BAA54C5-966A-2547-ADF1-C8A29D9AAE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94894" y="6389784"/>
            <a:ext cx="4823861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Law, Health Policy &amp; Disability Center</a:t>
            </a:r>
          </a:p>
        </p:txBody>
      </p:sp>
    </p:spTree>
    <p:extLst>
      <p:ext uri="{BB962C8B-B14F-4D97-AF65-F5344CB8AC3E}">
        <p14:creationId xmlns:p14="http://schemas.microsoft.com/office/powerpoint/2010/main" val="331451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Bullet Slide - Checkmar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FBD3-7012-E344-8CD9-02DDF7B6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BBA8B-5C71-6241-BCD3-E43501C0B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>
            <a:lvl1pPr marL="305991" indent="-298847">
              <a:spcAft>
                <a:spcPts val="450"/>
              </a:spcAft>
              <a:buSzPct val="105000"/>
              <a:buFontTx/>
              <a:buBlip>
                <a:blip r:embed="rId2"/>
              </a:buBlip>
              <a:tabLst/>
              <a:defRPr sz="24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BAA54C5-966A-2547-ADF1-C8A29D9AAE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94894" y="6389784"/>
            <a:ext cx="4979404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Law, Health Policy &amp; Disability Center</a:t>
            </a:r>
          </a:p>
        </p:txBody>
      </p:sp>
    </p:spTree>
    <p:extLst>
      <p:ext uri="{BB962C8B-B14F-4D97-AF65-F5344CB8AC3E}">
        <p14:creationId xmlns:p14="http://schemas.microsoft.com/office/powerpoint/2010/main" val="201404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4A94-DAEA-0B4D-A560-6B0D29C9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7F293-DDBE-6C43-B409-42B316BDC2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10BAA6-F216-4E47-A454-29DB58A39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1AAA60-DAB6-0A4B-BBB9-1D32AB9AC5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94894" y="6391656"/>
            <a:ext cx="4760230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Law, Health Policy &amp; Disability Center</a:t>
            </a:r>
          </a:p>
        </p:txBody>
      </p:sp>
    </p:spTree>
    <p:extLst>
      <p:ext uri="{BB962C8B-B14F-4D97-AF65-F5344CB8AC3E}">
        <p14:creationId xmlns:p14="http://schemas.microsoft.com/office/powerpoint/2010/main" val="2320759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 with Phot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3CE28F-38A5-DE42-9231-928F7032A2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94894" y="6391656"/>
            <a:ext cx="5509661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Law, Health Policy &amp; Disability Center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6CB8017-7E7F-9B49-9B4B-B9336EB3F2B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6334813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BDF2F51-43AF-EB4F-AFBB-B545D7ECB4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04925" y="1613789"/>
            <a:ext cx="2100575" cy="507831"/>
          </a:xfrm>
          <a:solidFill>
            <a:schemeClr val="accent1"/>
          </a:solidFill>
        </p:spPr>
        <p:txBody>
          <a:bodyPr vert="horz" wrap="none" lIns="91440" anchor="ctr" anchorCtr="0">
            <a:spAutoFit/>
          </a:bodyPr>
          <a:lstStyle>
            <a:lvl1pPr marL="0" indent="0">
              <a:buNone/>
              <a:defRPr sz="3000" b="1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162356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28A53FEB-EECE-604B-823F-810D824B4F7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5594461" cy="6336290"/>
          </a:xfrm>
        </p:spPr>
        <p:txBody>
          <a:bodyPr wrap="none" anchor="ctr" anchorCtr="0"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FE2033-42DC-6F47-BA67-5A3FE43332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94894" y="6391656"/>
            <a:ext cx="5299567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Law, Health Policy &amp; Disability Center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F9CB07-5AF2-9B4A-B86C-EAAE286C41A3}"/>
              </a:ext>
            </a:extLst>
          </p:cNvPr>
          <p:cNvSpPr/>
          <p:nvPr/>
        </p:nvSpPr>
        <p:spPr>
          <a:xfrm>
            <a:off x="5594748" y="-1"/>
            <a:ext cx="3549253" cy="63457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CD893F-4580-B544-83D6-ED7E385EA0E6}"/>
              </a:ext>
            </a:extLst>
          </p:cNvPr>
          <p:cNvCxnSpPr>
            <a:cxnSpLocks/>
          </p:cNvCxnSpPr>
          <p:nvPr/>
        </p:nvCxnSpPr>
        <p:spPr>
          <a:xfrm>
            <a:off x="5836444" y="2552700"/>
            <a:ext cx="3086100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4">
            <a:extLst>
              <a:ext uri="{FF2B5EF4-FFF2-40B4-BE49-F238E27FC236}">
                <a16:creationId xmlns:a16="http://schemas.microsoft.com/office/drawing/2014/main" id="{00D2CBF2-4A18-2345-BEF9-12E50BADAD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95" r="88267"/>
          <a:stretch/>
        </p:blipFill>
        <p:spPr bwMode="auto">
          <a:xfrm>
            <a:off x="5770862" y="2817258"/>
            <a:ext cx="308085" cy="307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1233CEFE-0465-164B-A7FC-DA89EC13E8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51304" y="171450"/>
            <a:ext cx="3062977" cy="2309813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0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BFAEA2DC-2F40-D344-B961-344ADAEE450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88856" y="2738439"/>
            <a:ext cx="2825354" cy="652462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 b="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Address goes here</a:t>
            </a:r>
          </a:p>
          <a:p>
            <a:pPr lvl="0"/>
            <a:r>
              <a:rPr lang="en-US" dirty="0"/>
              <a:t>City, ST ZIP</a:t>
            </a: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79528BCA-18EF-8449-8A17-21BBC85136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88856" y="3505620"/>
            <a:ext cx="2825354" cy="46747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 b="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319-XXX-XXXX</a:t>
            </a:r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ACD9A33F-60C5-284B-9D46-72E5B57832C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88856" y="3968328"/>
            <a:ext cx="2825354" cy="46747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 b="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 err="1"/>
              <a:t>URL.uiowa.edu</a:t>
            </a:r>
            <a:endParaRPr lang="en-US" dirty="0"/>
          </a:p>
        </p:txBody>
      </p:sp>
      <p:sp>
        <p:nvSpPr>
          <p:cNvPr id="27" name="Text Placeholder 23">
            <a:extLst>
              <a:ext uri="{FF2B5EF4-FFF2-40B4-BE49-F238E27FC236}">
                <a16:creationId xmlns:a16="http://schemas.microsoft.com/office/drawing/2014/main" id="{8E9CD933-E414-1145-9754-ACBFFF5962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88856" y="4442053"/>
            <a:ext cx="2825354" cy="46747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 b="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 err="1"/>
              <a:t>facebook.com</a:t>
            </a:r>
            <a:r>
              <a:rPr lang="en-US" dirty="0"/>
              <a:t>/URL</a:t>
            </a:r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971AC9B4-FCC0-5642-81E4-7080E62B0E6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88856" y="4926795"/>
            <a:ext cx="2825354" cy="46747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 b="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@</a:t>
            </a:r>
            <a:r>
              <a:rPr lang="en-US" dirty="0" err="1"/>
              <a:t>twitterhandle</a:t>
            </a:r>
            <a:endParaRPr lang="en-US" dirty="0"/>
          </a:p>
        </p:txBody>
      </p:sp>
      <p:sp>
        <p:nvSpPr>
          <p:cNvPr id="29" name="Text Placeholder 23">
            <a:extLst>
              <a:ext uri="{FF2B5EF4-FFF2-40B4-BE49-F238E27FC236}">
                <a16:creationId xmlns:a16="http://schemas.microsoft.com/office/drawing/2014/main" id="{0523A405-5F07-2F4D-B77F-90515157D8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88856" y="5411537"/>
            <a:ext cx="2825354" cy="46747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 b="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 err="1"/>
              <a:t>contact@uiowa.edu</a:t>
            </a:r>
            <a:endParaRPr lang="en-US" dirty="0"/>
          </a:p>
        </p:txBody>
      </p:sp>
      <p:pic>
        <p:nvPicPr>
          <p:cNvPr id="19" name="Picture 14">
            <a:extLst>
              <a:ext uri="{FF2B5EF4-FFF2-40B4-BE49-F238E27FC236}">
                <a16:creationId xmlns:a16="http://schemas.microsoft.com/office/drawing/2014/main" id="{57571D24-5A75-6D4A-859D-0B99A9B5D002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52" t="17793" r="65583" b="1163"/>
          <a:stretch/>
        </p:blipFill>
        <p:spPr bwMode="auto">
          <a:xfrm>
            <a:off x="5789912" y="3619397"/>
            <a:ext cx="329938" cy="295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4">
            <a:extLst>
              <a:ext uri="{FF2B5EF4-FFF2-40B4-BE49-F238E27FC236}">
                <a16:creationId xmlns:a16="http://schemas.microsoft.com/office/drawing/2014/main" id="{8A2579D0-F259-4C48-8704-136FA35A4598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19" t="17729" r="46516" b="1227"/>
          <a:stretch/>
        </p:blipFill>
        <p:spPr bwMode="auto">
          <a:xfrm>
            <a:off x="5752008" y="4065506"/>
            <a:ext cx="329938" cy="295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045CCAD-BF56-8F42-846C-2C755FC3C1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64241" y="4990705"/>
            <a:ext cx="389647" cy="315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46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DE08D1C-0D5E-8F4C-B630-327D35C2851E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7B1A84-3AF2-7441-BD04-40E17B406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6F7B5-A644-9644-B0CB-54E848DBB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623AB8D-52FB-394A-A04E-FEB81257F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3914" y="6381946"/>
            <a:ext cx="4549106" cy="4419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Law, Health Policy &amp; Disability Center</a:t>
            </a:r>
          </a:p>
        </p:txBody>
      </p:sp>
    </p:spTree>
    <p:extLst>
      <p:ext uri="{BB962C8B-B14F-4D97-AF65-F5344CB8AC3E}">
        <p14:creationId xmlns:p14="http://schemas.microsoft.com/office/powerpoint/2010/main" val="316569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tessa-heeren@uiowa.edu" TargetMode="External"/><Relationship Id="rId2" Type="http://schemas.openxmlformats.org/officeDocument/2006/relationships/hyperlink" Target="http://disability.law.uiowa.edu/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A6F870-F80B-B244-B223-507B85F150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2024 </a:t>
            </a:r>
          </a:p>
          <a:p>
            <a:r>
              <a:rPr lang="en-US" dirty="0"/>
              <a:t>System Satisfaction</a:t>
            </a:r>
          </a:p>
          <a:p>
            <a:r>
              <a:rPr lang="en-US" sz="2400" dirty="0"/>
              <a:t>Integrated Services and Coordination Programs 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D9CCC4-BFC0-074D-8089-0845BEB17C0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Polk County Regional Governing Board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724E4-9BEE-4141-84E5-33D2AF9526F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October 21,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0A7767-22FC-7544-A579-E821BC68DD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Law, Health Policy &amp; Disability Center</a:t>
            </a:r>
            <a:endParaRPr lang="en-US" dirty="0"/>
          </a:p>
        </p:txBody>
      </p:sp>
      <p:pic>
        <p:nvPicPr>
          <p:cNvPr id="7" name="Picture Placeholder 6" descr="A picture containing text, person, stationary, writing implement&#10;&#10;Description automatically generated">
            <a:extLst>
              <a:ext uri="{FF2B5EF4-FFF2-40B4-BE49-F238E27FC236}">
                <a16:creationId xmlns:a16="http://schemas.microsoft.com/office/drawing/2014/main" id="{1A92DE90-7960-412D-A0B4-1B0D0D53A3A3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2"/>
          <a:srcRect l="21332" r="213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35962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51813-597A-D04C-A56F-A8D4CA01D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5283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System Participant Satisfaction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F7593-F31F-F34E-B0FB-673E9B15B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23" y="5454606"/>
            <a:ext cx="3943349" cy="911252"/>
          </a:xfrm>
        </p:spPr>
        <p:txBody>
          <a:bodyPr>
            <a:normAutofit/>
          </a:bodyPr>
          <a:lstStyle/>
          <a:p>
            <a:pPr marL="7144" lvl="0" indent="0" defTabSz="715963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1500" dirty="0"/>
              <a:t>95% - 100%	</a:t>
            </a:r>
            <a:r>
              <a:rPr lang="en-US" sz="1500" b="1" dirty="0">
                <a:solidFill>
                  <a:srgbClr val="0070C0"/>
                </a:solidFill>
              </a:rPr>
              <a:t>Exceeds Expectations</a:t>
            </a:r>
          </a:p>
          <a:p>
            <a:pPr marL="7144" lvl="0" indent="0" defTabSz="715963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1500" dirty="0"/>
              <a:t>90% - 94%	</a:t>
            </a:r>
            <a:r>
              <a:rPr lang="en-US" sz="1500" b="1" dirty="0">
                <a:solidFill>
                  <a:srgbClr val="92D050"/>
                </a:solidFill>
              </a:rPr>
              <a:t>Meets Expectations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65452-72B4-7046-AC3E-89500E80F4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Law, Health Policy &amp; Disability Center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3CB14E3-4BAC-4E24-BB69-085E0382AFDA}"/>
              </a:ext>
            </a:extLst>
          </p:cNvPr>
          <p:cNvSpPr txBox="1">
            <a:spLocks/>
          </p:cNvSpPr>
          <p:nvPr/>
        </p:nvSpPr>
        <p:spPr>
          <a:xfrm>
            <a:off x="4601804" y="5454606"/>
            <a:ext cx="3943351" cy="9112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05991" indent="-298847" algn="l" defTabSz="685800" rtl="0" eaLnBrk="1" latinLnBrk="0" hangingPunct="1">
              <a:lnSpc>
                <a:spcPct val="90000"/>
              </a:lnSpc>
              <a:spcBef>
                <a:spcPts val="750"/>
              </a:spcBef>
              <a:spcAft>
                <a:spcPts val="450"/>
              </a:spcAft>
              <a:buSzPct val="105000"/>
              <a:buFontTx/>
              <a:buBlip>
                <a:blip r:embed="rId3"/>
              </a:buBlip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44" indent="0" defTabSz="715963">
              <a:lnSpc>
                <a:spcPct val="100000"/>
              </a:lnSpc>
              <a:spcAft>
                <a:spcPts val="0"/>
              </a:spcAft>
              <a:buFontTx/>
              <a:buNone/>
            </a:pPr>
            <a:r>
              <a:rPr lang="en-US" sz="1500" dirty="0"/>
              <a:t>85% - 89%	</a:t>
            </a:r>
            <a:r>
              <a:rPr lang="en-US" sz="1500" b="1" dirty="0">
                <a:solidFill>
                  <a:srgbClr val="FFC000"/>
                </a:solidFill>
              </a:rPr>
              <a:t>Needs Improvement</a:t>
            </a:r>
          </a:p>
          <a:p>
            <a:pPr marL="7144" indent="0" defTabSz="715963">
              <a:lnSpc>
                <a:spcPct val="100000"/>
              </a:lnSpc>
              <a:spcAft>
                <a:spcPts val="0"/>
              </a:spcAft>
              <a:buFontTx/>
              <a:buNone/>
            </a:pPr>
            <a:r>
              <a:rPr lang="en-US" sz="1500" dirty="0"/>
              <a:t>Below 85%	</a:t>
            </a:r>
            <a:r>
              <a:rPr lang="en-US" sz="1500" b="1" dirty="0">
                <a:solidFill>
                  <a:srgbClr val="FF0000"/>
                </a:solidFill>
              </a:rPr>
              <a:t>Does Not Meet Minimum 		Expectations</a:t>
            </a:r>
          </a:p>
          <a:p>
            <a:pPr marL="7144" indent="0">
              <a:buFontTx/>
              <a:buNone/>
            </a:pPr>
            <a:endParaRPr lang="en-US" sz="1800" dirty="0"/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C68982EE-12AB-4BF2-B419-FC3E73CD4D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212944"/>
              </p:ext>
            </p:extLst>
          </p:nvPr>
        </p:nvGraphicFramePr>
        <p:xfrm>
          <a:off x="685800" y="1385841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48514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5051BF-14CE-A24B-A715-02B83139BC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rmAutofit/>
          </a:bodyPr>
          <a:lstStyle/>
          <a:p>
            <a:r>
              <a:rPr lang="en-US"/>
              <a:t>Law, Health Policy &amp; Disability Center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1885E6F4-49ED-4548-A256-C58B5BD0C8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376C91F-CAB1-3C48-805B-749E807C45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University of Iowa College of Law</a:t>
            </a:r>
          </a:p>
          <a:p>
            <a:r>
              <a:rPr lang="en-US" dirty="0"/>
              <a:t>Iowa City, Iowa 52242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9772B87-9459-6848-9465-A4C18B13E4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(319) 335-8469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3D69219-76AA-0748-98F6-F3B3F6A06B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http://disability.law.uiowa.edu</a:t>
            </a:r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C740A9-488B-F947-9856-F9C8F4165E3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88927" y="4921951"/>
            <a:ext cx="2825354" cy="593023"/>
          </a:xfrm>
        </p:spPr>
        <p:txBody>
          <a:bodyPr/>
          <a:lstStyle/>
          <a:p>
            <a:r>
              <a:rPr lang="en-US" dirty="0">
                <a:hlinkClick r:id="rId3"/>
              </a:rPr>
              <a:t>tessa-heeren@uiowa.edu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663049"/>
      </p:ext>
    </p:extLst>
  </p:cSld>
  <p:clrMapOvr>
    <a:masterClrMapping/>
  </p:clrMapOvr>
</p:sld>
</file>

<file path=ppt/theme/theme1.xml><?xml version="1.0" encoding="utf-8"?>
<a:theme xmlns:a="http://schemas.openxmlformats.org/drawingml/2006/main" name="University of Iowa">
  <a:themeElements>
    <a:clrScheme name="University of Iowa Master">
      <a:dk1>
        <a:srgbClr val="000000"/>
      </a:dk1>
      <a:lt1>
        <a:srgbClr val="FFFFFF"/>
      </a:lt1>
      <a:dk2>
        <a:srgbClr val="9E9F9E"/>
      </a:dk2>
      <a:lt2>
        <a:srgbClr val="FFFFFF"/>
      </a:lt2>
      <a:accent1>
        <a:srgbClr val="FFCD00"/>
      </a:accent1>
      <a:accent2>
        <a:srgbClr val="000000"/>
      </a:accent2>
      <a:accent3>
        <a:srgbClr val="A5A5A5"/>
      </a:accent3>
      <a:accent4>
        <a:srgbClr val="CACBCA"/>
      </a:accent4>
      <a:accent5>
        <a:srgbClr val="767776"/>
      </a:accent5>
      <a:accent6>
        <a:srgbClr val="378093"/>
      </a:accent6>
      <a:hlink>
        <a:srgbClr val="378093"/>
      </a:hlink>
      <a:folHlink>
        <a:srgbClr val="9E9F9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 of Iowa" id="{2444E05A-AFA2-A54F-8D2E-946502DE16C9}" vid="{C3EFCC9B-5335-724E-9CF2-A67B4B4327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University of Iowa Master">
    <a:dk1>
      <a:srgbClr val="000000"/>
    </a:dk1>
    <a:lt1>
      <a:srgbClr val="FFFFFF"/>
    </a:lt1>
    <a:dk2>
      <a:srgbClr val="9E9F9E"/>
    </a:dk2>
    <a:lt2>
      <a:srgbClr val="FFFFFF"/>
    </a:lt2>
    <a:accent1>
      <a:srgbClr val="FFCD00"/>
    </a:accent1>
    <a:accent2>
      <a:srgbClr val="000000"/>
    </a:accent2>
    <a:accent3>
      <a:srgbClr val="A5A5A5"/>
    </a:accent3>
    <a:accent4>
      <a:srgbClr val="CACBCA"/>
    </a:accent4>
    <a:accent5>
      <a:srgbClr val="767776"/>
    </a:accent5>
    <a:accent6>
      <a:srgbClr val="378093"/>
    </a:accent6>
    <a:hlink>
      <a:srgbClr val="378093"/>
    </a:hlink>
    <a:folHlink>
      <a:srgbClr val="9E9F9E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25d9d33-a4cd-40e7-aaba-e16f2c9277a9">
      <Terms xmlns="http://schemas.microsoft.com/office/infopath/2007/PartnerControls"/>
    </lcf76f155ced4ddcb4097134ff3c332f>
    <TaxCatchAll xmlns="9b99a49d-1391-4ed9-8f79-8a8e1ec5ce1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0BC6EECE7FB34A8C3B473A020D3DD5" ma:contentTypeVersion="23" ma:contentTypeDescription="Create a new document." ma:contentTypeScope="" ma:versionID="bf337bffd73228e76331c80e798df061">
  <xsd:schema xmlns:xsd="http://www.w3.org/2001/XMLSchema" xmlns:xs="http://www.w3.org/2001/XMLSchema" xmlns:p="http://schemas.microsoft.com/office/2006/metadata/properties" xmlns:ns2="9b99a49d-1391-4ed9-8f79-8a8e1ec5ce13" xmlns:ns3="f25d9d33-a4cd-40e7-aaba-e16f2c9277a9" targetNamespace="http://schemas.microsoft.com/office/2006/metadata/properties" ma:root="true" ma:fieldsID="b41f0d02fa8fb937bcdaaf6a56a025de" ns2:_="" ns3:_="">
    <xsd:import namespace="9b99a49d-1391-4ed9-8f79-8a8e1ec5ce13"/>
    <xsd:import namespace="f25d9d33-a4cd-40e7-aaba-e16f2c9277a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  <xsd:element ref="ns2:TaxCatchAll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9a49d-1391-4ed9-8f79-8a8e1ec5ce1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ece5157-f27e-465e-bb70-2cfed980c395}" ma:internalName="TaxCatchAll" ma:showField="CatchAllData" ma:web="9b99a49d-1391-4ed9-8f79-8a8e1ec5ce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5d9d33-a4cd-40e7-aaba-e16f2c9277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af9f51b-2984-4022-8acc-3c23a99e8b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33DE36-68E0-441B-A63F-4AE130033209}">
  <ds:schemaRefs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f25d9d33-a4cd-40e7-aaba-e16f2c9277a9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9b99a49d-1391-4ed9-8f79-8a8e1ec5ce13"/>
  </ds:schemaRefs>
</ds:datastoreItem>
</file>

<file path=customXml/itemProps2.xml><?xml version="1.0" encoding="utf-8"?>
<ds:datastoreItem xmlns:ds="http://schemas.openxmlformats.org/officeDocument/2006/customXml" ds:itemID="{9425EC4E-65A6-486B-937B-298C1F2D83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99a49d-1391-4ed9-8f79-8a8e1ec5ce13"/>
    <ds:schemaRef ds:uri="f25d9d33-a4cd-40e7-aaba-e16f2c9277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80776F1-5214-4220-9FCB-FE84644735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University of Iowa</Template>
  <TotalTime>1851</TotalTime>
  <Words>149</Words>
  <Application>Microsoft Office PowerPoint</Application>
  <PresentationFormat>On-screen Show (4:3)</PresentationFormat>
  <Paragraphs>25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University of Iowa</vt:lpstr>
      <vt:lpstr>PowerPoint Presentation</vt:lpstr>
      <vt:lpstr>System Participant Satisfaction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Corliss, Jessica A</dc:creator>
  <cp:lastModifiedBy>Heeren, Tessa</cp:lastModifiedBy>
  <cp:revision>39</cp:revision>
  <dcterms:created xsi:type="dcterms:W3CDTF">2018-08-31T15:11:34Z</dcterms:created>
  <dcterms:modified xsi:type="dcterms:W3CDTF">2024-10-21T16:33:24Z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0x010100390BC6EECE7FB34A8C3B473A020D3DD5</vt:lpwstr>
  </property>
  <property fmtid="{D5CDD505-2E9C-101B-9397-08002B2CF9AE}" pid="3" name="_dlc_DocIdItemGuid">
    <vt:lpwstr>a4e146e7-b9d3-4c60-bac7-5c51dd49820f</vt:lpwstr>
  </property>
  <property fmtid="{D5CDD505-2E9C-101B-9397-08002B2CF9AE}" pid="4" name="MediaServiceImageTags">
    <vt:lpwstr/>
  </property>
</Properties>
</file>